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Арина К.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Женя Ш.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Арина Д.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Диана Д.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Дима С.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Ксения П.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Александра Б.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Кристина С.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Ева Ж.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УРАВНЕНИЯ</c:v>
                </c:pt>
                <c:pt idx="1">
                  <c:v>ЗАДАЧИ</c:v>
                </c:pt>
                <c:pt idx="2">
                  <c:v>ВЫЧИСЛЕНИЯ</c:v>
                </c:pt>
                <c:pt idx="3">
                  <c:v>ЧЕРНАЯ СУББОТА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</c:numCache>
            </c:numRef>
          </c:val>
        </c:ser>
        <c:shape val="box"/>
        <c:axId val="185374592"/>
        <c:axId val="185376128"/>
        <c:axId val="0"/>
      </c:bar3DChart>
      <c:catAx>
        <c:axId val="185374592"/>
        <c:scaling>
          <c:orientation val="minMax"/>
        </c:scaling>
        <c:axPos val="b"/>
        <c:tickLblPos val="nextTo"/>
        <c:crossAx val="185376128"/>
        <c:crosses val="autoZero"/>
        <c:auto val="1"/>
        <c:lblAlgn val="ctr"/>
        <c:lblOffset val="100"/>
      </c:catAx>
      <c:valAx>
        <c:axId val="185376128"/>
        <c:scaling>
          <c:orientation val="minMax"/>
        </c:scaling>
        <c:axPos val="l"/>
        <c:majorGridlines/>
        <c:numFmt formatCode="General" sourceLinked="1"/>
        <c:tickLblPos val="nextTo"/>
        <c:crossAx val="18537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57508106820427"/>
          <c:y val="2.3236684219649032E-2"/>
          <c:w val="0.22533776392744462"/>
          <c:h val="0.490727928994435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4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24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4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24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24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24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4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24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DEDF7F-1D84-42CC-AFF6-4BC58961AC0C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0C8292-3EB8-4710-AB0A-881E839C0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24000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60.wwf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014" y="1484784"/>
            <a:ext cx="8960994" cy="50405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2894" y="0"/>
            <a:ext cx="89611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марта.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</a:t>
            </a:r>
            <a:r>
              <a:rPr lang="ru-RU" sz="4800" b="1" cap="none" spc="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800" b="1" cap="none" spc="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лл</a:t>
            </a:r>
            <a:r>
              <a:rPr lang="ru-RU" sz="4800" b="1" cap="none" spc="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ктуальная биржа.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3717032"/>
            <a:ext cx="1656184" cy="151216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150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95736" y="1700808"/>
            <a:ext cx="1656184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100 </a:t>
            </a:r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516216" y="1916832"/>
            <a:ext cx="1656184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452320" y="5013176"/>
            <a:ext cx="1143744" cy="10801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50 </a:t>
            </a:r>
            <a:r>
              <a:rPr lang="ru-RU" sz="1100" b="1" dirty="0" err="1" smtClean="0">
                <a:solidFill>
                  <a:schemeClr val="tx1"/>
                </a:solidFill>
              </a:rPr>
              <a:t>брейнов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95936" y="4725144"/>
            <a:ext cx="1143744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552" y="1844824"/>
            <a:ext cx="648072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4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064896" cy="453650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Д</a:t>
            </a:r>
            <a:r>
              <a:rPr lang="ru-RU" sz="2200" dirty="0" smtClean="0"/>
              <a:t>оброе дело – не сорить на улице, убирать за собой мусор в лесу.</a:t>
            </a:r>
            <a:br>
              <a:rPr lang="ru-RU" sz="2200" dirty="0" smtClean="0"/>
            </a:br>
            <a:r>
              <a:rPr lang="ru-RU" sz="2200" b="1" dirty="0" smtClean="0"/>
              <a:t>П</a:t>
            </a:r>
            <a:r>
              <a:rPr lang="ru-RU" sz="2200" dirty="0" smtClean="0"/>
              <a:t>олиэтиленовые пакеты, выброшенные на улицу, удобряют почву.</a:t>
            </a:r>
            <a:br>
              <a:rPr lang="ru-RU" sz="2200" dirty="0" smtClean="0"/>
            </a:br>
            <a:r>
              <a:rPr lang="ru-RU" sz="2200" b="1" dirty="0" smtClean="0"/>
              <a:t>Е</a:t>
            </a:r>
            <a:r>
              <a:rPr lang="ru-RU" sz="2200" dirty="0" smtClean="0"/>
              <a:t>сли сжигаешь пластиковые  бутылки,  рискуешь отравиться сам и отравить окружающую среду. </a:t>
            </a:r>
            <a:br>
              <a:rPr lang="ru-RU" sz="2200" dirty="0" smtClean="0"/>
            </a:br>
            <a:r>
              <a:rPr lang="ru-RU" sz="2200" b="1" dirty="0" smtClean="0"/>
              <a:t>Л</a:t>
            </a:r>
            <a:r>
              <a:rPr lang="ru-RU" sz="2200" dirty="0" smtClean="0"/>
              <a:t>ес – богатство и краса, береги свои леса!</a:t>
            </a:r>
            <a:br>
              <a:rPr lang="ru-RU" sz="2200" dirty="0" smtClean="0"/>
            </a:br>
            <a:r>
              <a:rPr lang="ru-RU" sz="2200" b="1" dirty="0" smtClean="0"/>
              <a:t>У</a:t>
            </a:r>
            <a:r>
              <a:rPr lang="ru-RU" sz="2200" dirty="0" smtClean="0"/>
              <a:t>красить жизнь весной можно большим букетом подснежников.</a:t>
            </a:r>
            <a:br>
              <a:rPr lang="ru-RU" sz="2200" dirty="0" smtClean="0"/>
            </a:br>
            <a:r>
              <a:rPr lang="ru-RU" sz="2200" b="1" dirty="0" smtClean="0"/>
              <a:t>Л</a:t>
            </a:r>
            <a:r>
              <a:rPr lang="ru-RU" sz="2200" dirty="0" smtClean="0"/>
              <a:t>ес большой, можно выкидывать мусор, места хватит.</a:t>
            </a:r>
            <a:br>
              <a:rPr lang="ru-RU" sz="2200" dirty="0" smtClean="0"/>
            </a:br>
            <a:r>
              <a:rPr lang="ru-RU" sz="2200" b="1" dirty="0" smtClean="0"/>
              <a:t>Е</a:t>
            </a:r>
            <a:r>
              <a:rPr lang="ru-RU" sz="2200" dirty="0" smtClean="0"/>
              <a:t>сли увидел открытый кран в школе – подойди,  выключи.</a:t>
            </a:r>
            <a:br>
              <a:rPr lang="ru-RU" sz="2200" dirty="0" smtClean="0"/>
            </a:br>
            <a:r>
              <a:rPr lang="ru-RU" sz="2200" b="1" dirty="0" smtClean="0"/>
              <a:t>Н</a:t>
            </a:r>
            <a:r>
              <a:rPr lang="ru-RU" sz="2200" dirty="0" smtClean="0"/>
              <a:t>е нужна соловью золотая клетка, а нужна ему зеленая ветка.</a:t>
            </a:r>
            <a:br>
              <a:rPr lang="ru-RU" sz="2200" dirty="0" smtClean="0"/>
            </a:br>
            <a:r>
              <a:rPr lang="ru-RU" sz="2200" b="1" dirty="0" smtClean="0"/>
              <a:t>З</a:t>
            </a:r>
            <a:r>
              <a:rPr lang="ru-RU" sz="2200" dirty="0" smtClean="0"/>
              <a:t>еленая книга – </a:t>
            </a:r>
            <a:r>
              <a:rPr lang="ru-RU" sz="2200" dirty="0" err="1" smtClean="0"/>
              <a:t>книга</a:t>
            </a:r>
            <a:r>
              <a:rPr lang="ru-RU" sz="2200" dirty="0" smtClean="0"/>
              <a:t>,  в которую занесены исчезающие виды животных и растений.</a:t>
            </a:r>
            <a:br>
              <a:rPr lang="ru-RU" sz="2200" dirty="0" smtClean="0"/>
            </a:br>
            <a:r>
              <a:rPr lang="ru-RU" sz="2200" b="1" dirty="0" smtClean="0"/>
              <a:t>И</a:t>
            </a:r>
            <a:r>
              <a:rPr lang="ru-RU" sz="2200" dirty="0" smtClean="0"/>
              <a:t>счезающие виды растений и животных занесены в красную книгу.</a:t>
            </a:r>
            <a:br>
              <a:rPr lang="ru-RU" sz="2200" dirty="0" smtClean="0"/>
            </a:br>
            <a:r>
              <a:rPr lang="ru-RU" sz="2200" b="1" dirty="0" smtClean="0"/>
              <a:t>Е</a:t>
            </a:r>
            <a:r>
              <a:rPr lang="ru-RU" sz="2200" dirty="0" smtClean="0"/>
              <a:t>сли чистить зубы, отключая  воду,  вы сэкономите до 19 литров воды в день.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5661248"/>
            <a:ext cx="4752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Деление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5016" y="188640"/>
            <a:ext cx="62495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Экологическая шифровка.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08304" y="5661248"/>
            <a:ext cx="1656184" cy="10527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advClick="0" advTm="2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6552728" cy="1180728"/>
          </a:xfrm>
          <a:solidFill>
            <a:srgbClr val="FFFF00"/>
          </a:solidFill>
        </p:spPr>
        <p:txBody>
          <a:bodyPr numCol="2">
            <a:normAutofit fontScale="85000" lnSpcReduction="10000"/>
          </a:bodyPr>
          <a:lstStyle/>
          <a:p>
            <a:pPr>
              <a:buNone/>
            </a:pPr>
            <a:r>
              <a:rPr lang="ru-RU" sz="3400" b="1" dirty="0" smtClean="0"/>
              <a:t>Х : 4 =32 						63 : Х = 7 </a:t>
            </a:r>
            <a:r>
              <a:rPr lang="ru-RU" sz="4600" b="1" dirty="0" smtClean="0"/>
              <a:t>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83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Компания «Уравнения»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3501008"/>
            <a:ext cx="6624736" cy="1080120"/>
          </a:xfrm>
          <a:prstGeom prst="rect">
            <a:avLst/>
          </a:prstGeom>
          <a:solidFill>
            <a:srgbClr val="00B0F0"/>
          </a:solidFill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81 – Х  = 55 : 5	</a:t>
            </a:r>
            <a:r>
              <a:rPr lang="ru-RU" sz="2800" b="1" dirty="0"/>
              <a:t> </a:t>
            </a:r>
            <a:r>
              <a:rPr lang="ru-RU" sz="2800" b="1" dirty="0" smtClean="0"/>
              <a:t>        50 : Х = 25 : 5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5373216"/>
            <a:ext cx="6624736" cy="1080120"/>
          </a:xfrm>
          <a:prstGeom prst="rect">
            <a:avLst/>
          </a:prstGeom>
          <a:solidFill>
            <a:srgbClr val="FF0000"/>
          </a:solidFill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(48 – 8) :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20:4         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+(32 : 8)= 6·4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020272" y="1700808"/>
            <a:ext cx="1656184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100 </a:t>
            </a:r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020272" y="5301208"/>
            <a:ext cx="1656184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200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092280" y="3284984"/>
            <a:ext cx="1656184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150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4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212976"/>
            <a:ext cx="7643192" cy="1584176"/>
          </a:xfrm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b="1" dirty="0" smtClean="0"/>
              <a:t>Ель живет в лесу в среднем до </a:t>
            </a:r>
            <a:r>
              <a:rPr lang="ru-RU" sz="3300" b="1" dirty="0" smtClean="0"/>
              <a:t>294</a:t>
            </a:r>
            <a:r>
              <a:rPr lang="ru-RU" b="1" dirty="0" smtClean="0"/>
              <a:t> лет, а в городских</a:t>
            </a:r>
          </a:p>
          <a:p>
            <a:pPr lvl="0">
              <a:buNone/>
            </a:pPr>
            <a:r>
              <a:rPr lang="ru-RU" b="1" dirty="0" smtClean="0"/>
              <a:t>условиях в </a:t>
            </a:r>
            <a:r>
              <a:rPr lang="ru-RU" sz="3300" b="1" dirty="0" smtClean="0"/>
              <a:t>3</a:t>
            </a:r>
            <a:r>
              <a:rPr lang="ru-RU" b="1" dirty="0" smtClean="0"/>
              <a:t> раза меньше. Сколько лет может прожить</a:t>
            </a:r>
          </a:p>
          <a:p>
            <a:pPr lvl="0">
              <a:buNone/>
            </a:pPr>
            <a:r>
              <a:rPr lang="ru-RU" b="1" dirty="0" smtClean="0"/>
              <a:t>ель в городе? Как вы думаете, почему снижается</a:t>
            </a:r>
          </a:p>
          <a:p>
            <a:pPr lvl="0">
              <a:buNone/>
            </a:pPr>
            <a:r>
              <a:rPr lang="ru-RU" b="1" dirty="0" smtClean="0"/>
              <a:t>продолжительность жизни деревьев в городе?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51520" y="5013176"/>
            <a:ext cx="7632848" cy="1512168"/>
          </a:xfrm>
          <a:solidFill>
            <a:srgbClr val="FF0000"/>
          </a:solidFill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b="1" dirty="0" smtClean="0"/>
              <a:t>В мире ежедневно добывается </a:t>
            </a:r>
            <a:r>
              <a:rPr lang="ru-RU" sz="3300" b="1" dirty="0" smtClean="0"/>
              <a:t> всего 4385 </a:t>
            </a:r>
            <a:r>
              <a:rPr lang="ru-RU" b="1" dirty="0" smtClean="0"/>
              <a:t>м</a:t>
            </a:r>
            <a:r>
              <a:rPr lang="ru-RU" b="1" baseline="30000" dirty="0" smtClean="0"/>
              <a:t>3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древесины, около </a:t>
            </a:r>
            <a:r>
              <a:rPr lang="ru-RU" sz="3300" b="1" dirty="0" smtClean="0"/>
              <a:t>2/5</a:t>
            </a:r>
            <a:r>
              <a:rPr lang="ru-RU" b="1" dirty="0" smtClean="0"/>
              <a:t> всей древесины идет на топливо. </a:t>
            </a:r>
          </a:p>
          <a:p>
            <a:pPr lvl="0">
              <a:buNone/>
            </a:pPr>
            <a:r>
              <a:rPr lang="ru-RU" b="1" dirty="0" smtClean="0"/>
              <a:t>Сколько м</a:t>
            </a:r>
            <a:r>
              <a:rPr lang="ru-RU" b="1" baseline="30000" dirty="0" smtClean="0"/>
              <a:t>3</a:t>
            </a:r>
            <a:r>
              <a:rPr lang="ru-RU" b="1" dirty="0" smtClean="0"/>
              <a:t> древесины </a:t>
            </a:r>
            <a:r>
              <a:rPr lang="ru-RU" sz="3300" b="1" dirty="0" smtClean="0"/>
              <a:t>сжигается</a:t>
            </a:r>
            <a:r>
              <a:rPr lang="ru-RU" b="1" dirty="0" smtClean="0"/>
              <a:t> ежедневно?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0956" y="188640"/>
            <a:ext cx="6947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Компания «Задачи»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323528" y="1124744"/>
            <a:ext cx="7632848" cy="1296144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fontScale="85000" lnSpcReduction="20000"/>
          </a:bodyPr>
          <a:lstStyle/>
          <a:p>
            <a:pPr lvl="0"/>
            <a:r>
              <a:rPr lang="ru-RU" sz="2200" b="1" dirty="0" smtClean="0"/>
              <a:t>Школьники собирали  макулатуру. 1 классы  собрали 146 кг макулатуры, 2 классы -   на 54 килограмма  больше, чем первые классы. А третьи классы  собрали столько, сколько первые и вторые вместе. Сколько килограммов макулатуры собрали третьеклашки?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92280" y="2132856"/>
            <a:ext cx="151216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100 </a:t>
            </a:r>
            <a:r>
              <a:rPr lang="ru-RU" sz="1400" b="1" dirty="0" err="1" smtClean="0">
                <a:solidFill>
                  <a:schemeClr val="tx1"/>
                </a:solidFill>
              </a:rPr>
              <a:t>брейнов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164288" y="4005064"/>
            <a:ext cx="151216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150</a:t>
            </a:r>
          </a:p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брейнов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452320" y="5733256"/>
            <a:ext cx="151216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200 </a:t>
            </a:r>
            <a:r>
              <a:rPr lang="ru-RU" sz="1400" b="1" dirty="0" err="1" smtClean="0">
                <a:solidFill>
                  <a:schemeClr val="tx1"/>
                </a:solidFill>
              </a:rPr>
              <a:t>брейнов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4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67544" y="1268760"/>
          <a:ext cx="7704856" cy="487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0984"/>
                <a:gridCol w="193387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/>
                        <a:t>Одна фирма продала </a:t>
                      </a:r>
                      <a:r>
                        <a:rPr kumimoji="0" lang="ru-RU" sz="2800" kern="1200" dirty="0" smtClean="0"/>
                        <a:t>60</a:t>
                      </a:r>
                      <a:r>
                        <a:rPr kumimoji="0" lang="ru-RU" sz="2400" kern="1200" dirty="0" smtClean="0"/>
                        <a:t> акций, а другая в </a:t>
                      </a:r>
                      <a:r>
                        <a:rPr kumimoji="0" lang="ru-RU" sz="2800" kern="1200" dirty="0" smtClean="0"/>
                        <a:t>3</a:t>
                      </a:r>
                      <a:r>
                        <a:rPr kumimoji="0" lang="ru-RU" sz="2400" kern="1200" dirty="0" smtClean="0"/>
                        <a:t> раза меньше. Сколько акций продала другая фирма?</a:t>
                      </a:r>
                      <a:endParaRPr lang="ru-RU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/>
                        <a:t>Папе</a:t>
                      </a:r>
                      <a:r>
                        <a:rPr kumimoji="0" lang="ru-RU" sz="2400" b="1" kern="1200" dirty="0" smtClean="0"/>
                        <a:t> 32 </a:t>
                      </a:r>
                      <a:r>
                        <a:rPr kumimoji="0" lang="ru-RU" sz="2400" kern="1200" dirty="0" smtClean="0"/>
                        <a:t>года, </a:t>
                      </a:r>
                      <a:r>
                        <a:rPr kumimoji="0" lang="ru-RU" sz="2400" b="1" u="sng" kern="1200" dirty="0" smtClean="0"/>
                        <a:t>это</a:t>
                      </a:r>
                      <a:r>
                        <a:rPr kumimoji="0" lang="ru-RU" sz="2400" kern="1200" dirty="0" smtClean="0"/>
                        <a:t> в </a:t>
                      </a:r>
                      <a:r>
                        <a:rPr kumimoji="0" lang="ru-RU" sz="2400" b="1" kern="1200" dirty="0" smtClean="0"/>
                        <a:t>2</a:t>
                      </a:r>
                      <a:r>
                        <a:rPr kumimoji="0" lang="ru-RU" sz="2400" kern="1200" dirty="0" smtClean="0"/>
                        <a:t> раза меньше чем дедушке. Сколько лет дедушке?</a:t>
                      </a:r>
                    </a:p>
                    <a:p>
                      <a:endParaRPr lang="ru-RU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/>
                        <a:t>В магазине было</a:t>
                      </a:r>
                      <a:r>
                        <a:rPr kumimoji="0" lang="ru-RU" sz="2400" b="1" kern="1200" dirty="0" smtClean="0"/>
                        <a:t> 28 </a:t>
                      </a:r>
                      <a:r>
                        <a:rPr kumimoji="0" lang="ru-RU" sz="2400" kern="1200" dirty="0" smtClean="0"/>
                        <a:t>кг пшена. За день продали </a:t>
                      </a:r>
                      <a:r>
                        <a:rPr kumimoji="0" lang="ru-RU" sz="2400" b="1" kern="1200" dirty="0" smtClean="0"/>
                        <a:t>1/7</a:t>
                      </a:r>
                      <a:r>
                        <a:rPr kumimoji="0" lang="ru-RU" sz="2400" kern="1200" dirty="0" smtClean="0"/>
                        <a:t> его части. Сколько кг пшена продали?</a:t>
                      </a:r>
                      <a:endParaRPr lang="ru-RU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/>
                        <a:t>В повести </a:t>
                      </a:r>
                      <a:r>
                        <a:rPr kumimoji="0" lang="ru-RU" sz="2400" b="1" kern="1200" dirty="0" smtClean="0"/>
                        <a:t>150</a:t>
                      </a:r>
                      <a:r>
                        <a:rPr kumimoji="0" lang="ru-RU" sz="2400" kern="1200" dirty="0" smtClean="0"/>
                        <a:t> страниц. За сколько дней он прочтёт эту повесть, если будет читать по </a:t>
                      </a:r>
                      <a:r>
                        <a:rPr kumimoji="0" lang="ru-RU" sz="2400" b="1" kern="1200" dirty="0" smtClean="0"/>
                        <a:t>50</a:t>
                      </a:r>
                      <a:r>
                        <a:rPr kumimoji="0" lang="ru-RU" sz="2400" kern="1200" dirty="0" smtClean="0"/>
                        <a:t> страниц в день?</a:t>
                      </a:r>
                      <a:endParaRPr lang="ru-RU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63688" y="188640"/>
            <a:ext cx="5360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Блиц – турнир.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1484784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10660" y="263691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64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03020" y="38610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508518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31832" y="1124744"/>
            <a:ext cx="151216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50 </a:t>
            </a:r>
            <a:r>
              <a:rPr lang="ru-RU" sz="1400" b="1" dirty="0" err="1" smtClean="0">
                <a:solidFill>
                  <a:schemeClr val="tx1"/>
                </a:solidFill>
              </a:rPr>
              <a:t>брейнов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31832" y="2420888"/>
            <a:ext cx="151216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50 </a:t>
            </a:r>
            <a:r>
              <a:rPr lang="ru-RU" sz="1400" b="1" dirty="0" err="1" smtClean="0">
                <a:solidFill>
                  <a:schemeClr val="tx1"/>
                </a:solidFill>
              </a:rPr>
              <a:t>брейнов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631832" y="3645024"/>
            <a:ext cx="151216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50 </a:t>
            </a:r>
            <a:r>
              <a:rPr lang="ru-RU" sz="1400" b="1" dirty="0" err="1" smtClean="0">
                <a:solidFill>
                  <a:schemeClr val="tx1"/>
                </a:solidFill>
              </a:rPr>
              <a:t>брейнов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631832" y="4869160"/>
            <a:ext cx="151216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50 </a:t>
            </a:r>
            <a:r>
              <a:rPr lang="ru-RU" sz="1400" b="1" dirty="0" err="1" smtClean="0">
                <a:solidFill>
                  <a:schemeClr val="tx1"/>
                </a:solidFill>
              </a:rPr>
              <a:t>брейнов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458616" cy="2908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328 : 8 =</a:t>
            </a:r>
            <a:br>
              <a:rPr lang="ru-RU" sz="3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597 : 3 =</a:t>
            </a:r>
            <a:br>
              <a:rPr lang="ru-RU" sz="3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265 : 5 =</a:t>
            </a:r>
            <a:br>
              <a:rPr lang="ru-RU" sz="3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252 : 7 =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8861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Компания «Вычисления»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1556792"/>
            <a:ext cx="201622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586 : 2 =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660 : 4 =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638 : 2 =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954 : 9 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556792"/>
            <a:ext cx="2016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246 : 2 =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230 : 5 =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426 : 3 =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312 : 6 =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373216"/>
            <a:ext cx="7044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Каждое выражение </a:t>
            </a:r>
          </a:p>
        </p:txBody>
      </p:sp>
      <p:sp>
        <p:nvSpPr>
          <p:cNvPr id="9" name="Овал 8"/>
          <p:cNvSpPr/>
          <p:nvPr/>
        </p:nvSpPr>
        <p:spPr>
          <a:xfrm>
            <a:off x="7164288" y="5301208"/>
            <a:ext cx="1656184" cy="1152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50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брейнов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advClick="0" advTm="24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661342535_2-oir-mobi-p-treiding-fon-vkontakte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72191" cy="5733256"/>
          </a:xfrm>
          <a:prstGeom prst="rect">
            <a:avLst/>
          </a:prstGeom>
          <a:noFill/>
        </p:spPr>
      </p:pic>
      <p:pic>
        <p:nvPicPr>
          <p:cNvPr id="1027" name="Picture 3" descr="C:\Users\User\Desktop\wkPsMfj39q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68859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221088"/>
            <a:ext cx="75608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Все задания </a:t>
            </a:r>
          </a:p>
          <a:p>
            <a:pPr algn="ctr"/>
            <a:r>
              <a:rPr lang="ru-RU" sz="7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 100 </a:t>
            </a:r>
            <a:r>
              <a:rPr lang="ru-RU" sz="7200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брейнов</a:t>
            </a:r>
            <a:endParaRPr lang="ru-RU" sz="7200" b="1" cap="none" spc="0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 advTm="24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75263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Благотворительная акция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980728"/>
            <a:ext cx="7632848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Экологические акции весны: как помочь окружающей среде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84784"/>
            <a:ext cx="339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Акции по посадке деревьев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988840"/>
            <a:ext cx="3611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Акции по очистке территорий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42088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Акции по раздельному сбору отходов 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hlinkClick r:id="rId2"/>
              </a:rPr>
              <a:t>Час Земли</a:t>
            </a:r>
            <a:r>
              <a:rPr lang="ru-RU" b="1" dirty="0" smtClean="0"/>
              <a:t> - самая массовая экологическая акция на планете</a:t>
            </a:r>
            <a:endParaRPr lang="ru-RU" b="1" dirty="0"/>
          </a:p>
        </p:txBody>
      </p:sp>
      <p:pic>
        <p:nvPicPr>
          <p:cNvPr id="3074" name="Picture 2" descr="C:\Users\User\Desktop\471d39c66a25b52cc271dbe931b781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84784"/>
            <a:ext cx="2622079" cy="1748053"/>
          </a:xfrm>
          <a:prstGeom prst="rect">
            <a:avLst/>
          </a:prstGeom>
          <a:noFill/>
        </p:spPr>
      </p:pic>
      <p:pic>
        <p:nvPicPr>
          <p:cNvPr id="3075" name="Picture 3" descr="C:\Users\User\Desktop\a7ea5f8a9d5d6b78a6a274841a09c4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941168"/>
            <a:ext cx="2686267" cy="1611760"/>
          </a:xfrm>
          <a:prstGeom prst="rect">
            <a:avLst/>
          </a:prstGeom>
          <a:noFill/>
        </p:spPr>
      </p:pic>
      <p:pic>
        <p:nvPicPr>
          <p:cNvPr id="3076" name="Picture 4" descr="C:\Users\User\Desktop\e2cf65e65e78a07cdaa7a4ced9871fb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861048"/>
            <a:ext cx="2481481" cy="1680816"/>
          </a:xfrm>
          <a:prstGeom prst="rect">
            <a:avLst/>
          </a:prstGeom>
          <a:noFill/>
        </p:spPr>
      </p:pic>
      <p:pic>
        <p:nvPicPr>
          <p:cNvPr id="3077" name="Picture 5" descr="C:\Users\User\Desktop\63986812540216700cb4fdeab9a9785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221088"/>
            <a:ext cx="2349699" cy="13221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4800" y="274639"/>
          <a:ext cx="8227640" cy="603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24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</TotalTime>
  <Words>326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Доброе дело – не сорить на улице, убирать за собой мусор в лесу. Полиэтиленовые пакеты, выброшенные на улицу, удобряют почву. Если сжигаешь пластиковые  бутылки,  рискуешь отравиться сам и отравить окружающую среду.  Лес – богатство и краса, береги свои леса! Украсить жизнь весной можно большим букетом подснежников. Лес большой, можно выкидывать мусор, места хватит. Если увидел открытый кран в школе – подойди,  выключи. Не нужна соловью золотая клетка, а нужна ему зеленая ветка. Зеленая книга – книга,  в которую занесены исчезающие виды животных и растений. Исчезающие виды растений и животных занесены в красную книгу. Если чистить зубы, отключая  воду,  вы сэкономите до 19 литров воды в день. </vt:lpstr>
      <vt:lpstr>Компания «Уравнения»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27</cp:revision>
  <dcterms:created xsi:type="dcterms:W3CDTF">2023-03-22T12:05:17Z</dcterms:created>
  <dcterms:modified xsi:type="dcterms:W3CDTF">2023-03-22T18:40:05Z</dcterms:modified>
</cp:coreProperties>
</file>