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83" r:id="rId2"/>
    <p:sldId id="256" r:id="rId3"/>
    <p:sldId id="258" r:id="rId4"/>
    <p:sldId id="260" r:id="rId5"/>
    <p:sldId id="274" r:id="rId6"/>
    <p:sldId id="264" r:id="rId7"/>
    <p:sldId id="275" r:id="rId8"/>
    <p:sldId id="276" r:id="rId9"/>
    <p:sldId id="277" r:id="rId10"/>
    <p:sldId id="278" r:id="rId11"/>
    <p:sldId id="279" r:id="rId12"/>
    <p:sldId id="280" r:id="rId13"/>
    <p:sldId id="259" r:id="rId14"/>
    <p:sldId id="263" r:id="rId15"/>
    <p:sldId id="265" r:id="rId16"/>
    <p:sldId id="269" r:id="rId17"/>
    <p:sldId id="266" r:id="rId18"/>
    <p:sldId id="271" r:id="rId19"/>
    <p:sldId id="267" r:id="rId20"/>
    <p:sldId id="270" r:id="rId21"/>
    <p:sldId id="268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38F822D-EF88-40B7-B4DE-40E08D855D9F}">
          <p14:sldIdLst>
            <p14:sldId id="283"/>
            <p14:sldId id="256"/>
            <p14:sldId id="258"/>
            <p14:sldId id="260"/>
            <p14:sldId id="274"/>
            <p14:sldId id="264"/>
            <p14:sldId id="275"/>
            <p14:sldId id="276"/>
            <p14:sldId id="277"/>
            <p14:sldId id="278"/>
            <p14:sldId id="279"/>
            <p14:sldId id="280"/>
            <p14:sldId id="259"/>
            <p14:sldId id="263"/>
            <p14:sldId id="265"/>
            <p14:sldId id="269"/>
            <p14:sldId id="266"/>
            <p14:sldId id="271"/>
            <p14:sldId id="267"/>
            <p14:sldId id="270"/>
            <p14:sldId id="268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0" autoAdjust="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26409-D43C-4CF4-BE07-11D58B5881F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592F-99FF-4D46-9F3B-D06779067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592F-99FF-4D46-9F3B-D06779067E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2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592F-99FF-4D46-9F3B-D06779067E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0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Материалы к летней гуманитарной 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школе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МБОУ Лицей №130 2022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44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7506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Ностратическая </a:t>
            </a:r>
            <a:r>
              <a:rPr lang="ru-RU" sz="3900" b="1" dirty="0" err="1" smtClean="0">
                <a:solidFill>
                  <a:schemeClr val="accent1">
                    <a:lumMod val="50000"/>
                  </a:schemeClr>
                </a:solidFill>
              </a:rPr>
              <a:t>макросемья</a:t>
            </a:r>
            <a:endParaRPr lang="ru-RU" sz="3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91734" y="1532965"/>
            <a:ext cx="8596668" cy="4544256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Западно-ностратические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языки</a:t>
            </a:r>
          </a:p>
          <a:p>
            <a:pPr marL="457200" lvl="1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Индоевропейские языки</a:t>
            </a:r>
            <a:endParaRPr lang="ru-RU" sz="2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Афразийские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языки</a:t>
            </a:r>
            <a:endParaRPr lang="ru-RU" sz="2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Картвельские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языки</a:t>
            </a:r>
          </a:p>
          <a:p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Восточно-ностратические языки</a:t>
            </a:r>
          </a:p>
          <a:p>
            <a:pPr marL="457200" lvl="1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Алтайские языки</a:t>
            </a:r>
          </a:p>
          <a:p>
            <a:pPr marL="457200" lvl="1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Дравидийские языки</a:t>
            </a:r>
          </a:p>
          <a:p>
            <a:pPr marL="457200" lvl="1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Уральские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языки</a:t>
            </a:r>
          </a:p>
          <a:p>
            <a:pPr marL="457200" lvl="1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Эскимосско-алеутские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языки</a:t>
            </a:r>
          </a:p>
          <a:p>
            <a:endParaRPr lang="ru-RU" sz="27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Индоевропейские языки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28" y="1344706"/>
            <a:ext cx="9088860" cy="5245986"/>
          </a:xfrm>
        </p:spPr>
      </p:pic>
    </p:spTree>
    <p:extLst>
      <p:ext uri="{BB962C8B-B14F-4D97-AF65-F5344CB8AC3E}">
        <p14:creationId xmlns:p14="http://schemas.microsoft.com/office/powerpoint/2010/main" val="415638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72988"/>
            <a:ext cx="9430870" cy="5168904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232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Славянская группа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666" y="176628"/>
            <a:ext cx="9275805" cy="719843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Сопоставьте русские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и французские пословицы</a:t>
            </a:r>
            <a:endParaRPr lang="ru-RU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850188"/>
              </p:ext>
            </p:extLst>
          </p:nvPr>
        </p:nvGraphicFramePr>
        <p:xfrm>
          <a:off x="307382" y="1082330"/>
          <a:ext cx="10165492" cy="464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955"/>
                <a:gridCol w="5314537"/>
              </a:tblGrid>
              <a:tr h="22426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33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1  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guerre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la guerre.</a:t>
                      </a:r>
                      <a:endParaRPr lang="en-US" sz="135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Точность – вежливость королей.</a:t>
                      </a:r>
                      <a:endParaRPr lang="ru-RU" dirty="0"/>
                    </a:p>
                  </a:txBody>
                  <a:tcPr anchor="ctr"/>
                </a:tc>
              </a:tr>
              <a:tr h="420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2  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temps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l’argent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5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Насильно мил не будешь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230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3  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belle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souffrir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5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Деньги не пахнут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44484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4 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5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серебро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молчание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золото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5  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répétition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mère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science.</a:t>
                      </a:r>
                      <a:endParaRPr lang="en-US" sz="135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Красота требует жертв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3179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6 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Tout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finit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35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войне, как на войне.</a:t>
                      </a:r>
                      <a:endParaRPr lang="ru-RU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lvl="0"/>
                      <a:r>
                        <a:rPr lang="en-US" sz="1350" b="1" dirty="0" smtClean="0"/>
                        <a:t>7  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parole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d’argent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le silence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d’or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Такова жизнь.</a:t>
                      </a:r>
                      <a:endParaRPr lang="ru-RU" dirty="0"/>
                    </a:p>
                  </a:txBody>
                  <a:tcPr anchor="ctr"/>
                </a:tc>
              </a:tr>
              <a:tr h="420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8 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L’exactitude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politesse des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rois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 деньгах счастье.</a:t>
                      </a:r>
                      <a:endParaRPr lang="ru-RU" dirty="0"/>
                    </a:p>
                  </a:txBody>
                  <a:tcPr anchor="ctr"/>
                </a:tc>
              </a:tr>
              <a:tr h="4415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dirty="0" smtClean="0"/>
                        <a:t>9 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L’argent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n’a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d’odeur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Повторенье — мать ученья.</a:t>
                      </a:r>
                      <a:endParaRPr lang="ru-RU" dirty="0"/>
                    </a:p>
                  </a:txBody>
                  <a:tcPr anchor="ctr"/>
                </a:tc>
              </a:tr>
              <a:tr h="416323">
                <a:tc>
                  <a:txBody>
                    <a:bodyPr/>
                    <a:lstStyle/>
                    <a:p>
                      <a:pPr marL="0" lvl="0" algn="l" defTabSz="457200" rtl="0" eaLnBrk="1" latinLnBrk="0" hangingPunct="1"/>
                      <a:r>
                        <a:rPr lang="en-US" sz="1350" b="1" dirty="0" smtClean="0"/>
                        <a:t>10 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L’amour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se </a:t>
                      </a:r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commande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pas.</a:t>
                      </a:r>
                      <a:endParaRPr lang="ru-RU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хорошо, что хорошо кончается.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9666" y="5708297"/>
            <a:ext cx="8858233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/>
            <a:r>
              <a:rPr lang="ru-RU" dirty="0" smtClean="0"/>
              <a:t>1-</a:t>
            </a:r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2-h</a:t>
            </a:r>
          </a:p>
          <a:p>
            <a:pPr algn="ctr"/>
            <a:r>
              <a:rPr lang="en-US" dirty="0" smtClean="0"/>
              <a:t>3-e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4-g</a:t>
            </a:r>
          </a:p>
          <a:p>
            <a:pPr algn="ctr"/>
            <a:r>
              <a:rPr lang="en-US" dirty="0" smtClean="0"/>
              <a:t>5-I</a:t>
            </a:r>
          </a:p>
          <a:p>
            <a:pPr algn="ctr"/>
            <a:r>
              <a:rPr lang="en-US" dirty="0" smtClean="0"/>
              <a:t>6-j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7-d</a:t>
            </a:r>
          </a:p>
          <a:p>
            <a:pPr algn="ctr"/>
            <a:r>
              <a:rPr lang="en-US" dirty="0" smtClean="0"/>
              <a:t>8-a</a:t>
            </a:r>
          </a:p>
          <a:p>
            <a:pPr algn="ctr"/>
            <a:r>
              <a:rPr lang="en-US" dirty="0" smtClean="0"/>
              <a:t>            9-c     10-b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4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411" y="450659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(1)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199120"/>
              </p:ext>
            </p:extLst>
          </p:nvPr>
        </p:nvGraphicFramePr>
        <p:xfrm>
          <a:off x="345986" y="1813793"/>
          <a:ext cx="9803027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481"/>
                <a:gridCol w="1960887"/>
                <a:gridCol w="1813168"/>
                <a:gridCol w="2334200"/>
                <a:gridCol w="173529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*праформа</a:t>
                      </a: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греческий</a:t>
                      </a: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гэльский</a:t>
                      </a: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немецкий</a:t>
                      </a: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русский</a:t>
                      </a:r>
                    </a:p>
                  </a:txBody>
                  <a:tcPr marL="64446" marR="64446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ru-RU" sz="27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déḱm</a:t>
                      </a:r>
                      <a:r>
                        <a:rPr lang="ru-RU" sz="27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̥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7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δέκ</a:t>
                      </a:r>
                      <a:r>
                        <a:rPr lang="en-GB" sz="27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α</a:t>
                      </a:r>
                      <a:r>
                        <a:rPr lang="ru-RU" sz="27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ru-RU" sz="27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ru-RU" sz="27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7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deka</a:t>
                      </a:r>
                      <a:r>
                        <a:rPr lang="ru-RU" sz="27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27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decam</a:t>
                      </a:r>
                      <a:endParaRPr lang="ru-RU" sz="27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zēhen</a:t>
                      </a:r>
                      <a:r>
                        <a:rPr lang="ru-RU" sz="27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r>
                        <a:rPr lang="ru-RU" sz="27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zehn</a:t>
                      </a:r>
                      <a:endParaRPr lang="ru-RU" sz="27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b="1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4446" marR="64446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84189" y="3238552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Десять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05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(2)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235502"/>
              </p:ext>
            </p:extLst>
          </p:nvPr>
        </p:nvGraphicFramePr>
        <p:xfrm>
          <a:off x="345988" y="2306852"/>
          <a:ext cx="9803027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481"/>
                <a:gridCol w="1960887"/>
                <a:gridCol w="1640174"/>
                <a:gridCol w="2507194"/>
                <a:gridCol w="173529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*праформа</a:t>
                      </a:r>
                    </a:p>
                  </a:txBody>
                  <a:tcPr marL="64446" marR="6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греческий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латынь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персидский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английский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4446" marR="64446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2200" b="1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bʰréhtēr</a:t>
                      </a:r>
                      <a:endParaRPr lang="ru-RU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φράτηρ</a:t>
                      </a:r>
                      <a:r>
                        <a:rPr lang="en-GB" sz="2200" b="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2200" b="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phrātēr</a:t>
                      </a:r>
                      <a:r>
                        <a:rPr lang="en-GB" sz="2200" b="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frāter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brātar</a:t>
                      </a:r>
                      <a:r>
                        <a:rPr lang="en-GB" sz="2200" b="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GB" sz="2200" b="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barādar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4191" y="3704315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Брат </a:t>
            </a:r>
          </a:p>
        </p:txBody>
      </p:sp>
    </p:spTree>
    <p:extLst>
      <p:ext uri="{BB962C8B-B14F-4D97-AF65-F5344CB8AC3E}">
        <p14:creationId xmlns:p14="http://schemas.microsoft.com/office/powerpoint/2010/main" val="6712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(3)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806686"/>
              </p:ext>
            </p:extLst>
          </p:nvPr>
        </p:nvGraphicFramePr>
        <p:xfrm>
          <a:off x="222422" y="2306852"/>
          <a:ext cx="9926593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047"/>
                <a:gridCol w="2521904"/>
                <a:gridCol w="1565189"/>
                <a:gridCol w="1795849"/>
                <a:gridCol w="1960604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украинский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27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heǵʰi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igil</a:t>
                      </a:r>
                      <a:r>
                        <a:rPr lang="ru-RU" sz="27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Igel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jeż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їжак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4191" y="3704315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Ежик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58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746759"/>
              </p:ext>
            </p:extLst>
          </p:nvPr>
        </p:nvGraphicFramePr>
        <p:xfrm>
          <a:off x="82378" y="2306852"/>
          <a:ext cx="9621794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401"/>
                <a:gridCol w="3229626"/>
                <a:gridCol w="1393954"/>
                <a:gridCol w="1649932"/>
                <a:gridCol w="134688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греческий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латынь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др.-норвежский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ru-RU" sz="22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dór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-u-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</a:t>
                      </a:r>
                      <a:b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</a:b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ru-RU" sz="22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derw-ós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δόρυ</a:t>
                      </a: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(</a:t>
                      </a:r>
                      <a:r>
                        <a:rPr lang="ru-RU" sz="2200" b="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doru</a:t>
                      </a:r>
                      <a:r>
                        <a:rPr lang="ru-RU" sz="2200" b="0" dirty="0" smtClean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)&gt;</a:t>
                      </a: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</a:b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ru-RU" sz="2200" b="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δρῦς</a:t>
                      </a: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ru-RU" sz="2200" b="0" dirty="0" err="1" smtClean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drus</a:t>
                      </a:r>
                      <a:r>
                        <a:rPr lang="ru-RU" sz="2200" b="0" dirty="0" smtClean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)&gt;</a:t>
                      </a: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</a:b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ru-RU" sz="2200" b="0" dirty="0" err="1" smtClean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δένδρον</a:t>
                      </a:r>
                      <a:r>
                        <a:rPr lang="ru-RU" sz="2200" b="0" dirty="0" smtClean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2200" b="0" dirty="0" err="1" smtClean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dendron</a:t>
                      </a: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durus</a:t>
                      </a:r>
                      <a:endParaRPr lang="ru-RU" sz="22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tré</a:t>
                      </a:r>
                      <a:endParaRPr lang="ru-RU" sz="22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b="1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02304" y="3540542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Дерево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5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(5)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618869"/>
              </p:ext>
            </p:extLst>
          </p:nvPr>
        </p:nvGraphicFramePr>
        <p:xfrm>
          <a:off x="345988" y="2306852"/>
          <a:ext cx="9803027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563"/>
                <a:gridCol w="2743200"/>
                <a:gridCol w="1219200"/>
                <a:gridCol w="1985319"/>
                <a:gridCol w="2034745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греческий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латынь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ru-RU" sz="27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déiw</a:t>
                      </a:r>
                      <a:r>
                        <a:rPr lang="ru-RU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-o</a:t>
                      </a:r>
                      <a:endParaRPr lang="ru-RU" sz="27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Θεός</a:t>
                      </a:r>
                      <a:r>
                        <a:rPr lang="en-GB" sz="22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GB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theos</a:t>
                      </a:r>
                      <a:r>
                        <a:rPr lang="en-GB" sz="2200" b="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ru-RU" sz="2200" b="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&gt;</a:t>
                      </a:r>
                      <a:r>
                        <a:rPr lang="en-GB" sz="22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GB" sz="22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</a:b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en-GB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Ζεύς</a:t>
                      </a:r>
                      <a:r>
                        <a:rPr lang="en-GB" sz="22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(Zeus)</a:t>
                      </a:r>
                      <a:endParaRPr lang="ru-RU" sz="22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deus</a:t>
                      </a:r>
                      <a:endParaRPr lang="ru-RU" sz="22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tiw</a:t>
                      </a:r>
                      <a:r>
                        <a:rPr lang="ru-RU" sz="22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ru-RU" sz="22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tuesday</a:t>
                      </a:r>
                      <a:endParaRPr lang="ru-RU" sz="22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4191" y="3425588"/>
            <a:ext cx="186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ВТОРНИК</a:t>
            </a:r>
          </a:p>
          <a:p>
            <a:pPr algn="ctr"/>
            <a:r>
              <a:rPr lang="ru-RU" dirty="0" smtClean="0"/>
              <a:t>Второй день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85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(6)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195575"/>
              </p:ext>
            </p:extLst>
          </p:nvPr>
        </p:nvGraphicFramePr>
        <p:xfrm>
          <a:off x="345988" y="2306852"/>
          <a:ext cx="9803027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481"/>
                <a:gridCol w="1960887"/>
                <a:gridCol w="1813168"/>
                <a:gridCol w="2334200"/>
                <a:gridCol w="173529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греческий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латынь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180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lewk</a:t>
                      </a:r>
                      <a:r>
                        <a:rPr lang="en-GB" sz="18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80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louk</a:t>
                      </a:r>
                      <a:r>
                        <a:rPr lang="en-GB" sz="18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70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λευκός</a:t>
                      </a:r>
                      <a:r>
                        <a:rPr lang="en-GB" sz="27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270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leukos</a:t>
                      </a:r>
                      <a:r>
                        <a:rPr lang="en-GB" sz="27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lux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луч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46650" y="3712191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LIGHT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7395" y="2379820"/>
            <a:ext cx="8896865" cy="164630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Что такое «родственность» языков: основы компаративистики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4021" y="4399749"/>
            <a:ext cx="7673028" cy="1096899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Помогаева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Екатерина Андреевна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Купцова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Маргарита Вадимовна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0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652395"/>
              </p:ext>
            </p:extLst>
          </p:nvPr>
        </p:nvGraphicFramePr>
        <p:xfrm>
          <a:off x="345988" y="2306852"/>
          <a:ext cx="9803027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481"/>
                <a:gridCol w="1960887"/>
                <a:gridCol w="1813168"/>
                <a:gridCol w="2334200"/>
                <a:gridCol w="173529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санскрит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латышский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др.-норвежский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2700" dirty="0" err="1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hebl</a:t>
                      </a:r>
                      <a:r>
                        <a:rPr lang="ru-RU" sz="2700" dirty="0">
                          <a:solidFill>
                            <a:srgbClr val="242F33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-o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abala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ābols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eple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4191" y="3671248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Яблоко </a:t>
            </a:r>
          </a:p>
        </p:txBody>
      </p:sp>
    </p:spTree>
    <p:extLst>
      <p:ext uri="{BB962C8B-B14F-4D97-AF65-F5344CB8AC3E}">
        <p14:creationId xmlns:p14="http://schemas.microsoft.com/office/powerpoint/2010/main" val="223992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(8)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91713"/>
              </p:ext>
            </p:extLst>
          </p:nvPr>
        </p:nvGraphicFramePr>
        <p:xfrm>
          <a:off x="345988" y="2306852"/>
          <a:ext cx="9803027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7742"/>
                <a:gridCol w="1712626"/>
                <a:gridCol w="1813168"/>
                <a:gridCol w="2334200"/>
                <a:gridCol w="173529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латынь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валлийский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ʰ</a:t>
                      </a:r>
                      <a:r>
                        <a:rPr lang="en-GB" sz="27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ard</a:t>
                      </a:r>
                      <a:r>
                        <a:rPr lang="ru-RU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ʰ-</a:t>
                      </a:r>
                      <a:r>
                        <a:rPr lang="en-GB" sz="27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eh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barba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broda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barf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4191" y="3671248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Beard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2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(9)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028385"/>
              </p:ext>
            </p:extLst>
          </p:nvPr>
        </p:nvGraphicFramePr>
        <p:xfrm>
          <a:off x="205946" y="2306852"/>
          <a:ext cx="9943069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473"/>
                <a:gridCol w="1455943"/>
                <a:gridCol w="2108887"/>
                <a:gridCol w="2630685"/>
                <a:gridCol w="176008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др.-норвежский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27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gʷén</a:t>
                      </a:r>
                      <a:r>
                        <a:rPr lang="ru-RU" sz="2700" b="1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en-GB" sz="2700" b="1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żona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kona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cwēn</a:t>
                      </a:r>
                      <a:r>
                        <a:rPr lang="ru-RU" sz="2700" b="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queen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4191" y="3753134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Королева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2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988541"/>
            <a:ext cx="8796179" cy="10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Определите недостающее слово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(10)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49430"/>
              </p:ext>
            </p:extLst>
          </p:nvPr>
        </p:nvGraphicFramePr>
        <p:xfrm>
          <a:off x="205946" y="2306852"/>
          <a:ext cx="9943069" cy="246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473"/>
                <a:gridCol w="1455943"/>
                <a:gridCol w="2108887"/>
                <a:gridCol w="2630685"/>
                <a:gridCol w="1760081"/>
              </a:tblGrid>
              <a:tr h="724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*праформа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латынь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санскрит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др.-норвежский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42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27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leubʰ</a:t>
                      </a: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libido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lubhyati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ljúfr</a:t>
                      </a:r>
                      <a:endParaRPr lang="ru-RU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4191" y="3739486"/>
            <a:ext cx="1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Любовь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17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311" y="627214"/>
            <a:ext cx="8596668" cy="11697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Предпосылки возникновения:</a:t>
            </a:r>
            <a:b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роль санскрита</a:t>
            </a:r>
            <a:endParaRPr lang="ru-RU" sz="3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4843" y="1927654"/>
            <a:ext cx="9662983" cy="4558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Санскрит – древнеиндийский язык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 санскрита – </a:t>
            </a:r>
            <a:r>
              <a:rPr 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ru-RU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Веды</a:t>
            </a:r>
            <a:r>
              <a:rPr 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ru-RU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(около 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в. до н. э.).</a:t>
            </a:r>
            <a:endParaRPr lang="en-US" sz="27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Санскрит 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из древнейших письменных индоевропейских языков</a:t>
            </a:r>
            <a:b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(наряду с латынью и древнегреческим);</a:t>
            </a:r>
            <a:endParaRPr lang="en-US" sz="27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Описание санскрита: </a:t>
            </a:r>
            <a:r>
              <a:rPr lang="ru-RU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грамматика </a:t>
            </a:r>
            <a:r>
              <a:rPr lang="ru-RU" sz="27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Паˊнини</a:t>
            </a:r>
            <a:r>
              <a:rPr lang="ru-RU" sz="2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вв. до н. э.). </a:t>
            </a:r>
          </a:p>
          <a:p>
            <a:pPr>
              <a:spcAft>
                <a:spcPts val="1800"/>
              </a:spcAft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664" y="2356021"/>
            <a:ext cx="3713433" cy="716692"/>
          </a:xfrm>
        </p:spPr>
        <p:txBody>
          <a:bodyPr>
            <a:noAutofit/>
          </a:bodyPr>
          <a:lstStyle/>
          <a:p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</a:rPr>
              <a:t>классицизм</a:t>
            </a:r>
            <a:endParaRPr lang="ru-RU" sz="4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117" y="3475229"/>
            <a:ext cx="4382528" cy="32621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языки основаны на едином основании - логике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неизменность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илософия рационализма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57757" y="2356021"/>
            <a:ext cx="4125355" cy="8979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spcBef>
                <a:spcPct val="0"/>
              </a:spcBef>
              <a:buNone/>
              <a:defRPr sz="45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0" dirty="0"/>
              <a:t>романтизм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68778" y="3475229"/>
            <a:ext cx="4679091" cy="2949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Wingdings 3" charset="2"/>
              <a:buChar char="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ru-RU" dirty="0"/>
              <a:t>непостоянство </a:t>
            </a:r>
            <a:r>
              <a:rPr lang="ru-RU" dirty="0" smtClean="0"/>
              <a:t>явлений</a:t>
            </a:r>
          </a:p>
          <a:p>
            <a:r>
              <a:rPr lang="ru-RU" dirty="0"/>
              <a:t>и</a:t>
            </a:r>
            <a:r>
              <a:rPr lang="ru-RU" dirty="0" smtClean="0"/>
              <a:t>зменяющая природа человек</a:t>
            </a:r>
          </a:p>
          <a:p>
            <a:r>
              <a:rPr lang="ru-RU" dirty="0"/>
              <a:t>и</a:t>
            </a:r>
            <a:r>
              <a:rPr lang="ru-RU" dirty="0" smtClean="0"/>
              <a:t>нтерес к генезису языков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и взаимодействие языков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27311" y="627214"/>
            <a:ext cx="8596668" cy="116977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Возникновение интереса</a:t>
            </a:r>
            <a:b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к истории языков</a:t>
            </a:r>
            <a:endParaRPr lang="ru-RU" sz="39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7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0"/>
            <a:ext cx="8596668" cy="1383956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Развитие сравнительно-исторического языкознания (</a:t>
            </a:r>
            <a:r>
              <a:rPr lang="en-US" sz="39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3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1892" y="1301578"/>
            <a:ext cx="9918357" cy="528869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1786-89 </a:t>
            </a:r>
            <a:r>
              <a:rPr lang="en-GB" b="1" dirty="0" err="1" smtClean="0"/>
              <a:t>гг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Петр </a:t>
            </a:r>
            <a:r>
              <a:rPr lang="ru-RU" b="1" dirty="0"/>
              <a:t>Симонович </a:t>
            </a:r>
            <a:r>
              <a:rPr lang="ru-RU" b="1" dirty="0" smtClean="0"/>
              <a:t>Паллас</a:t>
            </a:r>
            <a:br>
              <a:rPr lang="ru-RU" b="1" dirty="0" smtClean="0"/>
            </a:br>
            <a:r>
              <a:rPr lang="ru-RU" b="1" dirty="0" smtClean="0"/>
              <a:t>«Сравнительный </a:t>
            </a:r>
            <a:r>
              <a:rPr lang="ru-RU" b="1" dirty="0"/>
              <a:t>словарь всех языков и </a:t>
            </a:r>
            <a:r>
              <a:rPr lang="ru-RU" b="1" dirty="0" smtClean="0"/>
              <a:t>наречий»</a:t>
            </a:r>
          </a:p>
          <a:p>
            <a:pPr marL="0" indent="0">
              <a:buNone/>
            </a:pPr>
            <a:r>
              <a:rPr lang="ru-RU" dirty="0" smtClean="0"/>
              <a:t>Словарь </a:t>
            </a:r>
            <a:r>
              <a:rPr lang="ru-RU" dirty="0"/>
              <a:t>содержал 285 словарных статей с материалами из 164 азиатских </a:t>
            </a:r>
            <a:r>
              <a:rPr lang="ru-RU" dirty="0" smtClean="0"/>
              <a:t>языков,</a:t>
            </a:r>
            <a:br>
              <a:rPr lang="ru-RU" dirty="0" smtClean="0"/>
            </a:br>
            <a:r>
              <a:rPr lang="ru-RU" dirty="0" smtClean="0"/>
              <a:t>55 </a:t>
            </a:r>
            <a:r>
              <a:rPr lang="ru-RU" dirty="0"/>
              <a:t>европейских, 33 африканских и 23 </a:t>
            </a:r>
            <a:r>
              <a:rPr lang="ru-RU" dirty="0" smtClean="0"/>
              <a:t>американских </a:t>
            </a:r>
            <a:r>
              <a:rPr lang="ru-RU" dirty="0"/>
              <a:t>(индейских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r>
              <a:rPr lang="en-GB" b="1" dirty="0"/>
              <a:t>1808 </a:t>
            </a:r>
            <a:r>
              <a:rPr lang="en-GB" b="1" dirty="0" smtClean="0"/>
              <a:t>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Фридрих Шлегель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«О </a:t>
            </a:r>
            <a:r>
              <a:rPr lang="ru-RU" b="1" dirty="0"/>
              <a:t>языке и мудрости индусов» 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водит </a:t>
            </a:r>
            <a:r>
              <a:rPr lang="ru-RU" dirty="0"/>
              <a:t>термин </a:t>
            </a:r>
            <a:r>
              <a:rPr lang="ru-RU" b="1" dirty="0"/>
              <a:t>«индогерманские языки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Заслуга Шлегеля: родство </a:t>
            </a:r>
            <a:r>
              <a:rPr lang="ru-RU" dirty="0"/>
              <a:t>не только лексики, но и грамматического строя индогерманских </a:t>
            </a:r>
            <a:r>
              <a:rPr lang="ru-RU" dirty="0" smtClean="0"/>
              <a:t>языков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en-GB" b="1" dirty="0" smtClean="0"/>
              <a:t>18</a:t>
            </a:r>
            <a:r>
              <a:rPr lang="ru-RU" b="1" dirty="0" smtClean="0"/>
              <a:t>11</a:t>
            </a:r>
            <a:r>
              <a:rPr lang="en-GB" b="1" dirty="0" smtClean="0"/>
              <a:t> </a:t>
            </a:r>
            <a:r>
              <a:rPr lang="en-GB" b="1" dirty="0"/>
              <a:t>г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Санкт-Петербург</a:t>
            </a:r>
            <a:br>
              <a:rPr lang="ru-RU" b="1" dirty="0" smtClean="0"/>
            </a:br>
            <a:r>
              <a:rPr lang="ru-RU" b="1" dirty="0" smtClean="0"/>
              <a:t>Анонимный трактат </a:t>
            </a:r>
            <a:r>
              <a:rPr lang="ru-RU" b="1" dirty="0"/>
              <a:t>«О сходстве санскритского с русским»</a:t>
            </a:r>
          </a:p>
          <a:p>
            <a:pPr marL="0" indent="0">
              <a:buNone/>
            </a:pPr>
            <a:r>
              <a:rPr lang="ru-RU" dirty="0" smtClean="0"/>
              <a:t>Приводится </a:t>
            </a:r>
            <a:r>
              <a:rPr lang="ru-RU" dirty="0"/>
              <a:t>178 соответствий санскрита со славянским, греческим, латинским и германскими </a:t>
            </a:r>
            <a:r>
              <a:rPr lang="ru-RU" dirty="0" smtClean="0"/>
              <a:t>языками.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0"/>
            <a:ext cx="8596668" cy="1383956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Развитие сравнительно-исторического языкознания (</a:t>
            </a:r>
            <a:r>
              <a:rPr lang="en-US" sz="39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3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1892" y="1299882"/>
            <a:ext cx="9918357" cy="5290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ОСНОВОПОЛОЖНИКИ:</a:t>
            </a:r>
          </a:p>
          <a:p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Расмус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Раск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1787-1832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Дания)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связь языка с историей народа,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принципы СИЯ,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концентрических кругов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Франц </a:t>
            </a: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Бопп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1791-1867</a:t>
            </a:r>
            <a:r>
              <a:rPr lang="ru-RU" b="1" dirty="0" smtClean="0"/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(Германия)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праиндоевропейский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корень,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агглютинация, морфема</a:t>
            </a:r>
          </a:p>
          <a:p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Якоб Гримм,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1785-1863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Германия)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Немецкая Грамматика – первое СИ описание германских языков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фольклористика – диалектология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Александр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Христофорович Востоков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Россия)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 метод – к славянским языкам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77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241" y="322414"/>
            <a:ext cx="8596668" cy="762315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 smtClean="0">
                <a:solidFill>
                  <a:schemeClr val="accent1">
                    <a:lumMod val="50000"/>
                  </a:schemeClr>
                </a:solidFill>
              </a:rPr>
              <a:t>Основные принципы СИЯ</a:t>
            </a:r>
            <a:endParaRPr lang="ru-RU" sz="3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4844" y="1927654"/>
            <a:ext cx="6126286" cy="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342900" indent="-34290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buFont typeface="+mj-lt"/>
              <a:buAutoNum type="arabicPeriod"/>
            </a:pPr>
            <a:r>
              <a:rPr lang="ru-RU" sz="2200" dirty="0"/>
              <a:t>Языковое родство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Праязык</a:t>
            </a:r>
            <a:endParaRPr lang="en-US" sz="2200" dirty="0"/>
          </a:p>
          <a:p>
            <a:pPr>
              <a:buFont typeface="+mj-lt"/>
              <a:buAutoNum type="arabicPeriod"/>
            </a:pPr>
            <a:r>
              <a:rPr lang="ru-RU" sz="2200" dirty="0"/>
              <a:t>Лексические соответствия*</a:t>
            </a:r>
            <a:endParaRPr lang="en-US" sz="2200" dirty="0"/>
          </a:p>
          <a:p>
            <a:pPr>
              <a:buFont typeface="+mj-lt"/>
              <a:buAutoNum type="arabicPeriod"/>
            </a:pPr>
            <a:r>
              <a:rPr lang="ru-RU" sz="2200" dirty="0"/>
              <a:t>Грамматические </a:t>
            </a:r>
            <a:r>
              <a:rPr lang="ru-RU" sz="2200" dirty="0" smtClean="0"/>
              <a:t>соответствия</a:t>
            </a:r>
            <a:endParaRPr lang="ru-RU" sz="2200" dirty="0"/>
          </a:p>
          <a:p>
            <a:pPr>
              <a:buFont typeface="+mj-lt"/>
              <a:buAutoNum type="arabicPeriod"/>
            </a:pPr>
            <a:r>
              <a:rPr lang="ru-RU" sz="2200" dirty="0" smtClean="0"/>
              <a:t>Словообразовательные*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соответствия</a:t>
            </a:r>
          </a:p>
          <a:p>
            <a:pPr>
              <a:buFont typeface="+mj-lt"/>
              <a:buAutoNum type="arabicPeriod"/>
            </a:pPr>
            <a:endParaRPr lang="ru-RU" sz="22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25808" y="1927654"/>
            <a:ext cx="6126286" cy="3334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Фонетические </a:t>
            </a:r>
            <a:r>
              <a:rPr lang="ru-RU" sz="2200" dirty="0" smtClean="0"/>
              <a:t>соответствия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Семантические </a:t>
            </a:r>
            <a:r>
              <a:rPr lang="ru-RU" sz="2200" dirty="0" smtClean="0"/>
              <a:t>соответствия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расширяющихся кругов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Знание древних текстов</a:t>
            </a:r>
            <a:b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современных диалектов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Значение заимствований</a:t>
            </a:r>
          </a:p>
          <a:p>
            <a:pPr>
              <a:spcAft>
                <a:spcPts val="1800"/>
              </a:spcAft>
              <a:buClr>
                <a:schemeClr val="accent2">
                  <a:lumMod val="50000"/>
                </a:schemeClr>
              </a:buClr>
              <a:buSzPct val="108000"/>
              <a:buFont typeface="+mj-lt"/>
              <a:buAutoNum type="arabicPeriod" startAt="6"/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087" y="109841"/>
            <a:ext cx="8596668" cy="9861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Лексические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087" y="1113888"/>
            <a:ext cx="8596668" cy="3601547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</a:t>
            </a:r>
          </a:p>
          <a:p>
            <a:r>
              <a:rPr lang="ru-RU" i="1" dirty="0" smtClean="0"/>
              <a:t>термины родства</a:t>
            </a:r>
          </a:p>
          <a:p>
            <a:r>
              <a:rPr lang="ru-RU" i="1" dirty="0" smtClean="0"/>
              <a:t>названия </a:t>
            </a:r>
            <a:r>
              <a:rPr lang="ru-RU" i="1" dirty="0"/>
              <a:t>частей тела (</a:t>
            </a:r>
            <a:r>
              <a:rPr lang="ru-RU" i="1" dirty="0" err="1" smtClean="0"/>
              <a:t>соматизмы</a:t>
            </a:r>
            <a:r>
              <a:rPr lang="ru-RU" i="1" dirty="0" smtClean="0"/>
              <a:t>)</a:t>
            </a:r>
          </a:p>
          <a:p>
            <a:r>
              <a:rPr lang="ru-RU" i="1" dirty="0" smtClean="0"/>
              <a:t>названия </a:t>
            </a:r>
            <a:r>
              <a:rPr lang="ru-RU" i="1" dirty="0"/>
              <a:t>некоторых растений, животных, элементов ландшафта и окружающей природы </a:t>
            </a:r>
            <a:endParaRPr lang="ru-RU" i="1" dirty="0" smtClean="0"/>
          </a:p>
          <a:p>
            <a:r>
              <a:rPr lang="ru-RU" i="1" dirty="0" smtClean="0"/>
              <a:t>названия </a:t>
            </a:r>
            <a:r>
              <a:rPr lang="ru-RU" i="1" dirty="0"/>
              <a:t>некоторых примитивных </a:t>
            </a:r>
            <a:r>
              <a:rPr lang="ru-RU" i="1" dirty="0" smtClean="0"/>
              <a:t>орудий</a:t>
            </a:r>
          </a:p>
          <a:p>
            <a:r>
              <a:rPr lang="ru-RU" i="1" dirty="0" smtClean="0"/>
              <a:t>числительные </a:t>
            </a:r>
            <a:r>
              <a:rPr lang="ru-RU" i="1" dirty="0"/>
              <a:t>(до </a:t>
            </a:r>
            <a:r>
              <a:rPr lang="ru-RU" i="1" dirty="0" smtClean="0"/>
              <a:t>10)</a:t>
            </a:r>
          </a:p>
          <a:p>
            <a:r>
              <a:rPr lang="ru-RU" i="1" dirty="0" smtClean="0"/>
              <a:t>древнейшие </a:t>
            </a:r>
            <a:r>
              <a:rPr lang="ru-RU" i="1" dirty="0"/>
              <a:t>местоимения (мы, ты, вы</a:t>
            </a:r>
            <a:r>
              <a:rPr lang="en-GB" i="1" dirty="0"/>
              <a:t> </a:t>
            </a:r>
            <a:r>
              <a:rPr lang="ru-RU" i="1" dirty="0"/>
              <a:t>и под</a:t>
            </a:r>
            <a:r>
              <a:rPr lang="ru-RU" i="1" dirty="0" smtClean="0"/>
              <a:t>.)</a:t>
            </a:r>
          </a:p>
          <a:p>
            <a:r>
              <a:rPr lang="ru-RU" i="1" dirty="0" smtClean="0"/>
              <a:t>древнейшие </a:t>
            </a:r>
            <a:r>
              <a:rPr lang="ru-RU" i="1" dirty="0"/>
              <a:t>глаголы (быть, есть, дать</a:t>
            </a:r>
            <a:r>
              <a:rPr lang="en-GB" i="1" dirty="0"/>
              <a:t> </a:t>
            </a:r>
            <a:r>
              <a:rPr lang="ru-RU" i="1" dirty="0"/>
              <a:t>и </a:t>
            </a:r>
            <a:r>
              <a:rPr lang="ru-RU" i="1" dirty="0" err="1"/>
              <a:t>нек</a:t>
            </a:r>
            <a:r>
              <a:rPr lang="ru-RU" i="1" dirty="0"/>
              <a:t>. др.)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26958" y="717176"/>
            <a:ext cx="8596668" cy="9861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наиболее древние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слова,которые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исторически могли восходить к эпохе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праязыка: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596823"/>
              </p:ext>
            </p:extLst>
          </p:nvPr>
        </p:nvGraphicFramePr>
        <p:xfrm>
          <a:off x="803370" y="4706471"/>
          <a:ext cx="8596310" cy="1792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262"/>
                <a:gridCol w="1719262"/>
                <a:gridCol w="1719262"/>
                <a:gridCol w="1719262"/>
                <a:gridCol w="1719262"/>
              </a:tblGrid>
              <a:tr h="558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Русск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Лит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овский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Латин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ский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Греч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еский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Санскр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373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Ночь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naktis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noctis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nyktos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naktis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</a:tr>
              <a:tr h="421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Овца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avis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Ovis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Ovis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avis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</a:tr>
              <a:tr h="439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Два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Duo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Dyo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duvau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370" y="692547"/>
            <a:ext cx="8596668" cy="9861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Словообразовательные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517" y="1795206"/>
            <a:ext cx="9861177" cy="3601547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</a:t>
            </a:r>
          </a:p>
          <a:p>
            <a:pPr marL="0" indent="0" algn="ctr">
              <a:buNone/>
            </a:pP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=   в – </a:t>
            </a:r>
            <a:r>
              <a:rPr lang="ru-RU" sz="2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(л) – (е) – </a:t>
            </a:r>
            <a:r>
              <a:rPr lang="ru-RU" sz="2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ние</a:t>
            </a:r>
            <a:endParaRPr lang="ru-RU" sz="27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ru-RU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(W)HELM 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=  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– шелом(л) – (я) – </a:t>
            </a:r>
            <a:r>
              <a:rPr lang="ru-RU" sz="2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ющ</a:t>
            </a: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2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ий</a:t>
            </a:r>
            <a:endParaRPr lang="ru-RU" sz="27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612</Words>
  <Application>Microsoft Office PowerPoint</Application>
  <PresentationFormat>Широкоэкранный</PresentationFormat>
  <Paragraphs>242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Tahoma</vt:lpstr>
      <vt:lpstr>Times New Roman</vt:lpstr>
      <vt:lpstr>Trebuchet MS</vt:lpstr>
      <vt:lpstr>Wingdings 3</vt:lpstr>
      <vt:lpstr>Грань</vt:lpstr>
      <vt:lpstr>Материалы к летней гуманитарной школе</vt:lpstr>
      <vt:lpstr>Что такое «родственность» языков: основы компаративистики</vt:lpstr>
      <vt:lpstr>Предпосылки возникновения: роль санскрита</vt:lpstr>
      <vt:lpstr>классицизм</vt:lpstr>
      <vt:lpstr>Развитие сравнительно-исторического языкознания (1)</vt:lpstr>
      <vt:lpstr>Развитие сравнительно-исторического языкознания (2)</vt:lpstr>
      <vt:lpstr>Основные принципы СИЯ</vt:lpstr>
      <vt:lpstr>Лексические соответствия</vt:lpstr>
      <vt:lpstr>Словообразовательные соответствия</vt:lpstr>
      <vt:lpstr>Ностратическая макросемья</vt:lpstr>
      <vt:lpstr>Индоевропейские языки</vt:lpstr>
      <vt:lpstr>Славянская группа</vt:lpstr>
      <vt:lpstr>Сопоставьте русские и французские пословицы</vt:lpstr>
      <vt:lpstr>Определите недостающее слово (1)</vt:lpstr>
      <vt:lpstr>Определите недостающее слово (2)</vt:lpstr>
      <vt:lpstr>Определите недостающее слово (3)</vt:lpstr>
      <vt:lpstr>Определите недостающее слово (4)</vt:lpstr>
      <vt:lpstr>Определите недостающее слово (5)</vt:lpstr>
      <vt:lpstr>Определите недостающее слово (6)</vt:lpstr>
      <vt:lpstr>Определите недостающее слово (7)</vt:lpstr>
      <vt:lpstr>Определите недостающее слово (8)</vt:lpstr>
      <vt:lpstr>Определите недостающее слово (9)</vt:lpstr>
      <vt:lpstr>Определите недостающее слово (10)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Зинченко Елена Вадимовна</cp:lastModifiedBy>
  <cp:revision>61</cp:revision>
  <dcterms:created xsi:type="dcterms:W3CDTF">2022-04-08T01:17:58Z</dcterms:created>
  <dcterms:modified xsi:type="dcterms:W3CDTF">2022-12-07T11:27:17Z</dcterms:modified>
</cp:coreProperties>
</file>