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4.jpg" ContentType="image/jpeg"/>
  <Override PartName="/ppt/media/image4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12" r:id="rId3"/>
    <p:sldId id="281" r:id="rId4"/>
    <p:sldId id="260" r:id="rId5"/>
    <p:sldId id="283" r:id="rId6"/>
    <p:sldId id="259" r:id="rId7"/>
    <p:sldId id="296" r:id="rId8"/>
    <p:sldId id="297" r:id="rId9"/>
    <p:sldId id="295" r:id="rId10"/>
    <p:sldId id="301" r:id="rId11"/>
    <p:sldId id="302" r:id="rId12"/>
    <p:sldId id="303" r:id="rId13"/>
    <p:sldId id="293" r:id="rId14"/>
    <p:sldId id="291" r:id="rId15"/>
    <p:sldId id="285" r:id="rId16"/>
    <p:sldId id="314" r:id="rId17"/>
    <p:sldId id="317" r:id="rId18"/>
    <p:sldId id="306" r:id="rId19"/>
    <p:sldId id="315" r:id="rId20"/>
    <p:sldId id="319" r:id="rId21"/>
    <p:sldId id="320" r:id="rId22"/>
    <p:sldId id="321" r:id="rId23"/>
    <p:sldId id="31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94660"/>
  </p:normalViewPr>
  <p:slideViewPr>
    <p:cSldViewPr>
      <p:cViewPr varScale="1">
        <p:scale>
          <a:sx n="110" d="100"/>
          <a:sy n="110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17662-2CF6-434E-A45D-F392ADC57C38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40C2F-2122-42A6-9314-E499A15B5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2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40C2F-2122-42A6-9314-E499A15B55D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1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2343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98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2343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92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787A32ED-A85F-452F-AF81-CC8163AFD6A5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4F6F574B-2DE1-47BA-A149-88D2B44A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43572"/>
            <a:ext cx="7772400" cy="252028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b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 точки зрения развития коммуникативных и  читательских навыков </a:t>
            </a:r>
            <a:b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 младших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школьников</a:t>
            </a:r>
            <a:endParaRPr lang="ru-RU" sz="4000" dirty="0"/>
          </a:p>
        </p:txBody>
      </p:sp>
      <p:sp>
        <p:nvSpPr>
          <p:cNvPr id="7" name="Овал 6"/>
          <p:cNvSpPr/>
          <p:nvPr/>
        </p:nvSpPr>
        <p:spPr bwMode="auto">
          <a:xfrm>
            <a:off x="395536" y="5373215"/>
            <a:ext cx="1368152" cy="128110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292080" y="4314669"/>
            <a:ext cx="3416424" cy="1752600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Быкова Татьяна Геннадьевна, учитель  начальных классов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8" y="3861048"/>
            <a:ext cx="3445832" cy="2631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40" y="447722"/>
            <a:ext cx="9148763" cy="5143500"/>
            <a:chOff x="0" y="0"/>
            <a:chExt cx="12198350" cy="6858000"/>
          </a:xfrm>
        </p:grpSpPr>
        <p:sp>
          <p:nvSpPr>
            <p:cNvPr id="3" name="object 3"/>
            <p:cNvSpPr/>
            <p:nvPr/>
          </p:nvSpPr>
          <p:spPr>
            <a:xfrm>
              <a:off x="10584" y="6498179"/>
              <a:ext cx="12181840" cy="273050"/>
            </a:xfrm>
            <a:custGeom>
              <a:avLst/>
              <a:gdLst/>
              <a:ahLst/>
              <a:cxnLst/>
              <a:rect l="l" t="t" r="r" b="b"/>
              <a:pathLst>
                <a:path w="12181840" h="273050">
                  <a:moveTo>
                    <a:pt x="0" y="273049"/>
                  </a:moveTo>
                  <a:lnTo>
                    <a:pt x="12181415" y="273049"/>
                  </a:lnTo>
                  <a:lnTo>
                    <a:pt x="12181415" y="0"/>
                  </a:lnTo>
                  <a:lnTo>
                    <a:pt x="0" y="0"/>
                  </a:lnTo>
                  <a:lnTo>
                    <a:pt x="0" y="27304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10584" y="6764880"/>
              <a:ext cx="12181840" cy="12700"/>
            </a:xfrm>
            <a:custGeom>
              <a:avLst/>
              <a:gdLst/>
              <a:ahLst/>
              <a:cxnLst/>
              <a:rect l="l" t="t" r="r" b="b"/>
              <a:pathLst>
                <a:path w="12181840" h="12700">
                  <a:moveTo>
                    <a:pt x="0" y="12700"/>
                  </a:moveTo>
                  <a:lnTo>
                    <a:pt x="12181415" y="12700"/>
                  </a:lnTo>
                  <a:lnTo>
                    <a:pt x="1218141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10584" y="6498179"/>
              <a:ext cx="12181840" cy="273050"/>
            </a:xfrm>
            <a:custGeom>
              <a:avLst/>
              <a:gdLst/>
              <a:ahLst/>
              <a:cxnLst/>
              <a:rect l="l" t="t" r="r" b="b"/>
              <a:pathLst>
                <a:path w="12181840" h="273050">
                  <a:moveTo>
                    <a:pt x="12181415" y="0"/>
                  </a:moveTo>
                  <a:lnTo>
                    <a:pt x="0" y="0"/>
                  </a:lnTo>
                  <a:lnTo>
                    <a:pt x="0" y="273049"/>
                  </a:lnTo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53096" y="2204864"/>
            <a:ext cx="8496944" cy="3963607"/>
            <a:chOff x="262470" y="1222628"/>
            <a:chExt cx="11529060" cy="54787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470" y="1222628"/>
              <a:ext cx="2607056" cy="25238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7100" y="2683598"/>
              <a:ext cx="3244342" cy="36630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5776" y="2329154"/>
              <a:ext cx="3533775" cy="4371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52914" y="214035"/>
            <a:ext cx="9289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 smtClean="0">
                <a:solidFill>
                  <a:srgbClr val="3333CC">
                    <a:lumMod val="75000"/>
                  </a:srgbClr>
                </a:solidFill>
                <a:ea typeface="+mj-ea"/>
              </a:rPr>
              <a:t>Стратегии </a:t>
            </a:r>
          </a:p>
          <a:p>
            <a:pPr algn="ctr"/>
            <a:r>
              <a:rPr lang="ru-RU" sz="3200" b="1" kern="0" dirty="0" smtClean="0">
                <a:solidFill>
                  <a:srgbClr val="3333CC">
                    <a:lumMod val="75000"/>
                  </a:srgbClr>
                </a:solidFill>
                <a:ea typeface="+mj-ea"/>
              </a:rPr>
              <a:t>по </a:t>
            </a:r>
            <a:r>
              <a:rPr lang="ru-RU" sz="3200" b="1" kern="0" dirty="0">
                <a:solidFill>
                  <a:srgbClr val="3333CC">
                    <a:lumMod val="75000"/>
                  </a:srgbClr>
                </a:solidFill>
                <a:ea typeface="+mj-ea"/>
              </a:rPr>
              <a:t>формированию читательской </a:t>
            </a:r>
            <a:endParaRPr lang="ru-RU" sz="3200" b="1" kern="0" dirty="0" smtClean="0">
              <a:solidFill>
                <a:srgbClr val="3333CC">
                  <a:lumMod val="75000"/>
                </a:srgbClr>
              </a:solidFill>
              <a:ea typeface="+mj-ea"/>
            </a:endParaRPr>
          </a:p>
          <a:p>
            <a:pPr algn="ctr"/>
            <a:r>
              <a:rPr lang="ru-RU" sz="3200" b="1" kern="0" dirty="0" smtClean="0">
                <a:solidFill>
                  <a:srgbClr val="3333CC">
                    <a:lumMod val="75000"/>
                  </a:srgbClr>
                </a:solidFill>
                <a:ea typeface="+mj-ea"/>
              </a:rPr>
              <a:t>грамотности </a:t>
            </a:r>
            <a:r>
              <a:rPr lang="ru-RU" sz="3200" b="1" kern="0" dirty="0">
                <a:solidFill>
                  <a:srgbClr val="3333CC">
                    <a:lumMod val="75000"/>
                  </a:srgbClr>
                </a:solidFill>
                <a:ea typeface="+mj-ea"/>
              </a:rPr>
              <a:t>на этапе начального образования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8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7052" y="332656"/>
            <a:ext cx="7861903" cy="2687922"/>
            <a:chOff x="87546" y="1100200"/>
            <a:chExt cx="11830387" cy="41216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7325" y="1100200"/>
              <a:ext cx="1570608" cy="1496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46" y="2932684"/>
              <a:ext cx="1588516" cy="22891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4419" y="564923"/>
            <a:ext cx="6007169" cy="1487426"/>
          </a:xfrm>
          <a:prstGeom prst="rect">
            <a:avLst/>
          </a:prstGeom>
        </p:spPr>
        <p:txBody>
          <a:bodyPr vert="horz" wrap="square" lIns="0" tIns="1000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9"/>
              </a:spcBef>
            </a:pPr>
            <a:r>
              <a:rPr sz="3200" b="1" dirty="0">
                <a:solidFill>
                  <a:schemeClr val="accent2">
                    <a:lumMod val="75000"/>
                  </a:schemeClr>
                </a:solidFill>
              </a:rPr>
              <a:t>«Инсерт»</a:t>
            </a:r>
            <a:r>
              <a:rPr sz="3200" b="1" spc="-3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sz="3200" b="1" spc="-1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spc="-15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spc="-15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spc="-15" dirty="0" smtClean="0">
                <a:solidFill>
                  <a:schemeClr val="accent2">
                    <a:lumMod val="75000"/>
                  </a:schemeClr>
                </a:solidFill>
              </a:rPr>
              <a:t>чтение </a:t>
            </a:r>
            <a:r>
              <a:rPr lang="ru-RU" sz="3200" b="1" spc="-15" dirty="0">
                <a:solidFill>
                  <a:schemeClr val="accent2">
                    <a:lumMod val="75000"/>
                  </a:schemeClr>
                </a:solidFill>
              </a:rPr>
              <a:t>про себя с </a:t>
            </a:r>
            <a:r>
              <a:rPr lang="ru-RU" sz="3200" b="1" spc="-15" dirty="0" smtClean="0">
                <a:solidFill>
                  <a:schemeClr val="accent2">
                    <a:lumMod val="75000"/>
                  </a:schemeClr>
                </a:solidFill>
              </a:rPr>
              <a:t>пометками</a:t>
            </a:r>
            <a:r>
              <a:rPr lang="ru-RU" sz="3200" b="1" spc="-1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b="1" spc="-4" dirty="0" err="1" smtClean="0">
                <a:solidFill>
                  <a:schemeClr val="accent2">
                    <a:lumMod val="75000"/>
                  </a:schemeClr>
                </a:solidFill>
              </a:rPr>
              <a:t>на</a:t>
            </a:r>
            <a:r>
              <a:rPr sz="3200" b="1" spc="-1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b="1" spc="-8" dirty="0">
                <a:solidFill>
                  <a:schemeClr val="accent2">
                    <a:lumMod val="75000"/>
                  </a:schemeClr>
                </a:solidFill>
              </a:rPr>
              <a:t>полях</a:t>
            </a:r>
            <a:endParaRPr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433694"/>
              </p:ext>
            </p:extLst>
          </p:nvPr>
        </p:nvGraphicFramePr>
        <p:xfrm>
          <a:off x="323528" y="2780928"/>
          <a:ext cx="8568953" cy="3863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0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8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59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519430" algn="l"/>
                        </a:tabLst>
                      </a:pPr>
                      <a:r>
                        <a:rPr sz="24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V	</a:t>
                      </a:r>
                      <a:r>
                        <a:rPr sz="24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(галочка)</a:t>
                      </a:r>
                      <a:endParaRPr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известно</a:t>
                      </a:r>
                      <a:endParaRPr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4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—</a:t>
                      </a:r>
                      <a:r>
                        <a:rPr sz="2800" b="1" spc="-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(</a:t>
                      </a:r>
                      <a:r>
                        <a:rPr sz="24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м</a:t>
                      </a:r>
                      <a:r>
                        <a:rPr sz="24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ин</a:t>
                      </a:r>
                      <a:r>
                        <a:rPr sz="2400" b="1" spc="-8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у</a:t>
                      </a:r>
                      <a:r>
                        <a:rPr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с)</a:t>
                      </a:r>
                      <a:endParaRPr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противоречит</a:t>
                      </a:r>
                      <a:r>
                        <a:rPr sz="2800" b="1" spc="-3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представлению</a:t>
                      </a:r>
                      <a:endParaRPr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139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+</a:t>
                      </a:r>
                      <a:r>
                        <a:rPr sz="2800" b="1" spc="-3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(плюс)</a:t>
                      </a:r>
                      <a:endParaRPr sz="24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является</a:t>
                      </a:r>
                      <a:r>
                        <a:rPr sz="28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интересным и </a:t>
                      </a:r>
                      <a:r>
                        <a:rPr sz="2800" b="1" spc="-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неожиданным</a:t>
                      </a:r>
                      <a:endParaRPr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01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429895" algn="l"/>
                        </a:tabLst>
                      </a:pPr>
                      <a:r>
                        <a:rPr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!	</a:t>
                      </a:r>
                      <a:r>
                        <a:rPr sz="2400" b="1" spc="-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(воскл.</a:t>
                      </a:r>
                      <a:r>
                        <a:rPr sz="24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знак)</a:t>
                      </a:r>
                      <a:endParaRPr sz="24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понравилось</a:t>
                      </a:r>
                      <a:endParaRPr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2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?</a:t>
                      </a:r>
                      <a:r>
                        <a:rPr sz="2800" b="1" spc="-4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(вопрос)</a:t>
                      </a:r>
                      <a:endParaRPr sz="24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желание</a:t>
                      </a:r>
                      <a:r>
                        <a:rPr sz="2800" b="1" spc="-3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8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узнать</a:t>
                      </a:r>
                      <a:r>
                        <a:rPr sz="2800" b="1" spc="-3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8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больше</a:t>
                      </a:r>
                      <a:endParaRPr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272" y="382077"/>
            <a:ext cx="1664261" cy="18227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1680" y="354301"/>
            <a:ext cx="5328592" cy="501580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1"/>
              </a:spcBef>
            </a:pPr>
            <a:r>
              <a:rPr sz="3200" b="1" spc="-4" dirty="0">
                <a:solidFill>
                  <a:schemeClr val="accent2">
                    <a:lumMod val="75000"/>
                  </a:schemeClr>
                </a:solidFill>
              </a:rPr>
              <a:t>«Двойной</a:t>
            </a:r>
            <a:r>
              <a:rPr sz="3200" b="1" spc="-38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b="1" spc="-4" dirty="0">
                <a:solidFill>
                  <a:schemeClr val="accent2">
                    <a:lumMod val="75000"/>
                  </a:schemeClr>
                </a:solidFill>
              </a:rPr>
              <a:t>дневник»</a:t>
            </a:r>
            <a:endParaRPr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552" y="1412776"/>
            <a:ext cx="6984776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400" b="1" spc="-11" dirty="0">
                <a:solidFill>
                  <a:srgbClr val="001F5F"/>
                </a:solidFill>
                <a:cs typeface="Times New Roman"/>
              </a:rPr>
              <a:t>Заполните</a:t>
            </a:r>
            <a:r>
              <a:rPr sz="2400" b="1" spc="-4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8" dirty="0" err="1">
                <a:solidFill>
                  <a:srgbClr val="001F5F"/>
                </a:solidFill>
                <a:cs typeface="Times New Roman"/>
              </a:rPr>
              <a:t>таблицу</a:t>
            </a:r>
            <a:r>
              <a:rPr sz="2400" b="1" spc="4" dirty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2400" b="1" spc="4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8" dirty="0" err="1" smtClean="0">
                <a:solidFill>
                  <a:srgbClr val="001F5F"/>
                </a:solidFill>
                <a:cs typeface="Times New Roman"/>
              </a:rPr>
              <a:t>своими</a:t>
            </a:r>
            <a:r>
              <a:rPr sz="2400" b="1" spc="11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9" dirty="0">
                <a:solidFill>
                  <a:srgbClr val="001F5F"/>
                </a:solidFill>
                <a:cs typeface="Times New Roman"/>
              </a:rPr>
              <a:t>наблюдениями:</a:t>
            </a:r>
            <a:endParaRPr sz="2400" dirty="0"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64707"/>
              </p:ext>
            </p:extLst>
          </p:nvPr>
        </p:nvGraphicFramePr>
        <p:xfrm>
          <a:off x="383972" y="2276872"/>
          <a:ext cx="8300561" cy="3358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6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4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marL="321310" marR="315595" algn="ctr">
                        <a:lnSpc>
                          <a:spcPts val="3960"/>
                        </a:lnSpc>
                        <a:spcBef>
                          <a:spcPts val="65"/>
                        </a:spcBef>
                      </a:pPr>
                      <a:r>
                        <a:rPr sz="2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Что</a:t>
                      </a:r>
                      <a:r>
                        <a:rPr sz="2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 </a:t>
                      </a:r>
                      <a:r>
                        <a:rPr sz="2400" b="1" i="1" spc="-5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привлекло</a:t>
                      </a:r>
                      <a:r>
                        <a:rPr sz="2400" b="1" i="1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 </a:t>
                      </a:r>
                      <a:r>
                        <a:rPr sz="2400" b="1" i="1" spc="-5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мое</a:t>
                      </a:r>
                      <a:r>
                        <a:rPr sz="2400" b="1" i="1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 </a:t>
                      </a:r>
                      <a:r>
                        <a:rPr sz="2400" b="1" i="1" spc="-1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внимание</a:t>
                      </a:r>
                      <a:r>
                        <a:rPr sz="2400" b="1" i="1" spc="-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 </a:t>
                      </a:r>
                      <a:r>
                        <a:rPr sz="2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в </a:t>
                      </a:r>
                      <a:r>
                        <a:rPr sz="2400" b="1" i="1" spc="-71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 </a:t>
                      </a:r>
                      <a:r>
                        <a:rPr sz="2400" b="1" i="1" spc="-5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тексте</a:t>
                      </a:r>
                      <a:r>
                        <a:rPr sz="2400" b="1" i="1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? </a:t>
                      </a:r>
                      <a:r>
                        <a:rPr sz="2400" b="1" i="1" spc="-5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Ключевые</a:t>
                      </a:r>
                      <a:r>
                        <a:rPr sz="2400" b="1" i="1" spc="-2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 </a:t>
                      </a:r>
                      <a:r>
                        <a:rPr sz="2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слова</a:t>
                      </a:r>
                      <a:endParaRPr sz="24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Monotype Corsiva"/>
                      </a:endParaRPr>
                    </a:p>
                    <a:p>
                      <a:pPr algn="ctr">
                        <a:lnSpc>
                          <a:spcPts val="3829"/>
                        </a:lnSpc>
                      </a:pPr>
                      <a:r>
                        <a:rPr sz="2400" b="1" i="1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(</a:t>
                      </a:r>
                      <a:r>
                        <a:rPr sz="2400" b="1" i="1" spc="-5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понятия</a:t>
                      </a:r>
                      <a:r>
                        <a:rPr sz="2400" b="1" i="1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,</a:t>
                      </a:r>
                      <a:r>
                        <a:rPr sz="2400" b="1" i="1" spc="-2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 </a:t>
                      </a:r>
                      <a:r>
                        <a:rPr sz="2400" b="1" i="1" spc="-5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даты</a:t>
                      </a:r>
                      <a:r>
                        <a:rPr sz="2400" b="1" i="1" spc="-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 </a:t>
                      </a:r>
                      <a:r>
                        <a:rPr sz="2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и</a:t>
                      </a:r>
                      <a:r>
                        <a:rPr sz="2400" b="1" i="1" spc="-1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 </a:t>
                      </a:r>
                      <a:r>
                        <a:rPr sz="2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т.д</a:t>
                      </a:r>
                      <a:r>
                        <a:rPr sz="2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.)</a:t>
                      </a:r>
                      <a:endParaRPr sz="2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Monotype Corsiva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895"/>
                        </a:lnSpc>
                      </a:pPr>
                      <a:r>
                        <a:rPr sz="24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Мои</a:t>
                      </a:r>
                      <a:r>
                        <a:rPr sz="2400" b="1" i="1" spc="-3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 </a:t>
                      </a:r>
                      <a:endParaRPr lang="ru-RU" sz="2400" b="1" i="1" spc="-35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Monotype Corsiva"/>
                      </a:endParaRPr>
                    </a:p>
                    <a:p>
                      <a:pPr marL="1905" algn="ctr">
                        <a:lnSpc>
                          <a:spcPts val="3895"/>
                        </a:lnSpc>
                      </a:pPr>
                      <a:r>
                        <a:rPr sz="2400" b="1" i="1" spc="-5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Monotype Corsiva"/>
                        </a:rPr>
                        <a:t>комментарии</a:t>
                      </a:r>
                      <a:endParaRPr sz="2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Monotype Corsiva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5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1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60648"/>
            <a:ext cx="8247860" cy="633670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i="1" u="sng" dirty="0">
                <a:solidFill>
                  <a:schemeClr val="accent2">
                    <a:lumMod val="75000"/>
                  </a:schemeClr>
                </a:solidFill>
              </a:rPr>
              <a:t>«Пирамида критика»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Вопросы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– план текста. В пирамиде пишутся ключевые слова (в ответ на вопрос), где на каждой строке на одно слово больше, чем в предыдущей.</a:t>
            </a:r>
          </a:p>
          <a:p>
            <a:pPr marL="0" indent="0" algn="just">
              <a:buNone/>
            </a:pP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О чем произведение? (одно слово)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Какой у произведения характер? (два слова)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Место и время действия. (три слова)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Главные события. (четыре слова)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Главные герои, какие они? (пять слов)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Что вы чувствовали, когда читали начало, середину и конец произведения? (шесть слов)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О чем произведение? (семь слов, нужно дополнить первую строку)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Ваша реклама (антиреклама), рекомендация книги (восемь слов)</a:t>
            </a:r>
          </a:p>
          <a:p>
            <a:pPr marL="0" indent="0" algn="just">
              <a:buNone/>
            </a:pPr>
            <a:endParaRPr lang="ru-RU" sz="2300" b="1" dirty="0"/>
          </a:p>
          <a:p>
            <a:pPr marL="0" indent="0" algn="just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    -</a:t>
            </a:r>
            <a:r>
              <a:rPr lang="ru-RU" sz="2300" b="1" dirty="0"/>
              <a:t> 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232" y="1340768"/>
            <a:ext cx="1728192" cy="242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232" y="332656"/>
            <a:ext cx="8424936" cy="59972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</a:rPr>
              <a:t>«Кубик 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</a:rPr>
              <a:t>вопросов и ответов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35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</a:rPr>
              <a:t>каждой грани написан свой вопрос. </a:t>
            </a:r>
            <a:endParaRPr lang="ru-RU" sz="2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Всего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их 6: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•	почему;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•	придумай;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•	поделись;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•	назови;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•	предложи;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•	объясни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	Вопросам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нужно придумать продолжение. После ответить на них. Другой вариант – составить задание и выполнить его.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	Бросать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кубик можно сколько угодно. Чем больше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вопросов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вы зададите, тем лучше усвоите изучаемый материал. </a:t>
            </a:r>
          </a:p>
          <a:p>
            <a:pPr algn="just"/>
            <a:endParaRPr lang="ru-RU" sz="3300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550" b="8696"/>
          <a:stretch/>
        </p:blipFill>
        <p:spPr>
          <a:xfrm>
            <a:off x="4211960" y="1124744"/>
            <a:ext cx="4536504" cy="321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7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47864" y="836712"/>
            <a:ext cx="5410944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300" dirty="0" smtClean="0"/>
          </a:p>
          <a:p>
            <a:pPr marL="0" indent="0">
              <a:buNone/>
            </a:pPr>
            <a:endParaRPr lang="ru-RU" sz="4300" dirty="0"/>
          </a:p>
          <a:p>
            <a:pPr marL="0" indent="0"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	Целью </a:t>
            </a:r>
            <a:r>
              <a:rPr lang="ru-RU" sz="9600" dirty="0">
                <a:solidFill>
                  <a:schemeClr val="accent2">
                    <a:lumMod val="75000"/>
                  </a:schemeClr>
                </a:solidFill>
              </a:rPr>
              <a:t>стратегии является проверка понимания читаемого вслух текста.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accent2">
                    <a:lumMod val="75000"/>
                  </a:schemeClr>
                </a:solidFill>
              </a:rPr>
              <a:t>1. Учащиеся по очереди читают текст по абзацам. Задача читающего – читать с пониманием, задача слушающих – задавать чтецу вопросы, чтобы проверить, понимает ли он читаемый текст. Имеется только одна копия текста, который передается следующему чтецу.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accent2">
                    <a:lumMod val="75000"/>
                  </a:schemeClr>
                </a:solidFill>
              </a:rPr>
              <a:t>2. Слушающие задают вопросы по содержанию текста, читающий отвечает. Если его ответ неверен или неточен, слушающие его поправляют.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300" b="1" dirty="0"/>
              <a:t>	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-28168"/>
            <a:ext cx="8228013" cy="1433512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«Чтение в кружок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(«Попеременное чтение»)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>
          <a:xfrm>
            <a:off x="412294" y="1406872"/>
            <a:ext cx="2944738" cy="28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5192"/>
            <a:ext cx="8228013" cy="1433512"/>
          </a:xfrm>
        </p:spPr>
        <p:txBody>
          <a:bodyPr/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«Тонкие и толстые вопросы».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8013" cy="4524375"/>
          </a:xfrm>
        </p:spPr>
        <p:txBody>
          <a:bodyPr/>
          <a:lstStyle/>
          <a:p>
            <a:pPr marL="0" lvl="0" indent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учатся  различать те вопросы, на которые можно дать однозначный ответ (тонкие вопросы), и те, на которые ответить  определенно невозможно, проблемные (толстые) вопросы. Данная работа способствует развитию мышления и внимания учащихся, а также развивает умение задавать ''умные'' вопросы. Классификация вопросов заставляет вдумываться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текст и помогает лучше усвоить его содержание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Примеры ключевых слов толстых и тонких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вопросов.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/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1) Толстые вопросы	                          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                        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Дайте несколько объяснений, почему...?</a:t>
            </a:r>
          </a:p>
          <a:p>
            <a:pPr marL="0" lvl="0" indent="0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Почему Вы считаете (думаете) …?</a:t>
            </a:r>
          </a:p>
          <a:p>
            <a:pPr marL="0" lvl="0" indent="0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чем различие…?</a:t>
            </a:r>
          </a:p>
          <a:p>
            <a:pPr marL="0" lvl="0" indent="0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Предположите, что будет, если…?</a:t>
            </a:r>
          </a:p>
          <a:p>
            <a:pPr marL="0" lvl="0" indent="0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Что, если…?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356992"/>
            <a:ext cx="3538445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3601" r="21497"/>
          <a:stretch/>
        </p:blipFill>
        <p:spPr>
          <a:xfrm>
            <a:off x="7274256" y="1988840"/>
            <a:ext cx="1519617" cy="146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1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291264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300" dirty="0" smtClean="0"/>
          </a:p>
          <a:p>
            <a:pPr marL="0" indent="0">
              <a:buNone/>
            </a:pPr>
            <a:endParaRPr lang="ru-RU" sz="4300" dirty="0"/>
          </a:p>
          <a:p>
            <a:pPr marL="0" indent="0"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Материалом </a:t>
            </a:r>
            <a:r>
              <a:rPr lang="ru-RU" sz="9600" dirty="0">
                <a:solidFill>
                  <a:schemeClr val="accent2">
                    <a:lumMod val="75000"/>
                  </a:schemeClr>
                </a:solidFill>
              </a:rPr>
              <a:t>для его проведения </a:t>
            </a: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 служит </a:t>
            </a:r>
            <a:r>
              <a:rPr lang="ru-RU" sz="9600" dirty="0">
                <a:solidFill>
                  <a:schemeClr val="accent2">
                    <a:lumMod val="75000"/>
                  </a:schemeClr>
                </a:solidFill>
              </a:rPr>
              <a:t>повествовательный текст. На начальной стадии урока учащиеся по названию </a:t>
            </a: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текста </a:t>
            </a:r>
            <a:r>
              <a:rPr lang="ru-RU" sz="9600" dirty="0">
                <a:solidFill>
                  <a:schemeClr val="accent2">
                    <a:lumMod val="75000"/>
                  </a:schemeClr>
                </a:solidFill>
              </a:rPr>
              <a:t>определяют, о чём пойдёт речь в произведении. На основной части урока текст читается по частям. После чтения каждого фрагмента ученики высказывают предположения о дальнейшем развитии сюжета. Данная стратегия способствует выработке у учащихся внимательного отношения к точке зрения другого человека и спокойного отказа от своей, если она недостаточно аргументирована или аргументы оказались несостоятельными.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300" b="1" dirty="0"/>
              <a:t>	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96552" y="155960"/>
            <a:ext cx="8228013" cy="1433512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«Чтение с остановками».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06" y="4221088"/>
            <a:ext cx="2696294" cy="233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0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504" y="-99392"/>
            <a:ext cx="9361040" cy="5832648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04" y="1775459"/>
              <a:ext cx="7975092" cy="45887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00" y="1824862"/>
              <a:ext cx="7835900" cy="44512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5437" y="1820100"/>
              <a:ext cx="7845425" cy="4460875"/>
            </a:xfrm>
            <a:custGeom>
              <a:avLst/>
              <a:gdLst/>
              <a:ahLst/>
              <a:cxnLst/>
              <a:rect l="l" t="t" r="r" b="b"/>
              <a:pathLst>
                <a:path w="7845425" h="4460875">
                  <a:moveTo>
                    <a:pt x="0" y="4460748"/>
                  </a:moveTo>
                  <a:lnTo>
                    <a:pt x="7845425" y="4460748"/>
                  </a:lnTo>
                  <a:lnTo>
                    <a:pt x="7845425" y="0"/>
                  </a:lnTo>
                  <a:lnTo>
                    <a:pt x="0" y="0"/>
                  </a:lnTo>
                  <a:lnTo>
                    <a:pt x="0" y="4460748"/>
                  </a:lnTo>
                  <a:close/>
                </a:path>
              </a:pathLst>
            </a:custGeom>
            <a:ln w="9525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758" y="188640"/>
            <a:ext cx="8568952" cy="994022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71"/>
              </a:spcBef>
            </a:pPr>
            <a:r>
              <a:rPr sz="3200" spc="-4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Представь</a:t>
            </a:r>
            <a:r>
              <a:rPr sz="3200" spc="4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sz="3200" spc="-8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систему</a:t>
            </a:r>
            <a:r>
              <a:rPr sz="3200" spc="8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sz="3200" spc="-8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персонажей «Сказки</a:t>
            </a:r>
            <a:r>
              <a:rPr sz="3200" spc="8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sz="3200" spc="-4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</a:t>
            </a:r>
            <a:r>
              <a:rPr sz="3200" spc="-8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sz="3200" spc="-1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мёртвой</a:t>
            </a:r>
            <a:r>
              <a:rPr sz="3200" spc="15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sz="3200" spc="-4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царевне</a:t>
            </a: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sz="3200" spc="-4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…»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sz="3200" cap="small" spc="4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</a:t>
            </a:r>
            <a:r>
              <a:rPr sz="3200" spc="-4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sz="3200" spc="-8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вид</a:t>
            </a:r>
            <a:r>
              <a:rPr sz="3200" spc="-4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е </a:t>
            </a:r>
            <a:r>
              <a:rPr sz="3200" spc="-34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</a:t>
            </a:r>
            <a:r>
              <a:rPr sz="3200" spc="-56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х</a:t>
            </a:r>
            <a:r>
              <a:rPr sz="3200" spc="-4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емы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4208" y="2708920"/>
            <a:ext cx="2336787" cy="349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83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81" y="1004248"/>
            <a:ext cx="1994363" cy="2416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8013" cy="143351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Развитие коммуникативных навыков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004248"/>
            <a:ext cx="7056783" cy="4524375"/>
          </a:xfrm>
        </p:spPr>
        <p:txBody>
          <a:bodyPr/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методике обучения младших школьников развитию коммуникативных умений, как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общеучебных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не уделено достаточного внимания. В то время как проблема межличностного общения стоит очень остро.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			Также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существует проблема противоречия между «внедрением» в современную школу педагогики сотрудничества и недостаточным вниманием учителей к реализации групповых форм организации деятельности в процессе развития коммуникативных умений младших школьников на уроках</a:t>
            </a:r>
          </a:p>
        </p:txBody>
      </p:sp>
    </p:spTree>
    <p:extLst>
      <p:ext uri="{BB962C8B-B14F-4D97-AF65-F5344CB8AC3E}">
        <p14:creationId xmlns:p14="http://schemas.microsoft.com/office/powerpoint/2010/main" val="15627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20532" y="377019"/>
            <a:ext cx="8253394" cy="502061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3200" b="1" spc="-8" dirty="0">
                <a:solidFill>
                  <a:schemeClr val="accent1">
                    <a:lumMod val="50000"/>
                  </a:schemeClr>
                </a:solidFill>
              </a:rPr>
              <a:t>Функциональная</a:t>
            </a:r>
            <a:r>
              <a:rPr lang="ru-RU" sz="3200" b="1" spc="-3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spc="-15" dirty="0">
                <a:solidFill>
                  <a:schemeClr val="accent1">
                    <a:lumMod val="50000"/>
                  </a:schemeClr>
                </a:solidFill>
              </a:rPr>
              <a:t>грамотность. </a:t>
            </a:r>
            <a:r>
              <a:rPr lang="en-US" sz="3200" b="1" spc="-11" dirty="0">
                <a:solidFill>
                  <a:schemeClr val="accent1">
                    <a:lumMod val="50000"/>
                  </a:schemeClr>
                </a:solidFill>
              </a:rPr>
              <a:t>Pisa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38143" y="2660904"/>
            <a:ext cx="2165033" cy="1884045"/>
            <a:chOff x="4584191" y="2404872"/>
            <a:chExt cx="2886710" cy="2512060"/>
          </a:xfrm>
        </p:grpSpPr>
        <p:sp>
          <p:nvSpPr>
            <p:cNvPr id="18" name="object 18"/>
            <p:cNvSpPr/>
            <p:nvPr/>
          </p:nvSpPr>
          <p:spPr>
            <a:xfrm>
              <a:off x="5224271" y="2404872"/>
              <a:ext cx="1600200" cy="1207135"/>
            </a:xfrm>
            <a:custGeom>
              <a:avLst/>
              <a:gdLst/>
              <a:ahLst/>
              <a:cxnLst/>
              <a:rect l="l" t="t" r="r" b="b"/>
              <a:pathLst>
                <a:path w="1600200" h="1207135">
                  <a:moveTo>
                    <a:pt x="1600200" y="0"/>
                  </a:moveTo>
                  <a:lnTo>
                    <a:pt x="0" y="0"/>
                  </a:lnTo>
                  <a:lnTo>
                    <a:pt x="803528" y="1207008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4191" y="2441448"/>
              <a:ext cx="1390015" cy="1191895"/>
            </a:xfrm>
            <a:custGeom>
              <a:avLst/>
              <a:gdLst/>
              <a:ahLst/>
              <a:cxnLst/>
              <a:rect l="l" t="t" r="r" b="b"/>
              <a:pathLst>
                <a:path w="1390014" h="1191895">
                  <a:moveTo>
                    <a:pt x="596519" y="0"/>
                  </a:moveTo>
                  <a:lnTo>
                    <a:pt x="0" y="1191768"/>
                  </a:lnTo>
                  <a:lnTo>
                    <a:pt x="1389888" y="1191768"/>
                  </a:lnTo>
                  <a:lnTo>
                    <a:pt x="59651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083807" y="2435352"/>
              <a:ext cx="1386840" cy="1198245"/>
            </a:xfrm>
            <a:custGeom>
              <a:avLst/>
              <a:gdLst/>
              <a:ahLst/>
              <a:cxnLst/>
              <a:rect l="l" t="t" r="r" b="b"/>
              <a:pathLst>
                <a:path w="1386840" h="1198245">
                  <a:moveTo>
                    <a:pt x="788669" y="0"/>
                  </a:moveTo>
                  <a:lnTo>
                    <a:pt x="0" y="1197864"/>
                  </a:lnTo>
                  <a:lnTo>
                    <a:pt x="1386839" y="1197864"/>
                  </a:lnTo>
                  <a:lnTo>
                    <a:pt x="78866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236463" y="3715511"/>
              <a:ext cx="1591310" cy="1201420"/>
            </a:xfrm>
            <a:custGeom>
              <a:avLst/>
              <a:gdLst/>
              <a:ahLst/>
              <a:cxnLst/>
              <a:rect l="l" t="t" r="r" b="b"/>
              <a:pathLst>
                <a:path w="1591309" h="1201420">
                  <a:moveTo>
                    <a:pt x="792226" y="0"/>
                  </a:moveTo>
                  <a:lnTo>
                    <a:pt x="0" y="1200912"/>
                  </a:lnTo>
                  <a:lnTo>
                    <a:pt x="1591056" y="1200912"/>
                  </a:lnTo>
                  <a:lnTo>
                    <a:pt x="79222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584191" y="3688080"/>
              <a:ext cx="1393190" cy="1201420"/>
            </a:xfrm>
            <a:custGeom>
              <a:avLst/>
              <a:gdLst/>
              <a:ahLst/>
              <a:cxnLst/>
              <a:rect l="l" t="t" r="r" b="b"/>
              <a:pathLst>
                <a:path w="1393189" h="1201420">
                  <a:moveTo>
                    <a:pt x="1392936" y="0"/>
                  </a:moveTo>
                  <a:lnTo>
                    <a:pt x="0" y="0"/>
                  </a:lnTo>
                  <a:lnTo>
                    <a:pt x="600710" y="1200912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077711" y="3688080"/>
              <a:ext cx="1393190" cy="1195070"/>
            </a:xfrm>
            <a:custGeom>
              <a:avLst/>
              <a:gdLst/>
              <a:ahLst/>
              <a:cxnLst/>
              <a:rect l="l" t="t" r="r" b="b"/>
              <a:pathLst>
                <a:path w="1393190" h="1195070">
                  <a:moveTo>
                    <a:pt x="1392936" y="0"/>
                  </a:moveTo>
                  <a:lnTo>
                    <a:pt x="0" y="0"/>
                  </a:lnTo>
                  <a:lnTo>
                    <a:pt x="795019" y="1194816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26392" y="1547978"/>
            <a:ext cx="1583770" cy="932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2000" b="1" spc="-15" dirty="0" err="1" smtClean="0">
                <a:solidFill>
                  <a:srgbClr val="294690"/>
                </a:solidFill>
                <a:latin typeface="Arial"/>
                <a:cs typeface="Arial"/>
              </a:rPr>
              <a:t>Естественно</a:t>
            </a:r>
            <a:endParaRPr sz="2000" dirty="0">
              <a:latin typeface="Arial"/>
              <a:cs typeface="Arial"/>
            </a:endParaRPr>
          </a:p>
          <a:p>
            <a:pPr marL="1905" algn="ctr"/>
            <a:r>
              <a:rPr lang="ru-RU" sz="2000" b="1" spc="-11" dirty="0" smtClean="0">
                <a:solidFill>
                  <a:srgbClr val="294690"/>
                </a:solidFill>
                <a:latin typeface="Arial"/>
                <a:cs typeface="Arial"/>
              </a:rPr>
              <a:t>- </a:t>
            </a:r>
            <a:r>
              <a:rPr sz="2000" b="1" spc="-11" dirty="0" err="1" smtClean="0">
                <a:solidFill>
                  <a:srgbClr val="294690"/>
                </a:solidFill>
                <a:latin typeface="Arial"/>
                <a:cs typeface="Arial"/>
              </a:rPr>
              <a:t>научная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5" dirty="0">
                <a:solidFill>
                  <a:srgbClr val="294690"/>
                </a:solidFill>
                <a:latin typeface="Arial"/>
                <a:cs typeface="Arial"/>
              </a:rPr>
              <a:t>грамотность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51974" y="2709389"/>
            <a:ext cx="2606562" cy="62421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algn="ctr">
              <a:spcBef>
                <a:spcPts val="68"/>
              </a:spcBef>
            </a:pPr>
            <a:r>
              <a:rPr sz="2000" b="1" spc="-11" dirty="0">
                <a:solidFill>
                  <a:srgbClr val="294690"/>
                </a:solidFill>
                <a:latin typeface="Arial"/>
                <a:cs typeface="Arial"/>
              </a:rPr>
              <a:t>Математическая</a:t>
            </a:r>
            <a:endParaRPr sz="2000" dirty="0">
              <a:latin typeface="Arial"/>
              <a:cs typeface="Arial"/>
            </a:endParaRPr>
          </a:p>
          <a:p>
            <a:pPr marL="1429" algn="ctr"/>
            <a:r>
              <a:rPr sz="2000" b="1" spc="-15" dirty="0">
                <a:solidFill>
                  <a:srgbClr val="294690"/>
                </a:solidFill>
                <a:latin typeface="Arial"/>
                <a:cs typeface="Arial"/>
              </a:rPr>
              <a:t>грамотность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43276" y="3767478"/>
            <a:ext cx="2594610" cy="62421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 indent="24765">
              <a:spcBef>
                <a:spcPts val="68"/>
              </a:spcBef>
            </a:pPr>
            <a:r>
              <a:rPr sz="2000" b="1" spc="-19" dirty="0">
                <a:solidFill>
                  <a:srgbClr val="294690"/>
                </a:solidFill>
                <a:latin typeface="Arial"/>
                <a:cs typeface="Arial"/>
              </a:rPr>
              <a:t>Глобальные </a:t>
            </a:r>
            <a:r>
              <a:rPr sz="2000" b="1" spc="-409" dirty="0">
                <a:solidFill>
                  <a:srgbClr val="29469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294690"/>
                </a:solidFill>
                <a:latin typeface="Arial"/>
                <a:cs typeface="Arial"/>
              </a:rPr>
              <a:t>к</a:t>
            </a:r>
            <a:r>
              <a:rPr sz="2000" b="1" spc="-19" dirty="0">
                <a:solidFill>
                  <a:srgbClr val="294690"/>
                </a:solidFill>
                <a:latin typeface="Arial"/>
                <a:cs typeface="Arial"/>
              </a:rPr>
              <a:t>о</a:t>
            </a:r>
            <a:r>
              <a:rPr sz="2000" b="1" spc="-15" dirty="0">
                <a:solidFill>
                  <a:srgbClr val="294690"/>
                </a:solidFill>
                <a:latin typeface="Arial"/>
                <a:cs typeface="Arial"/>
              </a:rPr>
              <a:t>м</a:t>
            </a:r>
            <a:r>
              <a:rPr sz="2000" b="1" spc="-4" dirty="0">
                <a:solidFill>
                  <a:srgbClr val="294690"/>
                </a:solidFill>
                <a:latin typeface="Arial"/>
                <a:cs typeface="Arial"/>
              </a:rPr>
              <a:t>п</a:t>
            </a:r>
            <a:r>
              <a:rPr sz="2000" b="1" spc="-26" dirty="0">
                <a:solidFill>
                  <a:srgbClr val="294690"/>
                </a:solidFill>
                <a:latin typeface="Arial"/>
                <a:cs typeface="Arial"/>
              </a:rPr>
              <a:t>е</a:t>
            </a:r>
            <a:r>
              <a:rPr sz="2000" b="1" spc="-19" dirty="0">
                <a:solidFill>
                  <a:srgbClr val="294690"/>
                </a:solidFill>
                <a:latin typeface="Arial"/>
                <a:cs typeface="Arial"/>
              </a:rPr>
              <a:t>т</a:t>
            </a:r>
            <a:r>
              <a:rPr sz="2000" b="1" spc="-8" dirty="0">
                <a:solidFill>
                  <a:srgbClr val="294690"/>
                </a:solidFill>
                <a:latin typeface="Arial"/>
                <a:cs typeface="Arial"/>
              </a:rPr>
              <a:t>е</a:t>
            </a:r>
            <a:r>
              <a:rPr sz="2000" b="1" spc="-11" dirty="0">
                <a:solidFill>
                  <a:srgbClr val="294690"/>
                </a:solidFill>
                <a:latin typeface="Arial"/>
                <a:cs typeface="Arial"/>
              </a:rPr>
              <a:t>н</a:t>
            </a:r>
            <a:r>
              <a:rPr sz="2000" b="1" spc="-4" dirty="0">
                <a:solidFill>
                  <a:srgbClr val="294690"/>
                </a:solidFill>
                <a:latin typeface="Arial"/>
                <a:cs typeface="Arial"/>
              </a:rPr>
              <a:t>ции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26392" y="4704845"/>
            <a:ext cx="1685341" cy="62421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52864" marR="3810" indent="-43814">
              <a:spcBef>
                <a:spcPts val="68"/>
              </a:spcBef>
            </a:pPr>
            <a:r>
              <a:rPr sz="2000" b="1" dirty="0">
                <a:solidFill>
                  <a:srgbClr val="294690"/>
                </a:solidFill>
                <a:latin typeface="Arial"/>
                <a:cs typeface="Arial"/>
              </a:rPr>
              <a:t>К</a:t>
            </a:r>
            <a:r>
              <a:rPr sz="2000" b="1" spc="-4" dirty="0">
                <a:solidFill>
                  <a:srgbClr val="294690"/>
                </a:solidFill>
                <a:latin typeface="Arial"/>
                <a:cs typeface="Arial"/>
              </a:rPr>
              <a:t>р</a:t>
            </a:r>
            <a:r>
              <a:rPr sz="2000" b="1" spc="-8" dirty="0">
                <a:solidFill>
                  <a:srgbClr val="294690"/>
                </a:solidFill>
                <a:latin typeface="Arial"/>
                <a:cs typeface="Arial"/>
              </a:rPr>
              <a:t>е</a:t>
            </a:r>
            <a:r>
              <a:rPr sz="2000" b="1" spc="-11" dirty="0">
                <a:solidFill>
                  <a:srgbClr val="294690"/>
                </a:solidFill>
                <a:latin typeface="Arial"/>
                <a:cs typeface="Arial"/>
              </a:rPr>
              <a:t>а</a:t>
            </a:r>
            <a:r>
              <a:rPr sz="2000" b="1" spc="-19" dirty="0">
                <a:solidFill>
                  <a:srgbClr val="294690"/>
                </a:solidFill>
                <a:latin typeface="Arial"/>
                <a:cs typeface="Arial"/>
              </a:rPr>
              <a:t>т</a:t>
            </a:r>
            <a:r>
              <a:rPr sz="2000" b="1" spc="-4" dirty="0">
                <a:solidFill>
                  <a:srgbClr val="294690"/>
                </a:solidFill>
                <a:latin typeface="Arial"/>
                <a:cs typeface="Arial"/>
              </a:rPr>
              <a:t>ивное  </a:t>
            </a:r>
            <a:r>
              <a:rPr sz="2000" b="1" spc="-11" dirty="0">
                <a:solidFill>
                  <a:srgbClr val="294690"/>
                </a:solidFill>
                <a:latin typeface="Arial"/>
                <a:cs typeface="Arial"/>
              </a:rPr>
              <a:t>мышление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28487" y="3760138"/>
            <a:ext cx="2156131" cy="62421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 indent="9049">
              <a:spcBef>
                <a:spcPts val="68"/>
              </a:spcBef>
            </a:pPr>
            <a:r>
              <a:rPr sz="2000" b="1" spc="8" dirty="0">
                <a:solidFill>
                  <a:srgbClr val="294690"/>
                </a:solidFill>
                <a:latin typeface="Arial"/>
                <a:cs typeface="Arial"/>
              </a:rPr>
              <a:t>Ф</a:t>
            </a:r>
            <a:r>
              <a:rPr sz="2000" b="1" spc="-4" dirty="0">
                <a:solidFill>
                  <a:srgbClr val="294690"/>
                </a:solidFill>
                <a:latin typeface="Arial"/>
                <a:cs typeface="Arial"/>
              </a:rPr>
              <a:t>ин</a:t>
            </a:r>
            <a:r>
              <a:rPr sz="2000" b="1" spc="-11" dirty="0">
                <a:solidFill>
                  <a:srgbClr val="294690"/>
                </a:solidFill>
                <a:latin typeface="Arial"/>
                <a:cs typeface="Arial"/>
              </a:rPr>
              <a:t>а</a:t>
            </a:r>
            <a:r>
              <a:rPr sz="2000" b="1" spc="-4" dirty="0">
                <a:solidFill>
                  <a:srgbClr val="294690"/>
                </a:solidFill>
                <a:latin typeface="Arial"/>
                <a:cs typeface="Arial"/>
              </a:rPr>
              <a:t>н</a:t>
            </a:r>
            <a:r>
              <a:rPr sz="2000" b="1" spc="-11" dirty="0">
                <a:solidFill>
                  <a:srgbClr val="294690"/>
                </a:solidFill>
                <a:latin typeface="Arial"/>
                <a:cs typeface="Arial"/>
              </a:rPr>
              <a:t>с</a:t>
            </a:r>
            <a:r>
              <a:rPr sz="2000" b="1" spc="-4" dirty="0">
                <a:solidFill>
                  <a:srgbClr val="294690"/>
                </a:solidFill>
                <a:latin typeface="Arial"/>
                <a:cs typeface="Arial"/>
              </a:rPr>
              <a:t>о</a:t>
            </a:r>
            <a:r>
              <a:rPr sz="2000" b="1" spc="-26" dirty="0">
                <a:solidFill>
                  <a:srgbClr val="294690"/>
                </a:solidFill>
                <a:latin typeface="Arial"/>
                <a:cs typeface="Arial"/>
              </a:rPr>
              <a:t>в</a:t>
            </a:r>
            <a:r>
              <a:rPr sz="2000" b="1" spc="-8" dirty="0">
                <a:solidFill>
                  <a:srgbClr val="294690"/>
                </a:solidFill>
                <a:latin typeface="Arial"/>
                <a:cs typeface="Arial"/>
              </a:rPr>
              <a:t>ая  </a:t>
            </a:r>
            <a:r>
              <a:rPr sz="2000" b="1" dirty="0">
                <a:solidFill>
                  <a:srgbClr val="294690"/>
                </a:solidFill>
                <a:latin typeface="Arial"/>
                <a:cs typeface="Arial"/>
              </a:rPr>
              <a:t>г</a:t>
            </a:r>
            <a:r>
              <a:rPr sz="2000" b="1" spc="-4" dirty="0">
                <a:solidFill>
                  <a:srgbClr val="294690"/>
                </a:solidFill>
                <a:latin typeface="Arial"/>
                <a:cs typeface="Arial"/>
              </a:rPr>
              <a:t>р</a:t>
            </a:r>
            <a:r>
              <a:rPr sz="2000" b="1" spc="-8" dirty="0">
                <a:solidFill>
                  <a:srgbClr val="294690"/>
                </a:solidFill>
                <a:latin typeface="Arial"/>
                <a:cs typeface="Arial"/>
              </a:rPr>
              <a:t>а</a:t>
            </a:r>
            <a:r>
              <a:rPr sz="2000" b="1" spc="-38" dirty="0">
                <a:solidFill>
                  <a:srgbClr val="294690"/>
                </a:solidFill>
                <a:latin typeface="Arial"/>
                <a:cs typeface="Arial"/>
              </a:rPr>
              <a:t>мо</a:t>
            </a:r>
            <a:r>
              <a:rPr sz="2000" b="1" spc="-19" dirty="0">
                <a:solidFill>
                  <a:srgbClr val="294690"/>
                </a:solidFill>
                <a:latin typeface="Arial"/>
                <a:cs typeface="Arial"/>
              </a:rPr>
              <a:t>т</a:t>
            </a:r>
            <a:r>
              <a:rPr sz="2000" b="1" spc="-4" dirty="0">
                <a:solidFill>
                  <a:srgbClr val="294690"/>
                </a:solidFill>
                <a:latin typeface="Arial"/>
                <a:cs typeface="Arial"/>
              </a:rPr>
              <a:t>н</a:t>
            </a:r>
            <a:r>
              <a:rPr sz="2000" b="1" spc="-19" dirty="0">
                <a:solidFill>
                  <a:srgbClr val="294690"/>
                </a:solidFill>
                <a:latin typeface="Arial"/>
                <a:cs typeface="Arial"/>
              </a:rPr>
              <a:t>о</a:t>
            </a:r>
            <a:r>
              <a:rPr sz="2000" b="1" spc="-8" dirty="0">
                <a:solidFill>
                  <a:srgbClr val="294690"/>
                </a:solidFill>
                <a:latin typeface="Arial"/>
                <a:cs typeface="Arial"/>
              </a:rPr>
              <a:t>с</a:t>
            </a:r>
            <a:r>
              <a:rPr sz="2000" b="1" spc="-23" dirty="0">
                <a:solidFill>
                  <a:srgbClr val="294690"/>
                </a:solidFill>
                <a:latin typeface="Arial"/>
                <a:cs typeface="Arial"/>
              </a:rPr>
              <a:t>т</a:t>
            </a:r>
            <a:r>
              <a:rPr sz="2000" b="1" spc="-4" dirty="0">
                <a:solidFill>
                  <a:srgbClr val="294690"/>
                </a:solidFill>
                <a:latin typeface="Arial"/>
                <a:cs typeface="Arial"/>
              </a:rPr>
              <a:t>ь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27467" y="2709920"/>
            <a:ext cx="1736421" cy="6246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000" b="1" spc="-11" dirty="0">
                <a:solidFill>
                  <a:srgbClr val="FF0000"/>
                </a:solidFill>
                <a:latin typeface="Arial"/>
                <a:cs typeface="Arial"/>
              </a:rPr>
              <a:t>Читательская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6675"/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грамотность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75036" y="1736590"/>
            <a:ext cx="7562850" cy="3717131"/>
            <a:chOff x="926591" y="1185672"/>
            <a:chExt cx="10083800" cy="4956175"/>
          </a:xfrm>
        </p:grpSpPr>
        <p:sp>
          <p:nvSpPr>
            <p:cNvPr id="31" name="object 31"/>
            <p:cNvSpPr/>
            <p:nvPr/>
          </p:nvSpPr>
          <p:spPr>
            <a:xfrm>
              <a:off x="3078480" y="1185672"/>
              <a:ext cx="5897880" cy="4956175"/>
            </a:xfrm>
            <a:custGeom>
              <a:avLst/>
              <a:gdLst/>
              <a:ahLst/>
              <a:cxnLst/>
              <a:rect l="l" t="t" r="r" b="b"/>
              <a:pathLst>
                <a:path w="5897880" h="4956175">
                  <a:moveTo>
                    <a:pt x="2107310" y="3703574"/>
                  </a:moveTo>
                  <a:lnTo>
                    <a:pt x="1302131" y="4925009"/>
                  </a:lnTo>
                  <a:lnTo>
                    <a:pt x="1349247" y="4956048"/>
                  </a:lnTo>
                  <a:lnTo>
                    <a:pt x="2157603" y="3729735"/>
                  </a:lnTo>
                  <a:lnTo>
                    <a:pt x="2120519" y="3729735"/>
                  </a:lnTo>
                  <a:lnTo>
                    <a:pt x="2107310" y="3703574"/>
                  </a:lnTo>
                  <a:close/>
                </a:path>
                <a:path w="5897880" h="4956175">
                  <a:moveTo>
                    <a:pt x="3793871" y="3696842"/>
                  </a:moveTo>
                  <a:lnTo>
                    <a:pt x="3777361" y="3729735"/>
                  </a:lnTo>
                  <a:lnTo>
                    <a:pt x="3748024" y="3729735"/>
                  </a:lnTo>
                  <a:lnTo>
                    <a:pt x="4558284" y="4948643"/>
                  </a:lnTo>
                  <a:lnTo>
                    <a:pt x="4605147" y="4917414"/>
                  </a:lnTo>
                  <a:lnTo>
                    <a:pt x="3793871" y="3696842"/>
                  </a:lnTo>
                  <a:close/>
                </a:path>
                <a:path w="5897880" h="4956175">
                  <a:moveTo>
                    <a:pt x="1506982" y="2446147"/>
                  </a:moveTo>
                  <a:lnTo>
                    <a:pt x="0" y="2446147"/>
                  </a:lnTo>
                  <a:lnTo>
                    <a:pt x="0" y="2502535"/>
                  </a:lnTo>
                  <a:lnTo>
                    <a:pt x="1506982" y="2502535"/>
                  </a:lnTo>
                  <a:lnTo>
                    <a:pt x="1492884" y="2474341"/>
                  </a:lnTo>
                  <a:lnTo>
                    <a:pt x="1506982" y="2446147"/>
                  </a:lnTo>
                  <a:close/>
                </a:path>
                <a:path w="5897880" h="4956175">
                  <a:moveTo>
                    <a:pt x="5897880" y="2446147"/>
                  </a:moveTo>
                  <a:lnTo>
                    <a:pt x="4390898" y="2446147"/>
                  </a:lnTo>
                  <a:lnTo>
                    <a:pt x="4404995" y="2474341"/>
                  </a:lnTo>
                  <a:lnTo>
                    <a:pt x="4390898" y="2502535"/>
                  </a:lnTo>
                  <a:lnTo>
                    <a:pt x="5897880" y="2502535"/>
                  </a:lnTo>
                  <a:lnTo>
                    <a:pt x="5897880" y="2446147"/>
                  </a:lnTo>
                  <a:close/>
                </a:path>
                <a:path w="5897880" h="4956175">
                  <a:moveTo>
                    <a:pt x="1339595" y="5079"/>
                  </a:moveTo>
                  <a:lnTo>
                    <a:pt x="1292733" y="36322"/>
                  </a:lnTo>
                  <a:lnTo>
                    <a:pt x="2102611" y="1254632"/>
                  </a:lnTo>
                  <a:lnTo>
                    <a:pt x="2120519" y="1218818"/>
                  </a:lnTo>
                  <a:lnTo>
                    <a:pt x="2146554" y="1218818"/>
                  </a:lnTo>
                  <a:lnTo>
                    <a:pt x="1339595" y="5079"/>
                  </a:lnTo>
                  <a:close/>
                </a:path>
                <a:path w="5897880" h="4956175">
                  <a:moveTo>
                    <a:pt x="4548632" y="0"/>
                  </a:moveTo>
                  <a:lnTo>
                    <a:pt x="3745229" y="1218818"/>
                  </a:lnTo>
                  <a:lnTo>
                    <a:pt x="3777361" y="1218818"/>
                  </a:lnTo>
                  <a:lnTo>
                    <a:pt x="3792601" y="1249299"/>
                  </a:lnTo>
                  <a:lnTo>
                    <a:pt x="4595749" y="30987"/>
                  </a:lnTo>
                  <a:lnTo>
                    <a:pt x="454863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61643" y="3649979"/>
              <a:ext cx="10022205" cy="20320"/>
            </a:xfrm>
            <a:custGeom>
              <a:avLst/>
              <a:gdLst/>
              <a:ahLst/>
              <a:cxnLst/>
              <a:rect l="l" t="t" r="r" b="b"/>
              <a:pathLst>
                <a:path w="10022205" h="20320">
                  <a:moveTo>
                    <a:pt x="0" y="0"/>
                  </a:moveTo>
                  <a:lnTo>
                    <a:pt x="10022205" y="19812"/>
                  </a:lnTo>
                </a:path>
              </a:pathLst>
            </a:custGeom>
            <a:ln w="51816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926591" y="1258824"/>
              <a:ext cx="707390" cy="1777364"/>
            </a:xfrm>
            <a:custGeom>
              <a:avLst/>
              <a:gdLst/>
              <a:ahLst/>
              <a:cxnLst/>
              <a:rect l="l" t="t" r="r" b="b"/>
              <a:pathLst>
                <a:path w="707389" h="1777364">
                  <a:moveTo>
                    <a:pt x="707135" y="0"/>
                  </a:moveTo>
                  <a:lnTo>
                    <a:pt x="0" y="0"/>
                  </a:lnTo>
                  <a:lnTo>
                    <a:pt x="0" y="1776984"/>
                  </a:lnTo>
                  <a:lnTo>
                    <a:pt x="707135" y="1776984"/>
                  </a:lnTo>
                  <a:lnTo>
                    <a:pt x="707135" y="0"/>
                  </a:lnTo>
                  <a:close/>
                </a:path>
              </a:pathLst>
            </a:custGeom>
            <a:solidFill>
              <a:srgbClr val="F8178D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21852" y="1547978"/>
            <a:ext cx="525785" cy="160897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0965">
              <a:lnSpc>
                <a:spcPts val="1729"/>
              </a:lnSpc>
            </a:pPr>
            <a:r>
              <a:rPr sz="2000" b="1" spc="-4" dirty="0">
                <a:solidFill>
                  <a:srgbClr val="001F5F"/>
                </a:solidFill>
                <a:latin typeface="Arial"/>
                <a:cs typeface="Arial"/>
              </a:rPr>
              <a:t>Основные</a:t>
            </a:r>
            <a:endParaRPr sz="2000" dirty="0">
              <a:latin typeface="Arial"/>
              <a:cs typeface="Arial"/>
            </a:endParaRPr>
          </a:p>
          <a:p>
            <a:pPr marL="9525"/>
            <a:r>
              <a:rPr sz="2000" b="1" spc="-11" dirty="0">
                <a:solidFill>
                  <a:srgbClr val="001F5F"/>
                </a:solidFill>
                <a:latin typeface="Arial"/>
                <a:cs typeface="Arial"/>
              </a:rPr>
              <a:t>компоненты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4943" y="3781044"/>
            <a:ext cx="530543" cy="1813084"/>
          </a:xfrm>
          <a:custGeom>
            <a:avLst/>
            <a:gdLst/>
            <a:ahLst/>
            <a:cxnLst/>
            <a:rect l="l" t="t" r="r" b="b"/>
            <a:pathLst>
              <a:path w="707389" h="2417445">
                <a:moveTo>
                  <a:pt x="707135" y="0"/>
                </a:moveTo>
                <a:lnTo>
                  <a:pt x="0" y="0"/>
                </a:lnTo>
                <a:lnTo>
                  <a:pt x="0" y="2417063"/>
                </a:lnTo>
                <a:lnTo>
                  <a:pt x="707135" y="2417063"/>
                </a:lnTo>
                <a:lnTo>
                  <a:pt x="707135" y="0"/>
                </a:lnTo>
                <a:close/>
              </a:path>
            </a:pathLst>
          </a:custGeom>
          <a:solidFill>
            <a:srgbClr val="F8178D">
              <a:alpha val="14901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 txBox="1"/>
          <p:nvPr/>
        </p:nvSpPr>
        <p:spPr>
          <a:xfrm>
            <a:off x="777605" y="3668182"/>
            <a:ext cx="525785" cy="219894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729"/>
              </a:lnSpc>
            </a:pPr>
            <a:r>
              <a:rPr sz="2000" b="1" spc="-11" dirty="0">
                <a:solidFill>
                  <a:srgbClr val="001F5F"/>
                </a:solidFill>
                <a:latin typeface="Arial"/>
                <a:cs typeface="Arial"/>
              </a:rPr>
              <a:t>Дополнительные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1" dirty="0">
                <a:solidFill>
                  <a:srgbClr val="001F5F"/>
                </a:solidFill>
                <a:latin typeface="Arial"/>
                <a:cs typeface="Arial"/>
              </a:rPr>
              <a:t>компоненты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864654" y="4763464"/>
            <a:ext cx="1637065" cy="1296829"/>
            <a:chOff x="6348978" y="4774057"/>
            <a:chExt cx="2182753" cy="1729105"/>
          </a:xfrm>
        </p:grpSpPr>
        <p:sp>
          <p:nvSpPr>
            <p:cNvPr id="38" name="object 38"/>
            <p:cNvSpPr/>
            <p:nvPr/>
          </p:nvSpPr>
          <p:spPr>
            <a:xfrm>
              <a:off x="6494017" y="4774057"/>
              <a:ext cx="2037714" cy="1729105"/>
            </a:xfrm>
            <a:custGeom>
              <a:avLst/>
              <a:gdLst/>
              <a:ahLst/>
              <a:cxnLst/>
              <a:rect l="l" t="t" r="r" b="b"/>
              <a:pathLst>
                <a:path w="2037715" h="1729104">
                  <a:moveTo>
                    <a:pt x="1628902" y="0"/>
                  </a:moveTo>
                  <a:lnTo>
                    <a:pt x="0" y="1150213"/>
                  </a:lnTo>
                  <a:lnTo>
                    <a:pt x="408305" y="1728482"/>
                  </a:lnTo>
                  <a:lnTo>
                    <a:pt x="2037207" y="578231"/>
                  </a:lnTo>
                  <a:lnTo>
                    <a:pt x="1628902" y="0"/>
                  </a:lnTo>
                  <a:close/>
                </a:path>
              </a:pathLst>
            </a:custGeom>
            <a:solidFill>
              <a:srgbClr val="F8178D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8978" y="4799293"/>
              <a:ext cx="2096066" cy="16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88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988840"/>
            <a:ext cx="784887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быть успешным в учебе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осваивать новый учебный </a:t>
            </a: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процесс  в сотрудничестве с педагогом и одноклассниками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обмениваться имеющимся жизненным опытом </a:t>
            </a:r>
          </a:p>
          <a:p>
            <a:pPr>
              <a:defRPr/>
            </a:pPr>
            <a:endParaRPr lang="ru-RU" alt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alt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064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Сформированность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коммуникативных умений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позволит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школьнику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1"/>
          <a:stretch/>
        </p:blipFill>
        <p:spPr>
          <a:xfrm>
            <a:off x="5580112" y="4005064"/>
            <a:ext cx="244224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4719"/>
          <a:stretch/>
        </p:blipFill>
        <p:spPr>
          <a:xfrm>
            <a:off x="4900002" y="3914875"/>
            <a:ext cx="3851920" cy="265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4" y="601437"/>
            <a:ext cx="8858250" cy="1368425"/>
          </a:xfrm>
        </p:spPr>
        <p:txBody>
          <a:bodyPr>
            <a:normAutofit fontScale="90000"/>
          </a:bodyPr>
          <a:lstStyle/>
          <a:p>
            <a:pPr marL="53975" algn="ctr" eaLnBrk="1" hangingPunct="1"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/>
            </a:r>
            <a:br>
              <a:rPr lang="ru-RU" sz="2200" dirty="0" smtClean="0">
                <a:solidFill>
                  <a:srgbClr val="000000"/>
                </a:solidFill>
              </a:rPr>
            </a:br>
            <a:r>
              <a:rPr lang="ru-RU" sz="2200" dirty="0" smtClean="0">
                <a:solidFill>
                  <a:srgbClr val="000000"/>
                </a:solidFill>
              </a:rPr>
              <a:t/>
            </a:r>
            <a:br>
              <a:rPr lang="ru-RU" sz="2200" dirty="0" smtClean="0">
                <a:solidFill>
                  <a:srgbClr val="000000"/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Образовательный процесс в начальной школе, направленный на формирование коммуникативных умений младших школьников будет успешным,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если используются: 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79388" y="0"/>
            <a:ext cx="8577262" cy="889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3975">
              <a:defRPr/>
            </a:pPr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969045" y="2604628"/>
            <a:ext cx="10009112" cy="23891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53975" algn="l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групповые и коллективные формы работы</a:t>
            </a:r>
          </a:p>
          <a:p>
            <a:pPr marL="53975" algn="l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проектная  деятельность </a:t>
            </a:r>
          </a:p>
          <a:p>
            <a:pPr marL="53975" algn="l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коллективная творческая деятельность ( К Т Д )</a:t>
            </a:r>
          </a:p>
          <a:p>
            <a:pPr marL="53975" algn="l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совместная с родителями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975" algn="l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познавательная деятельность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3975" algn="l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53975" algn="l">
              <a:defRPr/>
            </a:pPr>
            <a:r>
              <a:rPr lang="ru-RU" sz="2400" b="1" dirty="0">
                <a:solidFill>
                  <a:srgbClr val="EFE0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</p:txBody>
      </p:sp>
      <p:pic>
        <p:nvPicPr>
          <p:cNvPr id="18438" name="Скругленный прямоугольник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8" y="2604628"/>
            <a:ext cx="7016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Скругленный прямоугольник 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4" y="3033657"/>
            <a:ext cx="701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Скругленный прямоугольник 2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386216"/>
            <a:ext cx="701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Скругленный прямоугольник 3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7" y="3705302"/>
            <a:ext cx="701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5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/>
          </p:cNvSpPr>
          <p:nvPr>
            <p:ph type="title" sz="quarter" idx="4294967295"/>
          </p:nvPr>
        </p:nvSpPr>
        <p:spPr>
          <a:xfrm>
            <a:off x="-684584" y="-315416"/>
            <a:ext cx="8228013" cy="1433512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9900"/>
                </a:solidFill>
              </a:rPr>
              <a:t>            </a:t>
            </a:r>
            <a:r>
              <a:rPr lang="ru-RU" altLang="ru-RU" sz="3200" b="1" dirty="0" smtClean="0">
                <a:solidFill>
                  <a:srgbClr val="009900"/>
                </a:solidFill>
              </a:rPr>
              <a:t>Групповая работа</a:t>
            </a:r>
          </a:p>
        </p:txBody>
      </p:sp>
      <p:sp>
        <p:nvSpPr>
          <p:cNvPr id="23555" name="Rectangle 8"/>
          <p:cNvSpPr>
            <a:spLocks noGrp="1"/>
          </p:cNvSpPr>
          <p:nvPr>
            <p:ph sz="quarter" idx="4294967295"/>
          </p:nvPr>
        </p:nvSpPr>
        <p:spPr>
          <a:xfrm>
            <a:off x="9480" y="675094"/>
            <a:ext cx="8928992" cy="35734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alt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Основной смысл групповой работы </a:t>
            </a:r>
            <a:r>
              <a:rPr lang="ru-RU" altLang="ru-RU" sz="2200" dirty="0" smtClean="0">
                <a:solidFill>
                  <a:schemeClr val="accent2">
                    <a:lumMod val="75000"/>
                  </a:schemeClr>
                </a:solidFill>
              </a:rPr>
              <a:t>на уроках в развитии коллективного мышления. Коллективное мышление предполагает использование коммуникации, понимания, работу с разными мыслительными предложениями, следовательно –  защиту своей точки зрения, последующую рефлексию.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alt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Групповые </a:t>
            </a:r>
            <a:r>
              <a:rPr lang="ru-RU" altLang="ru-RU" sz="2200" b="1" i="1" dirty="0">
                <a:solidFill>
                  <a:schemeClr val="accent2">
                    <a:lumMod val="75000"/>
                  </a:schemeClr>
                </a:solidFill>
              </a:rPr>
              <a:t>формы </a:t>
            </a:r>
            <a:r>
              <a:rPr lang="ru-RU" altLang="ru-RU" sz="2200" dirty="0">
                <a:solidFill>
                  <a:schemeClr val="accent2">
                    <a:lumMod val="75000"/>
                  </a:schemeClr>
                </a:solidFill>
              </a:rPr>
              <a:t>работы вызывают у детей интерес,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chemeClr val="accent2">
                    <a:lumMod val="75000"/>
                  </a:schemeClr>
                </a:solidFill>
              </a:rPr>
              <a:t>	активизируют </a:t>
            </a:r>
            <a:r>
              <a:rPr lang="ru-RU" altLang="ru-RU" sz="2200" dirty="0">
                <a:solidFill>
                  <a:schemeClr val="accent2">
                    <a:lumMod val="75000"/>
                  </a:schemeClr>
                </a:solidFill>
              </a:rPr>
              <a:t>познавательную деятельность, дают </a:t>
            </a:r>
            <a:r>
              <a:rPr lang="ru-RU" altLang="ru-RU" sz="2200" dirty="0" smtClean="0">
                <a:solidFill>
                  <a:schemeClr val="accent2">
                    <a:lumMod val="75000"/>
                  </a:schemeClr>
                </a:solidFill>
              </a:rPr>
              <a:t>возможность самореализации </a:t>
            </a:r>
            <a:r>
              <a:rPr lang="ru-RU" altLang="ru-RU" sz="2200" dirty="0">
                <a:solidFill>
                  <a:schemeClr val="accent2">
                    <a:lumMod val="75000"/>
                  </a:schemeClr>
                </a:solidFill>
              </a:rPr>
              <a:t>личности, способствует умению общаться, </a:t>
            </a:r>
            <a:r>
              <a:rPr lang="ru-RU" altLang="ru-RU" sz="2200" dirty="0" smtClean="0">
                <a:solidFill>
                  <a:schemeClr val="accent2">
                    <a:lumMod val="75000"/>
                  </a:schemeClr>
                </a:solidFill>
              </a:rPr>
              <a:t> направлена </a:t>
            </a:r>
            <a:r>
              <a:rPr lang="ru-RU" altLang="ru-RU" sz="2200" dirty="0">
                <a:solidFill>
                  <a:schemeClr val="accent2">
                    <a:lumMod val="75000"/>
                  </a:schemeClr>
                </a:solidFill>
              </a:rPr>
              <a:t>на формирование межличностных отношений и развитие коммуникативных способностей учащихся.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08" y="4248557"/>
            <a:ext cx="3902790" cy="242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6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191" y="-99392"/>
            <a:ext cx="8228013" cy="1433512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74" y="1124744"/>
            <a:ext cx="8516045" cy="4524375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Начальная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школа – особый этап в жизни ребёнка. Он связан с формированием у школьника основ умения учиться и способности к организации своей деятельности. И именно читательские умения и коммуникативные навыки должны обеспечить младшему школьнику возможность самостоятельно приобретать новые знания, а в дальнейшем создать основу для самообразования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87932" y="3789040"/>
            <a:ext cx="4113271" cy="27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19"/>
          <p:cNvGrpSpPr/>
          <p:nvPr/>
        </p:nvGrpSpPr>
        <p:grpSpPr>
          <a:xfrm>
            <a:off x="2176480" y="2603651"/>
            <a:ext cx="4819650" cy="2372994"/>
            <a:chOff x="2165137" y="1894331"/>
            <a:chExt cx="4819176" cy="2372994"/>
          </a:xfrm>
        </p:grpSpPr>
        <p:sp>
          <p:nvSpPr>
            <p:cNvPr id="20" name="object 20"/>
            <p:cNvSpPr/>
            <p:nvPr/>
          </p:nvSpPr>
          <p:spPr>
            <a:xfrm>
              <a:off x="2165137" y="1894331"/>
              <a:ext cx="4819176" cy="2372994"/>
            </a:xfrm>
            <a:custGeom>
              <a:avLst/>
              <a:gdLst/>
              <a:ahLst/>
              <a:cxnLst/>
              <a:rect l="l" t="t" r="r" b="b"/>
              <a:pathLst>
                <a:path w="4819650" h="2372995">
                  <a:moveTo>
                    <a:pt x="4819396" y="256412"/>
                  </a:moveTo>
                  <a:lnTo>
                    <a:pt x="3640582" y="2372677"/>
                  </a:lnTo>
                </a:path>
                <a:path w="4819650" h="2372995">
                  <a:moveTo>
                    <a:pt x="0" y="256412"/>
                  </a:moveTo>
                  <a:lnTo>
                    <a:pt x="1281684" y="2302929"/>
                  </a:lnTo>
                </a:path>
                <a:path w="4819650" h="2372995">
                  <a:moveTo>
                    <a:pt x="1589151" y="0"/>
                  </a:moveTo>
                  <a:lnTo>
                    <a:pt x="2922778" y="0"/>
                  </a:lnTo>
                </a:path>
                <a:path w="4819650" h="2372995">
                  <a:moveTo>
                    <a:pt x="2358898" y="23622"/>
                  </a:moveTo>
                  <a:lnTo>
                    <a:pt x="2358898" y="721106"/>
                  </a:lnTo>
                </a:path>
                <a:path w="4819650" h="2372995">
                  <a:moveTo>
                    <a:pt x="4101719" y="1465834"/>
                  </a:moveTo>
                  <a:lnTo>
                    <a:pt x="3640582" y="1139698"/>
                  </a:lnTo>
                </a:path>
                <a:path w="4819650" h="2372995">
                  <a:moveTo>
                    <a:pt x="1233170" y="1187069"/>
                  </a:moveTo>
                  <a:lnTo>
                    <a:pt x="772032" y="1467104"/>
                  </a:lnTo>
                </a:path>
              </a:pathLst>
            </a:custGeom>
            <a:ln w="76200">
              <a:solidFill>
                <a:srgbClr val="464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38811" y="2198115"/>
              <a:ext cx="3172782" cy="588010"/>
            </a:xfrm>
            <a:custGeom>
              <a:avLst/>
              <a:gdLst/>
              <a:ahLst/>
              <a:cxnLst/>
              <a:rect l="l" t="t" r="r" b="b"/>
              <a:pathLst>
                <a:path w="3173095" h="588010">
                  <a:moveTo>
                    <a:pt x="0" y="0"/>
                  </a:moveTo>
                  <a:lnTo>
                    <a:pt x="711962" y="587882"/>
                  </a:lnTo>
                </a:path>
                <a:path w="3173095" h="588010">
                  <a:moveTo>
                    <a:pt x="3172587" y="46227"/>
                  </a:moveTo>
                  <a:lnTo>
                    <a:pt x="2415286" y="587882"/>
                  </a:lnTo>
                </a:path>
              </a:pathLst>
            </a:custGeom>
            <a:ln w="76200">
              <a:solidFill>
                <a:srgbClr val="F79D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01082" y="3500882"/>
              <a:ext cx="2540" cy="464820"/>
            </a:xfrm>
            <a:custGeom>
              <a:avLst/>
              <a:gdLst/>
              <a:ahLst/>
              <a:cxnLst/>
              <a:rect l="l" t="t" r="r" b="b"/>
              <a:pathLst>
                <a:path w="2539" h="464820">
                  <a:moveTo>
                    <a:pt x="1142" y="-38099"/>
                  </a:moveTo>
                  <a:lnTo>
                    <a:pt x="1142" y="502640"/>
                  </a:lnTo>
                </a:path>
              </a:pathLst>
            </a:custGeom>
            <a:ln w="78486">
              <a:solidFill>
                <a:srgbClr val="F79D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137816" y="2940867"/>
            <a:ext cx="2896977" cy="1550670"/>
            <a:chOff x="3393757" y="2658046"/>
            <a:chExt cx="2419350" cy="847725"/>
          </a:xfrm>
        </p:grpSpPr>
        <p:sp>
          <p:nvSpPr>
            <p:cNvPr id="16" name="object 16"/>
            <p:cNvSpPr/>
            <p:nvPr/>
          </p:nvSpPr>
          <p:spPr>
            <a:xfrm>
              <a:off x="3398520" y="2662808"/>
              <a:ext cx="2409825" cy="838200"/>
            </a:xfrm>
            <a:custGeom>
              <a:avLst/>
              <a:gdLst/>
              <a:ahLst/>
              <a:cxnLst/>
              <a:rect l="l" t="t" r="r" b="b"/>
              <a:pathLst>
                <a:path w="2409825" h="838200">
                  <a:moveTo>
                    <a:pt x="1204849" y="0"/>
                  </a:moveTo>
                  <a:lnTo>
                    <a:pt x="1136473" y="663"/>
                  </a:lnTo>
                  <a:lnTo>
                    <a:pt x="1069098" y="2631"/>
                  </a:lnTo>
                  <a:lnTo>
                    <a:pt x="1002826" y="5866"/>
                  </a:lnTo>
                  <a:lnTo>
                    <a:pt x="937760" y="10335"/>
                  </a:lnTo>
                  <a:lnTo>
                    <a:pt x="873999" y="16001"/>
                  </a:lnTo>
                  <a:lnTo>
                    <a:pt x="811647" y="22829"/>
                  </a:lnTo>
                  <a:lnTo>
                    <a:pt x="750804" y="30784"/>
                  </a:lnTo>
                  <a:lnTo>
                    <a:pt x="691573" y="39829"/>
                  </a:lnTo>
                  <a:lnTo>
                    <a:pt x="634055" y="49931"/>
                  </a:lnTo>
                  <a:lnTo>
                    <a:pt x="578351" y="61053"/>
                  </a:lnTo>
                  <a:lnTo>
                    <a:pt x="524564" y="73159"/>
                  </a:lnTo>
                  <a:lnTo>
                    <a:pt x="472795" y="86215"/>
                  </a:lnTo>
                  <a:lnTo>
                    <a:pt x="423146" y="100185"/>
                  </a:lnTo>
                  <a:lnTo>
                    <a:pt x="375718" y="115034"/>
                  </a:lnTo>
                  <a:lnTo>
                    <a:pt x="330613" y="130726"/>
                  </a:lnTo>
                  <a:lnTo>
                    <a:pt x="287933" y="147225"/>
                  </a:lnTo>
                  <a:lnTo>
                    <a:pt x="247779" y="164497"/>
                  </a:lnTo>
                  <a:lnTo>
                    <a:pt x="210254" y="182506"/>
                  </a:lnTo>
                  <a:lnTo>
                    <a:pt x="175458" y="201216"/>
                  </a:lnTo>
                  <a:lnTo>
                    <a:pt x="114462" y="240598"/>
                  </a:lnTo>
                  <a:lnTo>
                    <a:pt x="65604" y="282361"/>
                  </a:lnTo>
                  <a:lnTo>
                    <a:pt x="29699" y="326222"/>
                  </a:lnTo>
                  <a:lnTo>
                    <a:pt x="7560" y="371895"/>
                  </a:lnTo>
                  <a:lnTo>
                    <a:pt x="0" y="419100"/>
                  </a:lnTo>
                  <a:lnTo>
                    <a:pt x="1907" y="442875"/>
                  </a:lnTo>
                  <a:lnTo>
                    <a:pt x="16858" y="489346"/>
                  </a:lnTo>
                  <a:lnTo>
                    <a:pt x="45982" y="534142"/>
                  </a:lnTo>
                  <a:lnTo>
                    <a:pt x="88465" y="576980"/>
                  </a:lnTo>
                  <a:lnTo>
                    <a:pt x="143493" y="617578"/>
                  </a:lnTo>
                  <a:lnTo>
                    <a:pt x="210254" y="655652"/>
                  </a:lnTo>
                  <a:lnTo>
                    <a:pt x="247779" y="673655"/>
                  </a:lnTo>
                  <a:lnTo>
                    <a:pt x="287933" y="690920"/>
                  </a:lnTo>
                  <a:lnTo>
                    <a:pt x="330613" y="707413"/>
                  </a:lnTo>
                  <a:lnTo>
                    <a:pt x="375718" y="723098"/>
                  </a:lnTo>
                  <a:lnTo>
                    <a:pt x="423146" y="737940"/>
                  </a:lnTo>
                  <a:lnTo>
                    <a:pt x="472795" y="751904"/>
                  </a:lnTo>
                  <a:lnTo>
                    <a:pt x="524564" y="764954"/>
                  </a:lnTo>
                  <a:lnTo>
                    <a:pt x="578351" y="777054"/>
                  </a:lnTo>
                  <a:lnTo>
                    <a:pt x="634055" y="788170"/>
                  </a:lnTo>
                  <a:lnTo>
                    <a:pt x="691573" y="798266"/>
                  </a:lnTo>
                  <a:lnTo>
                    <a:pt x="750804" y="807307"/>
                  </a:lnTo>
                  <a:lnTo>
                    <a:pt x="811647" y="815257"/>
                  </a:lnTo>
                  <a:lnTo>
                    <a:pt x="873999" y="822081"/>
                  </a:lnTo>
                  <a:lnTo>
                    <a:pt x="937760" y="827744"/>
                  </a:lnTo>
                  <a:lnTo>
                    <a:pt x="1002826" y="832209"/>
                  </a:lnTo>
                  <a:lnTo>
                    <a:pt x="1069098" y="835443"/>
                  </a:lnTo>
                  <a:lnTo>
                    <a:pt x="1136473" y="837409"/>
                  </a:lnTo>
                  <a:lnTo>
                    <a:pt x="1204849" y="838073"/>
                  </a:lnTo>
                  <a:lnTo>
                    <a:pt x="1273212" y="837409"/>
                  </a:lnTo>
                  <a:lnTo>
                    <a:pt x="1340575" y="835443"/>
                  </a:lnTo>
                  <a:lnTo>
                    <a:pt x="1406835" y="832209"/>
                  </a:lnTo>
                  <a:lnTo>
                    <a:pt x="1471892" y="827744"/>
                  </a:lnTo>
                  <a:lnTo>
                    <a:pt x="1535643" y="822081"/>
                  </a:lnTo>
                  <a:lnTo>
                    <a:pt x="1597986" y="815257"/>
                  </a:lnTo>
                  <a:lnTo>
                    <a:pt x="1658821" y="807307"/>
                  </a:lnTo>
                  <a:lnTo>
                    <a:pt x="1718045" y="798266"/>
                  </a:lnTo>
                  <a:lnTo>
                    <a:pt x="1775557" y="788170"/>
                  </a:lnTo>
                  <a:lnTo>
                    <a:pt x="1831254" y="777054"/>
                  </a:lnTo>
                  <a:lnTo>
                    <a:pt x="1885036" y="764954"/>
                  </a:lnTo>
                  <a:lnTo>
                    <a:pt x="1936800" y="751904"/>
                  </a:lnTo>
                  <a:lnTo>
                    <a:pt x="1986445" y="737940"/>
                  </a:lnTo>
                  <a:lnTo>
                    <a:pt x="2033869" y="723098"/>
                  </a:lnTo>
                  <a:lnTo>
                    <a:pt x="2078971" y="707413"/>
                  </a:lnTo>
                  <a:lnTo>
                    <a:pt x="2121648" y="690920"/>
                  </a:lnTo>
                  <a:lnTo>
                    <a:pt x="2161800" y="673655"/>
                  </a:lnTo>
                  <a:lnTo>
                    <a:pt x="2199323" y="655652"/>
                  </a:lnTo>
                  <a:lnTo>
                    <a:pt x="2234117" y="636948"/>
                  </a:lnTo>
                  <a:lnTo>
                    <a:pt x="2295111" y="597577"/>
                  </a:lnTo>
                  <a:lnTo>
                    <a:pt x="2343967" y="555823"/>
                  </a:lnTo>
                  <a:lnTo>
                    <a:pt x="2379871" y="511971"/>
                  </a:lnTo>
                  <a:lnTo>
                    <a:pt x="2402010" y="466302"/>
                  </a:lnTo>
                  <a:lnTo>
                    <a:pt x="2409570" y="419100"/>
                  </a:lnTo>
                  <a:lnTo>
                    <a:pt x="2407663" y="395324"/>
                  </a:lnTo>
                  <a:lnTo>
                    <a:pt x="2392712" y="348850"/>
                  </a:lnTo>
                  <a:lnTo>
                    <a:pt x="2363589" y="304047"/>
                  </a:lnTo>
                  <a:lnTo>
                    <a:pt x="2321107" y="261200"/>
                  </a:lnTo>
                  <a:lnTo>
                    <a:pt x="2266081" y="220592"/>
                  </a:lnTo>
                  <a:lnTo>
                    <a:pt x="2199323" y="182506"/>
                  </a:lnTo>
                  <a:lnTo>
                    <a:pt x="2161800" y="164497"/>
                  </a:lnTo>
                  <a:lnTo>
                    <a:pt x="2121648" y="147225"/>
                  </a:lnTo>
                  <a:lnTo>
                    <a:pt x="2078971" y="130726"/>
                  </a:lnTo>
                  <a:lnTo>
                    <a:pt x="2033869" y="115034"/>
                  </a:lnTo>
                  <a:lnTo>
                    <a:pt x="1986445" y="100185"/>
                  </a:lnTo>
                  <a:lnTo>
                    <a:pt x="1936800" y="86215"/>
                  </a:lnTo>
                  <a:lnTo>
                    <a:pt x="1885036" y="73159"/>
                  </a:lnTo>
                  <a:lnTo>
                    <a:pt x="1831254" y="61053"/>
                  </a:lnTo>
                  <a:lnTo>
                    <a:pt x="1775557" y="49931"/>
                  </a:lnTo>
                  <a:lnTo>
                    <a:pt x="1718045" y="39829"/>
                  </a:lnTo>
                  <a:lnTo>
                    <a:pt x="1658821" y="30784"/>
                  </a:lnTo>
                  <a:lnTo>
                    <a:pt x="1597986" y="22829"/>
                  </a:lnTo>
                  <a:lnTo>
                    <a:pt x="1535643" y="16001"/>
                  </a:lnTo>
                  <a:lnTo>
                    <a:pt x="1471892" y="10335"/>
                  </a:lnTo>
                  <a:lnTo>
                    <a:pt x="1406835" y="5866"/>
                  </a:lnTo>
                  <a:lnTo>
                    <a:pt x="1340575" y="2631"/>
                  </a:lnTo>
                  <a:lnTo>
                    <a:pt x="1273212" y="663"/>
                  </a:lnTo>
                  <a:lnTo>
                    <a:pt x="12048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8520" y="2662808"/>
              <a:ext cx="2409825" cy="838200"/>
            </a:xfrm>
            <a:custGeom>
              <a:avLst/>
              <a:gdLst/>
              <a:ahLst/>
              <a:cxnLst/>
              <a:rect l="l" t="t" r="r" b="b"/>
              <a:pathLst>
                <a:path w="2409825" h="838200">
                  <a:moveTo>
                    <a:pt x="0" y="419100"/>
                  </a:moveTo>
                  <a:lnTo>
                    <a:pt x="7560" y="371895"/>
                  </a:lnTo>
                  <a:lnTo>
                    <a:pt x="29699" y="326222"/>
                  </a:lnTo>
                  <a:lnTo>
                    <a:pt x="65604" y="282361"/>
                  </a:lnTo>
                  <a:lnTo>
                    <a:pt x="114462" y="240598"/>
                  </a:lnTo>
                  <a:lnTo>
                    <a:pt x="175458" y="201216"/>
                  </a:lnTo>
                  <a:lnTo>
                    <a:pt x="210254" y="182506"/>
                  </a:lnTo>
                  <a:lnTo>
                    <a:pt x="247779" y="164497"/>
                  </a:lnTo>
                  <a:lnTo>
                    <a:pt x="287933" y="147225"/>
                  </a:lnTo>
                  <a:lnTo>
                    <a:pt x="330613" y="130726"/>
                  </a:lnTo>
                  <a:lnTo>
                    <a:pt x="375718" y="115034"/>
                  </a:lnTo>
                  <a:lnTo>
                    <a:pt x="423146" y="100185"/>
                  </a:lnTo>
                  <a:lnTo>
                    <a:pt x="472795" y="86215"/>
                  </a:lnTo>
                  <a:lnTo>
                    <a:pt x="524564" y="73159"/>
                  </a:lnTo>
                  <a:lnTo>
                    <a:pt x="578351" y="61053"/>
                  </a:lnTo>
                  <a:lnTo>
                    <a:pt x="634055" y="49931"/>
                  </a:lnTo>
                  <a:lnTo>
                    <a:pt x="691573" y="39829"/>
                  </a:lnTo>
                  <a:lnTo>
                    <a:pt x="750804" y="30784"/>
                  </a:lnTo>
                  <a:lnTo>
                    <a:pt x="811647" y="22829"/>
                  </a:lnTo>
                  <a:lnTo>
                    <a:pt x="873999" y="16001"/>
                  </a:lnTo>
                  <a:lnTo>
                    <a:pt x="937760" y="10335"/>
                  </a:lnTo>
                  <a:lnTo>
                    <a:pt x="1002826" y="5866"/>
                  </a:lnTo>
                  <a:lnTo>
                    <a:pt x="1069098" y="2631"/>
                  </a:lnTo>
                  <a:lnTo>
                    <a:pt x="1136473" y="663"/>
                  </a:lnTo>
                  <a:lnTo>
                    <a:pt x="1204849" y="0"/>
                  </a:lnTo>
                  <a:lnTo>
                    <a:pt x="1273212" y="663"/>
                  </a:lnTo>
                  <a:lnTo>
                    <a:pt x="1340575" y="2631"/>
                  </a:lnTo>
                  <a:lnTo>
                    <a:pt x="1406835" y="5866"/>
                  </a:lnTo>
                  <a:lnTo>
                    <a:pt x="1471892" y="10335"/>
                  </a:lnTo>
                  <a:lnTo>
                    <a:pt x="1535643" y="16001"/>
                  </a:lnTo>
                  <a:lnTo>
                    <a:pt x="1597986" y="22829"/>
                  </a:lnTo>
                  <a:lnTo>
                    <a:pt x="1658821" y="30784"/>
                  </a:lnTo>
                  <a:lnTo>
                    <a:pt x="1718045" y="39829"/>
                  </a:lnTo>
                  <a:lnTo>
                    <a:pt x="1775557" y="49931"/>
                  </a:lnTo>
                  <a:lnTo>
                    <a:pt x="1831254" y="61053"/>
                  </a:lnTo>
                  <a:lnTo>
                    <a:pt x="1885036" y="73159"/>
                  </a:lnTo>
                  <a:lnTo>
                    <a:pt x="1936800" y="86215"/>
                  </a:lnTo>
                  <a:lnTo>
                    <a:pt x="1986445" y="100185"/>
                  </a:lnTo>
                  <a:lnTo>
                    <a:pt x="2033869" y="115034"/>
                  </a:lnTo>
                  <a:lnTo>
                    <a:pt x="2078971" y="130726"/>
                  </a:lnTo>
                  <a:lnTo>
                    <a:pt x="2121648" y="147225"/>
                  </a:lnTo>
                  <a:lnTo>
                    <a:pt x="2161800" y="164497"/>
                  </a:lnTo>
                  <a:lnTo>
                    <a:pt x="2199323" y="182506"/>
                  </a:lnTo>
                  <a:lnTo>
                    <a:pt x="2234117" y="201216"/>
                  </a:lnTo>
                  <a:lnTo>
                    <a:pt x="2295111" y="240598"/>
                  </a:lnTo>
                  <a:lnTo>
                    <a:pt x="2343967" y="282361"/>
                  </a:lnTo>
                  <a:lnTo>
                    <a:pt x="2379871" y="326222"/>
                  </a:lnTo>
                  <a:lnTo>
                    <a:pt x="2402010" y="371895"/>
                  </a:lnTo>
                  <a:lnTo>
                    <a:pt x="2409570" y="419100"/>
                  </a:lnTo>
                  <a:lnTo>
                    <a:pt x="2407663" y="442875"/>
                  </a:lnTo>
                  <a:lnTo>
                    <a:pt x="2392712" y="489346"/>
                  </a:lnTo>
                  <a:lnTo>
                    <a:pt x="2363589" y="534142"/>
                  </a:lnTo>
                  <a:lnTo>
                    <a:pt x="2321107" y="576980"/>
                  </a:lnTo>
                  <a:lnTo>
                    <a:pt x="2266081" y="617578"/>
                  </a:lnTo>
                  <a:lnTo>
                    <a:pt x="2199323" y="655652"/>
                  </a:lnTo>
                  <a:lnTo>
                    <a:pt x="2161800" y="673655"/>
                  </a:lnTo>
                  <a:lnTo>
                    <a:pt x="2121648" y="690920"/>
                  </a:lnTo>
                  <a:lnTo>
                    <a:pt x="2078971" y="707413"/>
                  </a:lnTo>
                  <a:lnTo>
                    <a:pt x="2033869" y="723098"/>
                  </a:lnTo>
                  <a:lnTo>
                    <a:pt x="1986445" y="737940"/>
                  </a:lnTo>
                  <a:lnTo>
                    <a:pt x="1936800" y="751904"/>
                  </a:lnTo>
                  <a:lnTo>
                    <a:pt x="1885036" y="764954"/>
                  </a:lnTo>
                  <a:lnTo>
                    <a:pt x="1831254" y="777054"/>
                  </a:lnTo>
                  <a:lnTo>
                    <a:pt x="1775557" y="788170"/>
                  </a:lnTo>
                  <a:lnTo>
                    <a:pt x="1718045" y="798266"/>
                  </a:lnTo>
                  <a:lnTo>
                    <a:pt x="1658821" y="807307"/>
                  </a:lnTo>
                  <a:lnTo>
                    <a:pt x="1597986" y="815257"/>
                  </a:lnTo>
                  <a:lnTo>
                    <a:pt x="1535643" y="822081"/>
                  </a:lnTo>
                  <a:lnTo>
                    <a:pt x="1471892" y="827744"/>
                  </a:lnTo>
                  <a:lnTo>
                    <a:pt x="1406835" y="832209"/>
                  </a:lnTo>
                  <a:lnTo>
                    <a:pt x="1340575" y="835443"/>
                  </a:lnTo>
                  <a:lnTo>
                    <a:pt x="1273212" y="837409"/>
                  </a:lnTo>
                  <a:lnTo>
                    <a:pt x="1204849" y="838073"/>
                  </a:lnTo>
                  <a:lnTo>
                    <a:pt x="1136473" y="837409"/>
                  </a:lnTo>
                  <a:lnTo>
                    <a:pt x="1069098" y="835443"/>
                  </a:lnTo>
                  <a:lnTo>
                    <a:pt x="1002826" y="832209"/>
                  </a:lnTo>
                  <a:lnTo>
                    <a:pt x="937760" y="827744"/>
                  </a:lnTo>
                  <a:lnTo>
                    <a:pt x="873999" y="822081"/>
                  </a:lnTo>
                  <a:lnTo>
                    <a:pt x="811647" y="815257"/>
                  </a:lnTo>
                  <a:lnTo>
                    <a:pt x="750804" y="807307"/>
                  </a:lnTo>
                  <a:lnTo>
                    <a:pt x="691573" y="798266"/>
                  </a:lnTo>
                  <a:lnTo>
                    <a:pt x="634055" y="788170"/>
                  </a:lnTo>
                  <a:lnTo>
                    <a:pt x="578351" y="777054"/>
                  </a:lnTo>
                  <a:lnTo>
                    <a:pt x="524564" y="764954"/>
                  </a:lnTo>
                  <a:lnTo>
                    <a:pt x="472795" y="751904"/>
                  </a:lnTo>
                  <a:lnTo>
                    <a:pt x="423146" y="737940"/>
                  </a:lnTo>
                  <a:lnTo>
                    <a:pt x="375718" y="723098"/>
                  </a:lnTo>
                  <a:lnTo>
                    <a:pt x="330613" y="707413"/>
                  </a:lnTo>
                  <a:lnTo>
                    <a:pt x="287933" y="690920"/>
                  </a:lnTo>
                  <a:lnTo>
                    <a:pt x="247779" y="673655"/>
                  </a:lnTo>
                  <a:lnTo>
                    <a:pt x="210254" y="655652"/>
                  </a:lnTo>
                  <a:lnTo>
                    <a:pt x="175458" y="636948"/>
                  </a:lnTo>
                  <a:lnTo>
                    <a:pt x="114462" y="597577"/>
                  </a:lnTo>
                  <a:lnTo>
                    <a:pt x="65604" y="555823"/>
                  </a:lnTo>
                  <a:lnTo>
                    <a:pt x="29699" y="511971"/>
                  </a:lnTo>
                  <a:lnTo>
                    <a:pt x="7560" y="466302"/>
                  </a:lnTo>
                  <a:lnTo>
                    <a:pt x="0" y="41910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191" y="213847"/>
            <a:ext cx="9001000" cy="997709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20032">
              <a:spcBef>
                <a:spcPts val="100"/>
              </a:spcBef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Место</a:t>
            </a:r>
            <a:r>
              <a:rPr sz="3200" b="1" spc="-3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</a:rPr>
              <a:t>читательской </a:t>
            </a:r>
            <a:r>
              <a:rPr sz="3200" b="1" spc="-5" dirty="0" err="1">
                <a:solidFill>
                  <a:schemeClr val="accent1">
                    <a:lumMod val="50000"/>
                  </a:schemeClr>
                </a:solidFill>
              </a:rPr>
              <a:t>грамотности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sz="3200" b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sz="3200" b="1" spc="-15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spc="-5" dirty="0" err="1" smtClean="0">
                <a:solidFill>
                  <a:schemeClr val="accent1">
                    <a:lumMod val="50000"/>
                  </a:schemeClr>
                </a:solidFill>
              </a:rPr>
              <a:t>оценке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spc="-5" dirty="0" err="1" smtClean="0">
                <a:solidFill>
                  <a:schemeClr val="accent1">
                    <a:lumMod val="50000"/>
                  </a:schemeClr>
                </a:solidFill>
              </a:rPr>
              <a:t>функциональной</a:t>
            </a:r>
            <a:r>
              <a:rPr sz="3200" b="1" spc="-5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</a:rPr>
              <a:t>грамотности</a:t>
            </a:r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1600" y="1361081"/>
            <a:ext cx="2787790" cy="1698413"/>
            <a:chOff x="1596580" y="1586928"/>
            <a:chExt cx="2162810" cy="615315"/>
          </a:xfrm>
        </p:grpSpPr>
        <p:sp>
          <p:nvSpPr>
            <p:cNvPr id="4" name="object 4"/>
            <p:cNvSpPr/>
            <p:nvPr/>
          </p:nvSpPr>
          <p:spPr>
            <a:xfrm>
              <a:off x="1601342" y="1591691"/>
              <a:ext cx="2153285" cy="605790"/>
            </a:xfrm>
            <a:custGeom>
              <a:avLst/>
              <a:gdLst/>
              <a:ahLst/>
              <a:cxnLst/>
              <a:rect l="l" t="t" r="r" b="b"/>
              <a:pathLst>
                <a:path w="2153285" h="605789">
                  <a:moveTo>
                    <a:pt x="1076579" y="0"/>
                  </a:moveTo>
                  <a:lnTo>
                    <a:pt x="1005803" y="643"/>
                  </a:lnTo>
                  <a:lnTo>
                    <a:pt x="936249" y="2548"/>
                  </a:lnTo>
                  <a:lnTo>
                    <a:pt x="868057" y="5674"/>
                  </a:lnTo>
                  <a:lnTo>
                    <a:pt x="801371" y="9981"/>
                  </a:lnTo>
                  <a:lnTo>
                    <a:pt x="736331" y="15429"/>
                  </a:lnTo>
                  <a:lnTo>
                    <a:pt x="673080" y="21979"/>
                  </a:lnTo>
                  <a:lnTo>
                    <a:pt x="611760" y="29591"/>
                  </a:lnTo>
                  <a:lnTo>
                    <a:pt x="552513" y="38224"/>
                  </a:lnTo>
                  <a:lnTo>
                    <a:pt x="495480" y="47838"/>
                  </a:lnTo>
                  <a:lnTo>
                    <a:pt x="440804" y="58395"/>
                  </a:lnTo>
                  <a:lnTo>
                    <a:pt x="388627" y="69854"/>
                  </a:lnTo>
                  <a:lnTo>
                    <a:pt x="339090" y="82174"/>
                  </a:lnTo>
                  <a:lnTo>
                    <a:pt x="292336" y="95317"/>
                  </a:lnTo>
                  <a:lnTo>
                    <a:pt x="248506" y="109242"/>
                  </a:lnTo>
                  <a:lnTo>
                    <a:pt x="207743" y="123910"/>
                  </a:lnTo>
                  <a:lnTo>
                    <a:pt x="170188" y="139280"/>
                  </a:lnTo>
                  <a:lnTo>
                    <a:pt x="105272" y="171968"/>
                  </a:lnTo>
                  <a:lnTo>
                    <a:pt x="54893" y="206987"/>
                  </a:lnTo>
                  <a:lnTo>
                    <a:pt x="20187" y="244019"/>
                  </a:lnTo>
                  <a:lnTo>
                    <a:pt x="2290" y="282743"/>
                  </a:lnTo>
                  <a:lnTo>
                    <a:pt x="0" y="302641"/>
                  </a:lnTo>
                  <a:lnTo>
                    <a:pt x="2290" y="322538"/>
                  </a:lnTo>
                  <a:lnTo>
                    <a:pt x="20187" y="361262"/>
                  </a:lnTo>
                  <a:lnTo>
                    <a:pt x="54893" y="398294"/>
                  </a:lnTo>
                  <a:lnTo>
                    <a:pt x="105272" y="433313"/>
                  </a:lnTo>
                  <a:lnTo>
                    <a:pt x="170188" y="466001"/>
                  </a:lnTo>
                  <a:lnTo>
                    <a:pt x="207743" y="481371"/>
                  </a:lnTo>
                  <a:lnTo>
                    <a:pt x="248506" y="496039"/>
                  </a:lnTo>
                  <a:lnTo>
                    <a:pt x="292336" y="509964"/>
                  </a:lnTo>
                  <a:lnTo>
                    <a:pt x="339090" y="523107"/>
                  </a:lnTo>
                  <a:lnTo>
                    <a:pt x="388627" y="535427"/>
                  </a:lnTo>
                  <a:lnTo>
                    <a:pt x="440804" y="546886"/>
                  </a:lnTo>
                  <a:lnTo>
                    <a:pt x="495480" y="557443"/>
                  </a:lnTo>
                  <a:lnTo>
                    <a:pt x="552513" y="567057"/>
                  </a:lnTo>
                  <a:lnTo>
                    <a:pt x="611760" y="575690"/>
                  </a:lnTo>
                  <a:lnTo>
                    <a:pt x="673080" y="583302"/>
                  </a:lnTo>
                  <a:lnTo>
                    <a:pt x="736331" y="589852"/>
                  </a:lnTo>
                  <a:lnTo>
                    <a:pt x="801371" y="595300"/>
                  </a:lnTo>
                  <a:lnTo>
                    <a:pt x="868057" y="599607"/>
                  </a:lnTo>
                  <a:lnTo>
                    <a:pt x="936249" y="602733"/>
                  </a:lnTo>
                  <a:lnTo>
                    <a:pt x="1005803" y="604638"/>
                  </a:lnTo>
                  <a:lnTo>
                    <a:pt x="1076579" y="605282"/>
                  </a:lnTo>
                  <a:lnTo>
                    <a:pt x="1147368" y="604638"/>
                  </a:lnTo>
                  <a:lnTo>
                    <a:pt x="1216934" y="602733"/>
                  </a:lnTo>
                  <a:lnTo>
                    <a:pt x="1285135" y="599607"/>
                  </a:lnTo>
                  <a:lnTo>
                    <a:pt x="1351829" y="595300"/>
                  </a:lnTo>
                  <a:lnTo>
                    <a:pt x="1416874" y="589852"/>
                  </a:lnTo>
                  <a:lnTo>
                    <a:pt x="1480129" y="583302"/>
                  </a:lnTo>
                  <a:lnTo>
                    <a:pt x="1541452" y="575690"/>
                  </a:lnTo>
                  <a:lnTo>
                    <a:pt x="1600700" y="567057"/>
                  </a:lnTo>
                  <a:lnTo>
                    <a:pt x="1657733" y="557443"/>
                  </a:lnTo>
                  <a:lnTo>
                    <a:pt x="1712408" y="546886"/>
                  </a:lnTo>
                  <a:lnTo>
                    <a:pt x="1764583" y="535427"/>
                  </a:lnTo>
                  <a:lnTo>
                    <a:pt x="1814116" y="523107"/>
                  </a:lnTo>
                  <a:lnTo>
                    <a:pt x="1860867" y="509964"/>
                  </a:lnTo>
                  <a:lnTo>
                    <a:pt x="1904692" y="496039"/>
                  </a:lnTo>
                  <a:lnTo>
                    <a:pt x="1945451" y="481371"/>
                  </a:lnTo>
                  <a:lnTo>
                    <a:pt x="1983000" y="466001"/>
                  </a:lnTo>
                  <a:lnTo>
                    <a:pt x="2047907" y="433313"/>
                  </a:lnTo>
                  <a:lnTo>
                    <a:pt x="2098276" y="398294"/>
                  </a:lnTo>
                  <a:lnTo>
                    <a:pt x="2132975" y="361262"/>
                  </a:lnTo>
                  <a:lnTo>
                    <a:pt x="2150868" y="322538"/>
                  </a:lnTo>
                  <a:lnTo>
                    <a:pt x="2153158" y="302641"/>
                  </a:lnTo>
                  <a:lnTo>
                    <a:pt x="2150868" y="282743"/>
                  </a:lnTo>
                  <a:lnTo>
                    <a:pt x="2132975" y="244019"/>
                  </a:lnTo>
                  <a:lnTo>
                    <a:pt x="2098276" y="206987"/>
                  </a:lnTo>
                  <a:lnTo>
                    <a:pt x="2047907" y="171968"/>
                  </a:lnTo>
                  <a:lnTo>
                    <a:pt x="1983000" y="139280"/>
                  </a:lnTo>
                  <a:lnTo>
                    <a:pt x="1945451" y="123910"/>
                  </a:lnTo>
                  <a:lnTo>
                    <a:pt x="1904692" y="109242"/>
                  </a:lnTo>
                  <a:lnTo>
                    <a:pt x="1860867" y="95317"/>
                  </a:lnTo>
                  <a:lnTo>
                    <a:pt x="1814116" y="82174"/>
                  </a:lnTo>
                  <a:lnTo>
                    <a:pt x="1764583" y="69854"/>
                  </a:lnTo>
                  <a:lnTo>
                    <a:pt x="1712408" y="58395"/>
                  </a:lnTo>
                  <a:lnTo>
                    <a:pt x="1657733" y="47838"/>
                  </a:lnTo>
                  <a:lnTo>
                    <a:pt x="1600700" y="38224"/>
                  </a:lnTo>
                  <a:lnTo>
                    <a:pt x="1541452" y="29591"/>
                  </a:lnTo>
                  <a:lnTo>
                    <a:pt x="1480129" y="21979"/>
                  </a:lnTo>
                  <a:lnTo>
                    <a:pt x="1416874" y="15429"/>
                  </a:lnTo>
                  <a:lnTo>
                    <a:pt x="1351829" y="9981"/>
                  </a:lnTo>
                  <a:lnTo>
                    <a:pt x="1285135" y="5674"/>
                  </a:lnTo>
                  <a:lnTo>
                    <a:pt x="1216934" y="2548"/>
                  </a:lnTo>
                  <a:lnTo>
                    <a:pt x="1147368" y="643"/>
                  </a:lnTo>
                  <a:lnTo>
                    <a:pt x="107657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1342" y="1591691"/>
              <a:ext cx="2153285" cy="605790"/>
            </a:xfrm>
            <a:custGeom>
              <a:avLst/>
              <a:gdLst/>
              <a:ahLst/>
              <a:cxnLst/>
              <a:rect l="l" t="t" r="r" b="b"/>
              <a:pathLst>
                <a:path w="2153285" h="605789">
                  <a:moveTo>
                    <a:pt x="0" y="302641"/>
                  </a:moveTo>
                  <a:lnTo>
                    <a:pt x="9066" y="263189"/>
                  </a:lnTo>
                  <a:lnTo>
                    <a:pt x="35510" y="225271"/>
                  </a:lnTo>
                  <a:lnTo>
                    <a:pt x="78194" y="189206"/>
                  </a:lnTo>
                  <a:lnTo>
                    <a:pt x="135984" y="155313"/>
                  </a:lnTo>
                  <a:lnTo>
                    <a:pt x="207743" y="123910"/>
                  </a:lnTo>
                  <a:lnTo>
                    <a:pt x="248506" y="109242"/>
                  </a:lnTo>
                  <a:lnTo>
                    <a:pt x="292336" y="95317"/>
                  </a:lnTo>
                  <a:lnTo>
                    <a:pt x="339090" y="82174"/>
                  </a:lnTo>
                  <a:lnTo>
                    <a:pt x="388627" y="69854"/>
                  </a:lnTo>
                  <a:lnTo>
                    <a:pt x="440804" y="58395"/>
                  </a:lnTo>
                  <a:lnTo>
                    <a:pt x="495480" y="47838"/>
                  </a:lnTo>
                  <a:lnTo>
                    <a:pt x="552513" y="38224"/>
                  </a:lnTo>
                  <a:lnTo>
                    <a:pt x="611760" y="29591"/>
                  </a:lnTo>
                  <a:lnTo>
                    <a:pt x="673080" y="21979"/>
                  </a:lnTo>
                  <a:lnTo>
                    <a:pt x="736331" y="15429"/>
                  </a:lnTo>
                  <a:lnTo>
                    <a:pt x="801371" y="9981"/>
                  </a:lnTo>
                  <a:lnTo>
                    <a:pt x="868057" y="5674"/>
                  </a:lnTo>
                  <a:lnTo>
                    <a:pt x="936249" y="2548"/>
                  </a:lnTo>
                  <a:lnTo>
                    <a:pt x="1005803" y="643"/>
                  </a:lnTo>
                  <a:lnTo>
                    <a:pt x="1076579" y="0"/>
                  </a:lnTo>
                  <a:lnTo>
                    <a:pt x="1147368" y="643"/>
                  </a:lnTo>
                  <a:lnTo>
                    <a:pt x="1216934" y="2548"/>
                  </a:lnTo>
                  <a:lnTo>
                    <a:pt x="1285135" y="5674"/>
                  </a:lnTo>
                  <a:lnTo>
                    <a:pt x="1351829" y="9981"/>
                  </a:lnTo>
                  <a:lnTo>
                    <a:pt x="1416874" y="15429"/>
                  </a:lnTo>
                  <a:lnTo>
                    <a:pt x="1480129" y="21979"/>
                  </a:lnTo>
                  <a:lnTo>
                    <a:pt x="1541452" y="29591"/>
                  </a:lnTo>
                  <a:lnTo>
                    <a:pt x="1600700" y="38224"/>
                  </a:lnTo>
                  <a:lnTo>
                    <a:pt x="1657733" y="47838"/>
                  </a:lnTo>
                  <a:lnTo>
                    <a:pt x="1712408" y="58395"/>
                  </a:lnTo>
                  <a:lnTo>
                    <a:pt x="1764583" y="69854"/>
                  </a:lnTo>
                  <a:lnTo>
                    <a:pt x="1814116" y="82174"/>
                  </a:lnTo>
                  <a:lnTo>
                    <a:pt x="1860867" y="95317"/>
                  </a:lnTo>
                  <a:lnTo>
                    <a:pt x="1904692" y="109242"/>
                  </a:lnTo>
                  <a:lnTo>
                    <a:pt x="1945451" y="123910"/>
                  </a:lnTo>
                  <a:lnTo>
                    <a:pt x="1983000" y="139280"/>
                  </a:lnTo>
                  <a:lnTo>
                    <a:pt x="2047907" y="171968"/>
                  </a:lnTo>
                  <a:lnTo>
                    <a:pt x="2098276" y="206987"/>
                  </a:lnTo>
                  <a:lnTo>
                    <a:pt x="2132975" y="244019"/>
                  </a:lnTo>
                  <a:lnTo>
                    <a:pt x="2150868" y="282743"/>
                  </a:lnTo>
                  <a:lnTo>
                    <a:pt x="2153158" y="302641"/>
                  </a:lnTo>
                  <a:lnTo>
                    <a:pt x="2150868" y="322538"/>
                  </a:lnTo>
                  <a:lnTo>
                    <a:pt x="2132975" y="361262"/>
                  </a:lnTo>
                  <a:lnTo>
                    <a:pt x="2098276" y="398294"/>
                  </a:lnTo>
                  <a:lnTo>
                    <a:pt x="2047907" y="433313"/>
                  </a:lnTo>
                  <a:lnTo>
                    <a:pt x="1983000" y="466001"/>
                  </a:lnTo>
                  <a:lnTo>
                    <a:pt x="1945451" y="481371"/>
                  </a:lnTo>
                  <a:lnTo>
                    <a:pt x="1904692" y="496039"/>
                  </a:lnTo>
                  <a:lnTo>
                    <a:pt x="1860867" y="509964"/>
                  </a:lnTo>
                  <a:lnTo>
                    <a:pt x="1814116" y="523107"/>
                  </a:lnTo>
                  <a:lnTo>
                    <a:pt x="1764583" y="535427"/>
                  </a:lnTo>
                  <a:lnTo>
                    <a:pt x="1712408" y="546886"/>
                  </a:lnTo>
                  <a:lnTo>
                    <a:pt x="1657733" y="557443"/>
                  </a:lnTo>
                  <a:lnTo>
                    <a:pt x="1600700" y="567057"/>
                  </a:lnTo>
                  <a:lnTo>
                    <a:pt x="1541452" y="575690"/>
                  </a:lnTo>
                  <a:lnTo>
                    <a:pt x="1480129" y="583302"/>
                  </a:lnTo>
                  <a:lnTo>
                    <a:pt x="1416874" y="589852"/>
                  </a:lnTo>
                  <a:lnTo>
                    <a:pt x="1351829" y="595300"/>
                  </a:lnTo>
                  <a:lnTo>
                    <a:pt x="1285135" y="599607"/>
                  </a:lnTo>
                  <a:lnTo>
                    <a:pt x="1216934" y="602733"/>
                  </a:lnTo>
                  <a:lnTo>
                    <a:pt x="1147368" y="604638"/>
                  </a:lnTo>
                  <a:lnTo>
                    <a:pt x="1076579" y="605282"/>
                  </a:lnTo>
                  <a:lnTo>
                    <a:pt x="1005803" y="604638"/>
                  </a:lnTo>
                  <a:lnTo>
                    <a:pt x="936249" y="602733"/>
                  </a:lnTo>
                  <a:lnTo>
                    <a:pt x="868057" y="599607"/>
                  </a:lnTo>
                  <a:lnTo>
                    <a:pt x="801371" y="595300"/>
                  </a:lnTo>
                  <a:lnTo>
                    <a:pt x="736331" y="589852"/>
                  </a:lnTo>
                  <a:lnTo>
                    <a:pt x="673080" y="583302"/>
                  </a:lnTo>
                  <a:lnTo>
                    <a:pt x="611760" y="575690"/>
                  </a:lnTo>
                  <a:lnTo>
                    <a:pt x="552513" y="567057"/>
                  </a:lnTo>
                  <a:lnTo>
                    <a:pt x="495480" y="557443"/>
                  </a:lnTo>
                  <a:lnTo>
                    <a:pt x="440804" y="546886"/>
                  </a:lnTo>
                  <a:lnTo>
                    <a:pt x="388627" y="535427"/>
                  </a:lnTo>
                  <a:lnTo>
                    <a:pt x="339090" y="523107"/>
                  </a:lnTo>
                  <a:lnTo>
                    <a:pt x="292336" y="509964"/>
                  </a:lnTo>
                  <a:lnTo>
                    <a:pt x="248506" y="496039"/>
                  </a:lnTo>
                  <a:lnTo>
                    <a:pt x="207743" y="481371"/>
                  </a:lnTo>
                  <a:lnTo>
                    <a:pt x="170188" y="466001"/>
                  </a:lnTo>
                  <a:lnTo>
                    <a:pt x="105272" y="433313"/>
                  </a:lnTo>
                  <a:lnTo>
                    <a:pt x="54893" y="398294"/>
                  </a:lnTo>
                  <a:lnTo>
                    <a:pt x="20187" y="361262"/>
                  </a:lnTo>
                  <a:lnTo>
                    <a:pt x="2290" y="322538"/>
                  </a:lnTo>
                  <a:lnTo>
                    <a:pt x="0" y="3026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05301" y="1948085"/>
            <a:ext cx="23485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1" marR="5080" indent="-172716">
              <a:spcBef>
                <a:spcPts val="100"/>
              </a:spcBef>
            </a:pP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Ма</a:t>
            </a:r>
            <a:r>
              <a:rPr sz="2400" b="1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те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матичес</a:t>
            </a:r>
            <a:r>
              <a:rPr sz="2400" b="1" spc="-2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ая  </a:t>
            </a:r>
            <a:r>
              <a:rPr sz="2400" b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грамотность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83366" y="1361081"/>
            <a:ext cx="3135618" cy="1698413"/>
            <a:chOff x="5083365" y="1586928"/>
            <a:chExt cx="2597785" cy="615315"/>
          </a:xfrm>
        </p:grpSpPr>
        <p:sp>
          <p:nvSpPr>
            <p:cNvPr id="8" name="object 8"/>
            <p:cNvSpPr/>
            <p:nvPr/>
          </p:nvSpPr>
          <p:spPr>
            <a:xfrm>
              <a:off x="5088128" y="1591691"/>
              <a:ext cx="2588260" cy="605790"/>
            </a:xfrm>
            <a:custGeom>
              <a:avLst/>
              <a:gdLst/>
              <a:ahLst/>
              <a:cxnLst/>
              <a:rect l="l" t="t" r="r" b="b"/>
              <a:pathLst>
                <a:path w="2588259" h="605789">
                  <a:moveTo>
                    <a:pt x="1294130" y="0"/>
                  </a:moveTo>
                  <a:lnTo>
                    <a:pt x="1220703" y="479"/>
                  </a:lnTo>
                  <a:lnTo>
                    <a:pt x="1148349" y="1899"/>
                  </a:lnTo>
                  <a:lnTo>
                    <a:pt x="1077178" y="4235"/>
                  </a:lnTo>
                  <a:lnTo>
                    <a:pt x="1007299" y="7461"/>
                  </a:lnTo>
                  <a:lnTo>
                    <a:pt x="938822" y="11552"/>
                  </a:lnTo>
                  <a:lnTo>
                    <a:pt x="871855" y="16481"/>
                  </a:lnTo>
                  <a:lnTo>
                    <a:pt x="806508" y="22224"/>
                  </a:lnTo>
                  <a:lnTo>
                    <a:pt x="742891" y="28755"/>
                  </a:lnTo>
                  <a:lnTo>
                    <a:pt x="681112" y="36048"/>
                  </a:lnTo>
                  <a:lnTo>
                    <a:pt x="621281" y="44078"/>
                  </a:lnTo>
                  <a:lnTo>
                    <a:pt x="563507" y="52820"/>
                  </a:lnTo>
                  <a:lnTo>
                    <a:pt x="507900" y="62246"/>
                  </a:lnTo>
                  <a:lnTo>
                    <a:pt x="454569" y="72333"/>
                  </a:lnTo>
                  <a:lnTo>
                    <a:pt x="403623" y="83055"/>
                  </a:lnTo>
                  <a:lnTo>
                    <a:pt x="355172" y="94385"/>
                  </a:lnTo>
                  <a:lnTo>
                    <a:pt x="309324" y="106299"/>
                  </a:lnTo>
                  <a:lnTo>
                    <a:pt x="266190" y="118771"/>
                  </a:lnTo>
                  <a:lnTo>
                    <a:pt x="225878" y="131775"/>
                  </a:lnTo>
                  <a:lnTo>
                    <a:pt x="188498" y="145285"/>
                  </a:lnTo>
                  <a:lnTo>
                    <a:pt x="122971" y="173725"/>
                  </a:lnTo>
                  <a:lnTo>
                    <a:pt x="70483" y="203884"/>
                  </a:lnTo>
                  <a:lnTo>
                    <a:pt x="31908" y="235560"/>
                  </a:lnTo>
                  <a:lnTo>
                    <a:pt x="8122" y="268547"/>
                  </a:lnTo>
                  <a:lnTo>
                    <a:pt x="0" y="302641"/>
                  </a:lnTo>
                  <a:lnTo>
                    <a:pt x="2048" y="319813"/>
                  </a:lnTo>
                  <a:lnTo>
                    <a:pt x="31908" y="369721"/>
                  </a:lnTo>
                  <a:lnTo>
                    <a:pt x="70483" y="401397"/>
                  </a:lnTo>
                  <a:lnTo>
                    <a:pt x="122971" y="431556"/>
                  </a:lnTo>
                  <a:lnTo>
                    <a:pt x="188498" y="459996"/>
                  </a:lnTo>
                  <a:lnTo>
                    <a:pt x="225878" y="473506"/>
                  </a:lnTo>
                  <a:lnTo>
                    <a:pt x="266190" y="486510"/>
                  </a:lnTo>
                  <a:lnTo>
                    <a:pt x="309324" y="498982"/>
                  </a:lnTo>
                  <a:lnTo>
                    <a:pt x="355172" y="510896"/>
                  </a:lnTo>
                  <a:lnTo>
                    <a:pt x="403623" y="522226"/>
                  </a:lnTo>
                  <a:lnTo>
                    <a:pt x="454569" y="532948"/>
                  </a:lnTo>
                  <a:lnTo>
                    <a:pt x="507900" y="543035"/>
                  </a:lnTo>
                  <a:lnTo>
                    <a:pt x="563507" y="552461"/>
                  </a:lnTo>
                  <a:lnTo>
                    <a:pt x="621281" y="561203"/>
                  </a:lnTo>
                  <a:lnTo>
                    <a:pt x="681112" y="569233"/>
                  </a:lnTo>
                  <a:lnTo>
                    <a:pt x="742891" y="576526"/>
                  </a:lnTo>
                  <a:lnTo>
                    <a:pt x="806508" y="583057"/>
                  </a:lnTo>
                  <a:lnTo>
                    <a:pt x="871855" y="588800"/>
                  </a:lnTo>
                  <a:lnTo>
                    <a:pt x="938822" y="593729"/>
                  </a:lnTo>
                  <a:lnTo>
                    <a:pt x="1007299" y="597820"/>
                  </a:lnTo>
                  <a:lnTo>
                    <a:pt x="1077178" y="601046"/>
                  </a:lnTo>
                  <a:lnTo>
                    <a:pt x="1148349" y="603382"/>
                  </a:lnTo>
                  <a:lnTo>
                    <a:pt x="1220703" y="604802"/>
                  </a:lnTo>
                  <a:lnTo>
                    <a:pt x="1294130" y="605282"/>
                  </a:lnTo>
                  <a:lnTo>
                    <a:pt x="1367569" y="604802"/>
                  </a:lnTo>
                  <a:lnTo>
                    <a:pt x="1439933" y="603382"/>
                  </a:lnTo>
                  <a:lnTo>
                    <a:pt x="1511112" y="601046"/>
                  </a:lnTo>
                  <a:lnTo>
                    <a:pt x="1580999" y="597820"/>
                  </a:lnTo>
                  <a:lnTo>
                    <a:pt x="1649482" y="593729"/>
                  </a:lnTo>
                  <a:lnTo>
                    <a:pt x="1716453" y="588800"/>
                  </a:lnTo>
                  <a:lnTo>
                    <a:pt x="1781804" y="583057"/>
                  </a:lnTo>
                  <a:lnTo>
                    <a:pt x="1845423" y="576526"/>
                  </a:lnTo>
                  <a:lnTo>
                    <a:pt x="1907203" y="569233"/>
                  </a:lnTo>
                  <a:lnTo>
                    <a:pt x="1967034" y="561203"/>
                  </a:lnTo>
                  <a:lnTo>
                    <a:pt x="2024807" y="552461"/>
                  </a:lnTo>
                  <a:lnTo>
                    <a:pt x="2080413" y="543035"/>
                  </a:lnTo>
                  <a:lnTo>
                    <a:pt x="2133742" y="532948"/>
                  </a:lnTo>
                  <a:lnTo>
                    <a:pt x="2184685" y="522226"/>
                  </a:lnTo>
                  <a:lnTo>
                    <a:pt x="2233133" y="510896"/>
                  </a:lnTo>
                  <a:lnTo>
                    <a:pt x="2278977" y="498982"/>
                  </a:lnTo>
                  <a:lnTo>
                    <a:pt x="2322108" y="486510"/>
                  </a:lnTo>
                  <a:lnTo>
                    <a:pt x="2362415" y="473506"/>
                  </a:lnTo>
                  <a:lnTo>
                    <a:pt x="2399791" y="459996"/>
                  </a:lnTo>
                  <a:lnTo>
                    <a:pt x="2465309" y="431556"/>
                  </a:lnTo>
                  <a:lnTo>
                    <a:pt x="2517789" y="401397"/>
                  </a:lnTo>
                  <a:lnTo>
                    <a:pt x="2556357" y="369721"/>
                  </a:lnTo>
                  <a:lnTo>
                    <a:pt x="2580138" y="336734"/>
                  </a:lnTo>
                  <a:lnTo>
                    <a:pt x="2588260" y="302641"/>
                  </a:lnTo>
                  <a:lnTo>
                    <a:pt x="2586211" y="285468"/>
                  </a:lnTo>
                  <a:lnTo>
                    <a:pt x="2556357" y="235560"/>
                  </a:lnTo>
                  <a:lnTo>
                    <a:pt x="2517789" y="203884"/>
                  </a:lnTo>
                  <a:lnTo>
                    <a:pt x="2465309" y="173725"/>
                  </a:lnTo>
                  <a:lnTo>
                    <a:pt x="2399791" y="145285"/>
                  </a:lnTo>
                  <a:lnTo>
                    <a:pt x="2362415" y="131775"/>
                  </a:lnTo>
                  <a:lnTo>
                    <a:pt x="2322108" y="118771"/>
                  </a:lnTo>
                  <a:lnTo>
                    <a:pt x="2278977" y="106299"/>
                  </a:lnTo>
                  <a:lnTo>
                    <a:pt x="2233133" y="94385"/>
                  </a:lnTo>
                  <a:lnTo>
                    <a:pt x="2184685" y="83055"/>
                  </a:lnTo>
                  <a:lnTo>
                    <a:pt x="2133742" y="72333"/>
                  </a:lnTo>
                  <a:lnTo>
                    <a:pt x="2080413" y="62246"/>
                  </a:lnTo>
                  <a:lnTo>
                    <a:pt x="2024807" y="52820"/>
                  </a:lnTo>
                  <a:lnTo>
                    <a:pt x="1967034" y="44078"/>
                  </a:lnTo>
                  <a:lnTo>
                    <a:pt x="1907203" y="36048"/>
                  </a:lnTo>
                  <a:lnTo>
                    <a:pt x="1845423" y="28755"/>
                  </a:lnTo>
                  <a:lnTo>
                    <a:pt x="1781804" y="22224"/>
                  </a:lnTo>
                  <a:lnTo>
                    <a:pt x="1716453" y="16481"/>
                  </a:lnTo>
                  <a:lnTo>
                    <a:pt x="1649482" y="11552"/>
                  </a:lnTo>
                  <a:lnTo>
                    <a:pt x="1580999" y="7461"/>
                  </a:lnTo>
                  <a:lnTo>
                    <a:pt x="1511112" y="4235"/>
                  </a:lnTo>
                  <a:lnTo>
                    <a:pt x="1439933" y="1899"/>
                  </a:lnTo>
                  <a:lnTo>
                    <a:pt x="1367569" y="479"/>
                  </a:lnTo>
                  <a:lnTo>
                    <a:pt x="129413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8128" y="1591691"/>
              <a:ext cx="2588260" cy="605790"/>
            </a:xfrm>
            <a:custGeom>
              <a:avLst/>
              <a:gdLst/>
              <a:ahLst/>
              <a:cxnLst/>
              <a:rect l="l" t="t" r="r" b="b"/>
              <a:pathLst>
                <a:path w="2588259" h="605789">
                  <a:moveTo>
                    <a:pt x="0" y="302641"/>
                  </a:moveTo>
                  <a:lnTo>
                    <a:pt x="18112" y="251902"/>
                  </a:lnTo>
                  <a:lnTo>
                    <a:pt x="49402" y="219545"/>
                  </a:lnTo>
                  <a:lnTo>
                    <a:pt x="95042" y="188602"/>
                  </a:lnTo>
                  <a:lnTo>
                    <a:pt x="154159" y="159277"/>
                  </a:lnTo>
                  <a:lnTo>
                    <a:pt x="225878" y="131775"/>
                  </a:lnTo>
                  <a:lnTo>
                    <a:pt x="266190" y="118771"/>
                  </a:lnTo>
                  <a:lnTo>
                    <a:pt x="309324" y="106299"/>
                  </a:lnTo>
                  <a:lnTo>
                    <a:pt x="355172" y="94385"/>
                  </a:lnTo>
                  <a:lnTo>
                    <a:pt x="403623" y="83055"/>
                  </a:lnTo>
                  <a:lnTo>
                    <a:pt x="454569" y="72333"/>
                  </a:lnTo>
                  <a:lnTo>
                    <a:pt x="507900" y="62246"/>
                  </a:lnTo>
                  <a:lnTo>
                    <a:pt x="563507" y="52820"/>
                  </a:lnTo>
                  <a:lnTo>
                    <a:pt x="621281" y="44078"/>
                  </a:lnTo>
                  <a:lnTo>
                    <a:pt x="681112" y="36048"/>
                  </a:lnTo>
                  <a:lnTo>
                    <a:pt x="742891" y="28755"/>
                  </a:lnTo>
                  <a:lnTo>
                    <a:pt x="806508" y="22224"/>
                  </a:lnTo>
                  <a:lnTo>
                    <a:pt x="871855" y="16481"/>
                  </a:lnTo>
                  <a:lnTo>
                    <a:pt x="938822" y="11552"/>
                  </a:lnTo>
                  <a:lnTo>
                    <a:pt x="1007299" y="7461"/>
                  </a:lnTo>
                  <a:lnTo>
                    <a:pt x="1077178" y="4235"/>
                  </a:lnTo>
                  <a:lnTo>
                    <a:pt x="1148349" y="1899"/>
                  </a:lnTo>
                  <a:lnTo>
                    <a:pt x="1220703" y="479"/>
                  </a:lnTo>
                  <a:lnTo>
                    <a:pt x="1294130" y="0"/>
                  </a:lnTo>
                  <a:lnTo>
                    <a:pt x="1367569" y="479"/>
                  </a:lnTo>
                  <a:lnTo>
                    <a:pt x="1439933" y="1899"/>
                  </a:lnTo>
                  <a:lnTo>
                    <a:pt x="1511112" y="4235"/>
                  </a:lnTo>
                  <a:lnTo>
                    <a:pt x="1580999" y="7461"/>
                  </a:lnTo>
                  <a:lnTo>
                    <a:pt x="1649482" y="11552"/>
                  </a:lnTo>
                  <a:lnTo>
                    <a:pt x="1716453" y="16481"/>
                  </a:lnTo>
                  <a:lnTo>
                    <a:pt x="1781804" y="22224"/>
                  </a:lnTo>
                  <a:lnTo>
                    <a:pt x="1845423" y="28755"/>
                  </a:lnTo>
                  <a:lnTo>
                    <a:pt x="1907203" y="36048"/>
                  </a:lnTo>
                  <a:lnTo>
                    <a:pt x="1967034" y="44078"/>
                  </a:lnTo>
                  <a:lnTo>
                    <a:pt x="2024807" y="52820"/>
                  </a:lnTo>
                  <a:lnTo>
                    <a:pt x="2080413" y="62246"/>
                  </a:lnTo>
                  <a:lnTo>
                    <a:pt x="2133742" y="72333"/>
                  </a:lnTo>
                  <a:lnTo>
                    <a:pt x="2184685" y="83055"/>
                  </a:lnTo>
                  <a:lnTo>
                    <a:pt x="2233133" y="94385"/>
                  </a:lnTo>
                  <a:lnTo>
                    <a:pt x="2278977" y="106299"/>
                  </a:lnTo>
                  <a:lnTo>
                    <a:pt x="2322108" y="118771"/>
                  </a:lnTo>
                  <a:lnTo>
                    <a:pt x="2362415" y="131775"/>
                  </a:lnTo>
                  <a:lnTo>
                    <a:pt x="2399791" y="145285"/>
                  </a:lnTo>
                  <a:lnTo>
                    <a:pt x="2465309" y="173725"/>
                  </a:lnTo>
                  <a:lnTo>
                    <a:pt x="2517789" y="203884"/>
                  </a:lnTo>
                  <a:lnTo>
                    <a:pt x="2556357" y="235560"/>
                  </a:lnTo>
                  <a:lnTo>
                    <a:pt x="2580138" y="268547"/>
                  </a:lnTo>
                  <a:lnTo>
                    <a:pt x="2588260" y="302641"/>
                  </a:lnTo>
                  <a:lnTo>
                    <a:pt x="2586211" y="319813"/>
                  </a:lnTo>
                  <a:lnTo>
                    <a:pt x="2556357" y="369721"/>
                  </a:lnTo>
                  <a:lnTo>
                    <a:pt x="2517789" y="401397"/>
                  </a:lnTo>
                  <a:lnTo>
                    <a:pt x="2465309" y="431556"/>
                  </a:lnTo>
                  <a:lnTo>
                    <a:pt x="2399791" y="459996"/>
                  </a:lnTo>
                  <a:lnTo>
                    <a:pt x="2362415" y="473506"/>
                  </a:lnTo>
                  <a:lnTo>
                    <a:pt x="2322108" y="486510"/>
                  </a:lnTo>
                  <a:lnTo>
                    <a:pt x="2278977" y="498982"/>
                  </a:lnTo>
                  <a:lnTo>
                    <a:pt x="2233133" y="510896"/>
                  </a:lnTo>
                  <a:lnTo>
                    <a:pt x="2184685" y="522226"/>
                  </a:lnTo>
                  <a:lnTo>
                    <a:pt x="2133742" y="532948"/>
                  </a:lnTo>
                  <a:lnTo>
                    <a:pt x="2080413" y="543035"/>
                  </a:lnTo>
                  <a:lnTo>
                    <a:pt x="2024807" y="552461"/>
                  </a:lnTo>
                  <a:lnTo>
                    <a:pt x="1967034" y="561203"/>
                  </a:lnTo>
                  <a:lnTo>
                    <a:pt x="1907203" y="569233"/>
                  </a:lnTo>
                  <a:lnTo>
                    <a:pt x="1845423" y="576526"/>
                  </a:lnTo>
                  <a:lnTo>
                    <a:pt x="1781804" y="583057"/>
                  </a:lnTo>
                  <a:lnTo>
                    <a:pt x="1716453" y="588800"/>
                  </a:lnTo>
                  <a:lnTo>
                    <a:pt x="1649482" y="593729"/>
                  </a:lnTo>
                  <a:lnTo>
                    <a:pt x="1580999" y="597820"/>
                  </a:lnTo>
                  <a:lnTo>
                    <a:pt x="1511112" y="601046"/>
                  </a:lnTo>
                  <a:lnTo>
                    <a:pt x="1439933" y="603382"/>
                  </a:lnTo>
                  <a:lnTo>
                    <a:pt x="1367569" y="604802"/>
                  </a:lnTo>
                  <a:lnTo>
                    <a:pt x="1294130" y="605282"/>
                  </a:lnTo>
                  <a:lnTo>
                    <a:pt x="1220703" y="604802"/>
                  </a:lnTo>
                  <a:lnTo>
                    <a:pt x="1148349" y="603382"/>
                  </a:lnTo>
                  <a:lnTo>
                    <a:pt x="1077178" y="601046"/>
                  </a:lnTo>
                  <a:lnTo>
                    <a:pt x="1007299" y="597820"/>
                  </a:lnTo>
                  <a:lnTo>
                    <a:pt x="938822" y="593729"/>
                  </a:lnTo>
                  <a:lnTo>
                    <a:pt x="871855" y="588800"/>
                  </a:lnTo>
                  <a:lnTo>
                    <a:pt x="806508" y="583057"/>
                  </a:lnTo>
                  <a:lnTo>
                    <a:pt x="742891" y="576526"/>
                  </a:lnTo>
                  <a:lnTo>
                    <a:pt x="681112" y="569233"/>
                  </a:lnTo>
                  <a:lnTo>
                    <a:pt x="621281" y="561203"/>
                  </a:lnTo>
                  <a:lnTo>
                    <a:pt x="563507" y="552461"/>
                  </a:lnTo>
                  <a:lnTo>
                    <a:pt x="507900" y="543035"/>
                  </a:lnTo>
                  <a:lnTo>
                    <a:pt x="454569" y="532948"/>
                  </a:lnTo>
                  <a:lnTo>
                    <a:pt x="403623" y="522226"/>
                  </a:lnTo>
                  <a:lnTo>
                    <a:pt x="355172" y="510896"/>
                  </a:lnTo>
                  <a:lnTo>
                    <a:pt x="309324" y="498982"/>
                  </a:lnTo>
                  <a:lnTo>
                    <a:pt x="266190" y="486510"/>
                  </a:lnTo>
                  <a:lnTo>
                    <a:pt x="225878" y="473506"/>
                  </a:lnTo>
                  <a:lnTo>
                    <a:pt x="188498" y="459996"/>
                  </a:lnTo>
                  <a:lnTo>
                    <a:pt x="122971" y="431556"/>
                  </a:lnTo>
                  <a:lnTo>
                    <a:pt x="70483" y="401397"/>
                  </a:lnTo>
                  <a:lnTo>
                    <a:pt x="31908" y="369721"/>
                  </a:lnTo>
                  <a:lnTo>
                    <a:pt x="8122" y="336734"/>
                  </a:lnTo>
                  <a:lnTo>
                    <a:pt x="0" y="3026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90449" y="1710184"/>
            <a:ext cx="24349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01" marR="5080" indent="-334637">
              <a:spcBef>
                <a:spcPts val="100"/>
              </a:spcBef>
            </a:pPr>
            <a:r>
              <a:rPr sz="2400" b="1" spc="-40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Е</a:t>
            </a:r>
            <a:r>
              <a:rPr sz="24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с</a:t>
            </a:r>
            <a:r>
              <a:rPr sz="2400" b="1" spc="-15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</a:t>
            </a:r>
            <a:r>
              <a:rPr sz="24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ес</a:t>
            </a:r>
            <a:r>
              <a:rPr sz="2400" b="1" spc="-10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</a:t>
            </a:r>
            <a:r>
              <a:rPr sz="24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венно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sz="24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н</a:t>
            </a:r>
            <a:r>
              <a:rPr sz="2400" b="1" spc="-10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z="24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у</a:t>
            </a:r>
            <a:r>
              <a:rPr sz="2400" b="1" spc="5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ч</a:t>
            </a:r>
            <a:r>
              <a:rPr sz="24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ная</a:t>
            </a:r>
            <a:r>
              <a:rPr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400" b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грамотность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53860" y="4782937"/>
            <a:ext cx="3035280" cy="1660282"/>
            <a:chOff x="3391471" y="3960660"/>
            <a:chExt cx="2419350" cy="614045"/>
          </a:xfrm>
        </p:grpSpPr>
        <p:sp>
          <p:nvSpPr>
            <p:cNvPr id="12" name="object 12"/>
            <p:cNvSpPr/>
            <p:nvPr/>
          </p:nvSpPr>
          <p:spPr>
            <a:xfrm>
              <a:off x="3396234" y="3965422"/>
              <a:ext cx="2409825" cy="604520"/>
            </a:xfrm>
            <a:custGeom>
              <a:avLst/>
              <a:gdLst/>
              <a:ahLst/>
              <a:cxnLst/>
              <a:rect l="l" t="t" r="r" b="b"/>
              <a:pathLst>
                <a:path w="2409825" h="604520">
                  <a:moveTo>
                    <a:pt x="1204849" y="0"/>
                  </a:moveTo>
                  <a:lnTo>
                    <a:pt x="1131446" y="551"/>
                  </a:lnTo>
                  <a:lnTo>
                    <a:pt x="1059208" y="2184"/>
                  </a:lnTo>
                  <a:lnTo>
                    <a:pt x="988259" y="4867"/>
                  </a:lnTo>
                  <a:lnTo>
                    <a:pt x="918727" y="8568"/>
                  </a:lnTo>
                  <a:lnTo>
                    <a:pt x="850736" y="13256"/>
                  </a:lnTo>
                  <a:lnTo>
                    <a:pt x="784413" y="18900"/>
                  </a:lnTo>
                  <a:lnTo>
                    <a:pt x="719884" y="25467"/>
                  </a:lnTo>
                  <a:lnTo>
                    <a:pt x="657275" y="32926"/>
                  </a:lnTo>
                  <a:lnTo>
                    <a:pt x="596711" y="41245"/>
                  </a:lnTo>
                  <a:lnTo>
                    <a:pt x="538319" y="50394"/>
                  </a:lnTo>
                  <a:lnTo>
                    <a:pt x="482225" y="60339"/>
                  </a:lnTo>
                  <a:lnTo>
                    <a:pt x="428555" y="71050"/>
                  </a:lnTo>
                  <a:lnTo>
                    <a:pt x="377434" y="82496"/>
                  </a:lnTo>
                  <a:lnTo>
                    <a:pt x="328989" y="94643"/>
                  </a:lnTo>
                  <a:lnTo>
                    <a:pt x="283345" y="107462"/>
                  </a:lnTo>
                  <a:lnTo>
                    <a:pt x="240629" y="120919"/>
                  </a:lnTo>
                  <a:lnTo>
                    <a:pt x="200966" y="134985"/>
                  </a:lnTo>
                  <a:lnTo>
                    <a:pt x="164483" y="149626"/>
                  </a:lnTo>
                  <a:lnTo>
                    <a:pt x="101560" y="180511"/>
                  </a:lnTo>
                  <a:lnTo>
                    <a:pt x="52866" y="213320"/>
                  </a:lnTo>
                  <a:lnTo>
                    <a:pt x="19409" y="247802"/>
                  </a:lnTo>
                  <a:lnTo>
                    <a:pt x="2198" y="283703"/>
                  </a:lnTo>
                  <a:lnTo>
                    <a:pt x="0" y="302107"/>
                  </a:lnTo>
                  <a:lnTo>
                    <a:pt x="2198" y="320510"/>
                  </a:lnTo>
                  <a:lnTo>
                    <a:pt x="19409" y="356408"/>
                  </a:lnTo>
                  <a:lnTo>
                    <a:pt x="52866" y="390888"/>
                  </a:lnTo>
                  <a:lnTo>
                    <a:pt x="101560" y="423696"/>
                  </a:lnTo>
                  <a:lnTo>
                    <a:pt x="164483" y="454579"/>
                  </a:lnTo>
                  <a:lnTo>
                    <a:pt x="200966" y="469220"/>
                  </a:lnTo>
                  <a:lnTo>
                    <a:pt x="240629" y="483285"/>
                  </a:lnTo>
                  <a:lnTo>
                    <a:pt x="283345" y="496742"/>
                  </a:lnTo>
                  <a:lnTo>
                    <a:pt x="328989" y="509560"/>
                  </a:lnTo>
                  <a:lnTo>
                    <a:pt x="377434" y="521707"/>
                  </a:lnTo>
                  <a:lnTo>
                    <a:pt x="428555" y="533152"/>
                  </a:lnTo>
                  <a:lnTo>
                    <a:pt x="482225" y="543863"/>
                  </a:lnTo>
                  <a:lnTo>
                    <a:pt x="538319" y="553808"/>
                  </a:lnTo>
                  <a:lnTo>
                    <a:pt x="596711" y="562957"/>
                  </a:lnTo>
                  <a:lnTo>
                    <a:pt x="657275" y="571276"/>
                  </a:lnTo>
                  <a:lnTo>
                    <a:pt x="719884" y="578735"/>
                  </a:lnTo>
                  <a:lnTo>
                    <a:pt x="784413" y="585302"/>
                  </a:lnTo>
                  <a:lnTo>
                    <a:pt x="850736" y="590945"/>
                  </a:lnTo>
                  <a:lnTo>
                    <a:pt x="918727" y="595633"/>
                  </a:lnTo>
                  <a:lnTo>
                    <a:pt x="988259" y="599335"/>
                  </a:lnTo>
                  <a:lnTo>
                    <a:pt x="1059208" y="602018"/>
                  </a:lnTo>
                  <a:lnTo>
                    <a:pt x="1131446" y="603651"/>
                  </a:lnTo>
                  <a:lnTo>
                    <a:pt x="1204849" y="604202"/>
                  </a:lnTo>
                  <a:lnTo>
                    <a:pt x="1278238" y="603651"/>
                  </a:lnTo>
                  <a:lnTo>
                    <a:pt x="1350465" y="602018"/>
                  </a:lnTo>
                  <a:lnTo>
                    <a:pt x="1421404" y="599335"/>
                  </a:lnTo>
                  <a:lnTo>
                    <a:pt x="1490929" y="595633"/>
                  </a:lnTo>
                  <a:lnTo>
                    <a:pt x="1558914" y="590945"/>
                  </a:lnTo>
                  <a:lnTo>
                    <a:pt x="1625232" y="585302"/>
                  </a:lnTo>
                  <a:lnTo>
                    <a:pt x="1689759" y="578735"/>
                  </a:lnTo>
                  <a:lnTo>
                    <a:pt x="1752366" y="571276"/>
                  </a:lnTo>
                  <a:lnTo>
                    <a:pt x="1812929" y="562957"/>
                  </a:lnTo>
                  <a:lnTo>
                    <a:pt x="1871322" y="553808"/>
                  </a:lnTo>
                  <a:lnTo>
                    <a:pt x="1927417" y="543863"/>
                  </a:lnTo>
                  <a:lnTo>
                    <a:pt x="1981090" y="533152"/>
                  </a:lnTo>
                  <a:lnTo>
                    <a:pt x="2032214" y="521707"/>
                  </a:lnTo>
                  <a:lnTo>
                    <a:pt x="2080663" y="509560"/>
                  </a:lnTo>
                  <a:lnTo>
                    <a:pt x="2126310" y="496742"/>
                  </a:lnTo>
                  <a:lnTo>
                    <a:pt x="2169031" y="483285"/>
                  </a:lnTo>
                  <a:lnTo>
                    <a:pt x="2208698" y="469220"/>
                  </a:lnTo>
                  <a:lnTo>
                    <a:pt x="2245185" y="454579"/>
                  </a:lnTo>
                  <a:lnTo>
                    <a:pt x="2308118" y="423696"/>
                  </a:lnTo>
                  <a:lnTo>
                    <a:pt x="2356821" y="390888"/>
                  </a:lnTo>
                  <a:lnTo>
                    <a:pt x="2390284" y="356408"/>
                  </a:lnTo>
                  <a:lnTo>
                    <a:pt x="2407498" y="320510"/>
                  </a:lnTo>
                  <a:lnTo>
                    <a:pt x="2409698" y="302107"/>
                  </a:lnTo>
                  <a:lnTo>
                    <a:pt x="2407498" y="283703"/>
                  </a:lnTo>
                  <a:lnTo>
                    <a:pt x="2390284" y="247802"/>
                  </a:lnTo>
                  <a:lnTo>
                    <a:pt x="2356821" y="213320"/>
                  </a:lnTo>
                  <a:lnTo>
                    <a:pt x="2308118" y="180511"/>
                  </a:lnTo>
                  <a:lnTo>
                    <a:pt x="2245185" y="149626"/>
                  </a:lnTo>
                  <a:lnTo>
                    <a:pt x="2208698" y="134985"/>
                  </a:lnTo>
                  <a:lnTo>
                    <a:pt x="2169031" y="120919"/>
                  </a:lnTo>
                  <a:lnTo>
                    <a:pt x="2126310" y="107462"/>
                  </a:lnTo>
                  <a:lnTo>
                    <a:pt x="2080663" y="94643"/>
                  </a:lnTo>
                  <a:lnTo>
                    <a:pt x="2032214" y="82496"/>
                  </a:lnTo>
                  <a:lnTo>
                    <a:pt x="1981090" y="71050"/>
                  </a:lnTo>
                  <a:lnTo>
                    <a:pt x="1927417" y="60339"/>
                  </a:lnTo>
                  <a:lnTo>
                    <a:pt x="1871322" y="50394"/>
                  </a:lnTo>
                  <a:lnTo>
                    <a:pt x="1812929" y="41245"/>
                  </a:lnTo>
                  <a:lnTo>
                    <a:pt x="1752366" y="32926"/>
                  </a:lnTo>
                  <a:lnTo>
                    <a:pt x="1689759" y="25467"/>
                  </a:lnTo>
                  <a:lnTo>
                    <a:pt x="1625232" y="18900"/>
                  </a:lnTo>
                  <a:lnTo>
                    <a:pt x="1558914" y="13256"/>
                  </a:lnTo>
                  <a:lnTo>
                    <a:pt x="1490929" y="8568"/>
                  </a:lnTo>
                  <a:lnTo>
                    <a:pt x="1421404" y="4867"/>
                  </a:lnTo>
                  <a:lnTo>
                    <a:pt x="1350465" y="2184"/>
                  </a:lnTo>
                  <a:lnTo>
                    <a:pt x="1278238" y="551"/>
                  </a:lnTo>
                  <a:lnTo>
                    <a:pt x="120484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96234" y="3965422"/>
              <a:ext cx="2409825" cy="604520"/>
            </a:xfrm>
            <a:custGeom>
              <a:avLst/>
              <a:gdLst/>
              <a:ahLst/>
              <a:cxnLst/>
              <a:rect l="l" t="t" r="r" b="b"/>
              <a:pathLst>
                <a:path w="2409825" h="604520">
                  <a:moveTo>
                    <a:pt x="0" y="302107"/>
                  </a:moveTo>
                  <a:lnTo>
                    <a:pt x="19409" y="247802"/>
                  </a:lnTo>
                  <a:lnTo>
                    <a:pt x="52866" y="213320"/>
                  </a:lnTo>
                  <a:lnTo>
                    <a:pt x="101560" y="180511"/>
                  </a:lnTo>
                  <a:lnTo>
                    <a:pt x="164483" y="149626"/>
                  </a:lnTo>
                  <a:lnTo>
                    <a:pt x="200966" y="134985"/>
                  </a:lnTo>
                  <a:lnTo>
                    <a:pt x="240629" y="120919"/>
                  </a:lnTo>
                  <a:lnTo>
                    <a:pt x="283345" y="107462"/>
                  </a:lnTo>
                  <a:lnTo>
                    <a:pt x="328989" y="94643"/>
                  </a:lnTo>
                  <a:lnTo>
                    <a:pt x="377434" y="82496"/>
                  </a:lnTo>
                  <a:lnTo>
                    <a:pt x="428555" y="71050"/>
                  </a:lnTo>
                  <a:lnTo>
                    <a:pt x="482225" y="60339"/>
                  </a:lnTo>
                  <a:lnTo>
                    <a:pt x="538319" y="50394"/>
                  </a:lnTo>
                  <a:lnTo>
                    <a:pt x="596711" y="41245"/>
                  </a:lnTo>
                  <a:lnTo>
                    <a:pt x="657275" y="32926"/>
                  </a:lnTo>
                  <a:lnTo>
                    <a:pt x="719884" y="25467"/>
                  </a:lnTo>
                  <a:lnTo>
                    <a:pt x="784413" y="18900"/>
                  </a:lnTo>
                  <a:lnTo>
                    <a:pt x="850736" y="13256"/>
                  </a:lnTo>
                  <a:lnTo>
                    <a:pt x="918727" y="8568"/>
                  </a:lnTo>
                  <a:lnTo>
                    <a:pt x="988259" y="4867"/>
                  </a:lnTo>
                  <a:lnTo>
                    <a:pt x="1059208" y="2184"/>
                  </a:lnTo>
                  <a:lnTo>
                    <a:pt x="1131446" y="551"/>
                  </a:lnTo>
                  <a:lnTo>
                    <a:pt x="1204849" y="0"/>
                  </a:lnTo>
                  <a:lnTo>
                    <a:pt x="1278238" y="551"/>
                  </a:lnTo>
                  <a:lnTo>
                    <a:pt x="1350465" y="2184"/>
                  </a:lnTo>
                  <a:lnTo>
                    <a:pt x="1421404" y="4867"/>
                  </a:lnTo>
                  <a:lnTo>
                    <a:pt x="1490929" y="8568"/>
                  </a:lnTo>
                  <a:lnTo>
                    <a:pt x="1558914" y="13256"/>
                  </a:lnTo>
                  <a:lnTo>
                    <a:pt x="1625232" y="18900"/>
                  </a:lnTo>
                  <a:lnTo>
                    <a:pt x="1689759" y="25467"/>
                  </a:lnTo>
                  <a:lnTo>
                    <a:pt x="1752366" y="32926"/>
                  </a:lnTo>
                  <a:lnTo>
                    <a:pt x="1812929" y="41245"/>
                  </a:lnTo>
                  <a:lnTo>
                    <a:pt x="1871322" y="50394"/>
                  </a:lnTo>
                  <a:lnTo>
                    <a:pt x="1927417" y="60339"/>
                  </a:lnTo>
                  <a:lnTo>
                    <a:pt x="1981090" y="71050"/>
                  </a:lnTo>
                  <a:lnTo>
                    <a:pt x="2032214" y="82496"/>
                  </a:lnTo>
                  <a:lnTo>
                    <a:pt x="2080663" y="94643"/>
                  </a:lnTo>
                  <a:lnTo>
                    <a:pt x="2126310" y="107462"/>
                  </a:lnTo>
                  <a:lnTo>
                    <a:pt x="2169031" y="120919"/>
                  </a:lnTo>
                  <a:lnTo>
                    <a:pt x="2208698" y="134985"/>
                  </a:lnTo>
                  <a:lnTo>
                    <a:pt x="2245185" y="149626"/>
                  </a:lnTo>
                  <a:lnTo>
                    <a:pt x="2308118" y="180511"/>
                  </a:lnTo>
                  <a:lnTo>
                    <a:pt x="2356821" y="213320"/>
                  </a:lnTo>
                  <a:lnTo>
                    <a:pt x="2390284" y="247802"/>
                  </a:lnTo>
                  <a:lnTo>
                    <a:pt x="2407498" y="283703"/>
                  </a:lnTo>
                  <a:lnTo>
                    <a:pt x="2409698" y="302107"/>
                  </a:lnTo>
                  <a:lnTo>
                    <a:pt x="2407498" y="320510"/>
                  </a:lnTo>
                  <a:lnTo>
                    <a:pt x="2390284" y="356408"/>
                  </a:lnTo>
                  <a:lnTo>
                    <a:pt x="2356821" y="390888"/>
                  </a:lnTo>
                  <a:lnTo>
                    <a:pt x="2308118" y="423696"/>
                  </a:lnTo>
                  <a:lnTo>
                    <a:pt x="2245185" y="454579"/>
                  </a:lnTo>
                  <a:lnTo>
                    <a:pt x="2208698" y="469220"/>
                  </a:lnTo>
                  <a:lnTo>
                    <a:pt x="2169031" y="483285"/>
                  </a:lnTo>
                  <a:lnTo>
                    <a:pt x="2126310" y="496742"/>
                  </a:lnTo>
                  <a:lnTo>
                    <a:pt x="2080663" y="509560"/>
                  </a:lnTo>
                  <a:lnTo>
                    <a:pt x="2032214" y="521707"/>
                  </a:lnTo>
                  <a:lnTo>
                    <a:pt x="1981090" y="533152"/>
                  </a:lnTo>
                  <a:lnTo>
                    <a:pt x="1927417" y="543863"/>
                  </a:lnTo>
                  <a:lnTo>
                    <a:pt x="1871322" y="553808"/>
                  </a:lnTo>
                  <a:lnTo>
                    <a:pt x="1812929" y="562957"/>
                  </a:lnTo>
                  <a:lnTo>
                    <a:pt x="1752366" y="571276"/>
                  </a:lnTo>
                  <a:lnTo>
                    <a:pt x="1689759" y="578735"/>
                  </a:lnTo>
                  <a:lnTo>
                    <a:pt x="1625232" y="585302"/>
                  </a:lnTo>
                  <a:lnTo>
                    <a:pt x="1558914" y="590945"/>
                  </a:lnTo>
                  <a:lnTo>
                    <a:pt x="1490929" y="595633"/>
                  </a:lnTo>
                  <a:lnTo>
                    <a:pt x="1421404" y="599335"/>
                  </a:lnTo>
                  <a:lnTo>
                    <a:pt x="1350465" y="602018"/>
                  </a:lnTo>
                  <a:lnTo>
                    <a:pt x="1278238" y="603651"/>
                  </a:lnTo>
                  <a:lnTo>
                    <a:pt x="1204849" y="604202"/>
                  </a:lnTo>
                  <a:lnTo>
                    <a:pt x="1131446" y="603651"/>
                  </a:lnTo>
                  <a:lnTo>
                    <a:pt x="1059208" y="602018"/>
                  </a:lnTo>
                  <a:lnTo>
                    <a:pt x="988259" y="599335"/>
                  </a:lnTo>
                  <a:lnTo>
                    <a:pt x="918727" y="595633"/>
                  </a:lnTo>
                  <a:lnTo>
                    <a:pt x="850736" y="590945"/>
                  </a:lnTo>
                  <a:lnTo>
                    <a:pt x="784413" y="585302"/>
                  </a:lnTo>
                  <a:lnTo>
                    <a:pt x="719884" y="578735"/>
                  </a:lnTo>
                  <a:lnTo>
                    <a:pt x="657275" y="571276"/>
                  </a:lnTo>
                  <a:lnTo>
                    <a:pt x="596711" y="562957"/>
                  </a:lnTo>
                  <a:lnTo>
                    <a:pt x="538319" y="553808"/>
                  </a:lnTo>
                  <a:lnTo>
                    <a:pt x="482225" y="543863"/>
                  </a:lnTo>
                  <a:lnTo>
                    <a:pt x="428555" y="533152"/>
                  </a:lnTo>
                  <a:lnTo>
                    <a:pt x="377434" y="521707"/>
                  </a:lnTo>
                  <a:lnTo>
                    <a:pt x="328989" y="509560"/>
                  </a:lnTo>
                  <a:lnTo>
                    <a:pt x="283345" y="496742"/>
                  </a:lnTo>
                  <a:lnTo>
                    <a:pt x="240629" y="483285"/>
                  </a:lnTo>
                  <a:lnTo>
                    <a:pt x="200966" y="469220"/>
                  </a:lnTo>
                  <a:lnTo>
                    <a:pt x="164483" y="454579"/>
                  </a:lnTo>
                  <a:lnTo>
                    <a:pt x="101560" y="423696"/>
                  </a:lnTo>
                  <a:lnTo>
                    <a:pt x="52866" y="390888"/>
                  </a:lnTo>
                  <a:lnTo>
                    <a:pt x="19409" y="356408"/>
                  </a:lnTo>
                  <a:lnTo>
                    <a:pt x="2198" y="320510"/>
                  </a:lnTo>
                  <a:lnTo>
                    <a:pt x="0" y="3021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53251" y="5144454"/>
            <a:ext cx="254403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39">
              <a:spcBef>
                <a:spcPts val="100"/>
              </a:spcBef>
            </a:pPr>
            <a:r>
              <a:rPr sz="2400" b="1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Глобальные </a:t>
            </a:r>
            <a:r>
              <a:rPr sz="2400" b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к</a:t>
            </a:r>
            <a:r>
              <a:rPr sz="2400" b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z="2400" b="1" spc="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п</a:t>
            </a:r>
            <a:r>
              <a:rPr sz="2400" b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е</a:t>
            </a:r>
            <a:r>
              <a:rPr sz="2400" b="1" spc="-2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енц</a:t>
            </a:r>
            <a:r>
              <a:rPr sz="2400" b="1" spc="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30750" y="3256417"/>
            <a:ext cx="243618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4" marR="5080" indent="-45719">
              <a:spcBef>
                <a:spcPts val="100"/>
              </a:spcBef>
            </a:pPr>
            <a:r>
              <a:rPr sz="2800" b="1" i="1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Чита</a:t>
            </a:r>
            <a:r>
              <a:rPr sz="2800" b="1" i="1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</a:t>
            </a:r>
            <a:r>
              <a:rPr sz="2800" b="1" i="1" spc="-4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е</a:t>
            </a:r>
            <a:r>
              <a:rPr sz="2800" b="1" i="1" spc="-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ль</a:t>
            </a:r>
            <a:r>
              <a:rPr sz="2800" b="1" i="1" spc="-1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с</a:t>
            </a:r>
            <a:r>
              <a:rPr sz="2800" b="1" i="1" spc="-4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к</a:t>
            </a:r>
            <a:r>
              <a:rPr sz="2800" b="1" i="1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ая</a:t>
            </a:r>
            <a:r>
              <a:rPr sz="2800" b="1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i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грамотность</a:t>
            </a:r>
            <a:endParaRPr sz="2800" b="1" i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6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0"/>
            <a:ext cx="8228013" cy="1433512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Читательские умения </a:t>
            </a:r>
            <a:r>
              <a:rPr lang="ru-RU" sz="2400" i="1" kern="1200" dirty="0">
                <a:solidFill>
                  <a:srgbClr val="3333CC">
                    <a:lumMod val="75000"/>
                  </a:srgbClr>
                </a:solidFill>
                <a:cs typeface="Calibri"/>
              </a:rPr>
              <a:t>–</a:t>
            </a:r>
            <a:r>
              <a:rPr lang="ru-RU" sz="2400" i="1" kern="1200" spc="-11" dirty="0">
                <a:solidFill>
                  <a:srgbClr val="3333CC">
                    <a:lumMod val="75000"/>
                  </a:srgbClr>
                </a:solidFill>
                <a:cs typeface="Calibri"/>
              </a:rPr>
              <a:t> </a:t>
            </a:r>
            <a:r>
              <a:rPr lang="ru-RU" sz="2400" i="1" kern="1200" dirty="0">
                <a:solidFill>
                  <a:srgbClr val="3333CC">
                    <a:lumMod val="75000"/>
                  </a:srgbClr>
                </a:solidFill>
                <a:cs typeface="Calibri"/>
              </a:rPr>
              <a:t>базовые</a:t>
            </a:r>
            <a:r>
              <a:rPr lang="ru-RU" sz="2400" i="1" kern="1200" spc="-8" dirty="0">
                <a:solidFill>
                  <a:srgbClr val="3333CC">
                    <a:lumMod val="75000"/>
                  </a:srgbClr>
                </a:solidFill>
                <a:cs typeface="Calibri"/>
              </a:rPr>
              <a:t> </a:t>
            </a:r>
            <a:br>
              <a:rPr lang="ru-RU" sz="2400" i="1" kern="1200" spc="-8" dirty="0">
                <a:solidFill>
                  <a:srgbClr val="3333CC">
                    <a:lumMod val="75000"/>
                  </a:srgbClr>
                </a:solidFill>
                <a:cs typeface="Calibri"/>
              </a:rPr>
            </a:br>
            <a:r>
              <a:rPr lang="ru-RU" sz="2400" i="1" kern="1200" dirty="0">
                <a:solidFill>
                  <a:srgbClr val="3333CC">
                    <a:lumMod val="75000"/>
                  </a:srgbClr>
                </a:solidFill>
                <a:cs typeface="Calibri"/>
              </a:rPr>
              <a:t>при</a:t>
            </a:r>
            <a:r>
              <a:rPr lang="ru-RU" sz="2400" i="1" kern="1200" spc="-11" dirty="0">
                <a:solidFill>
                  <a:srgbClr val="3333CC">
                    <a:lumMod val="75000"/>
                  </a:srgbClr>
                </a:solidFill>
                <a:cs typeface="Calibri"/>
              </a:rPr>
              <a:t> </a:t>
            </a:r>
            <a:r>
              <a:rPr lang="ru-RU" sz="2400" i="1" kern="1200" dirty="0">
                <a:solidFill>
                  <a:srgbClr val="3333CC">
                    <a:lumMod val="75000"/>
                  </a:srgbClr>
                </a:solidFill>
                <a:cs typeface="Calibri"/>
              </a:rPr>
              <a:t>формировании</a:t>
            </a:r>
            <a:r>
              <a:rPr lang="ru-RU" sz="2400" i="1" kern="1200" spc="-19" dirty="0">
                <a:solidFill>
                  <a:srgbClr val="3333CC">
                    <a:lumMod val="75000"/>
                  </a:srgbClr>
                </a:solidFill>
                <a:cs typeface="Calibri"/>
              </a:rPr>
              <a:t> </a:t>
            </a:r>
            <a:r>
              <a:rPr lang="ru-RU" sz="2400" i="1" kern="1200" spc="-8" dirty="0">
                <a:solidFill>
                  <a:srgbClr val="3333CC">
                    <a:lumMod val="75000"/>
                  </a:srgbClr>
                </a:solidFill>
                <a:cs typeface="Calibri"/>
              </a:rPr>
              <a:t>функциональной</a:t>
            </a:r>
            <a:r>
              <a:rPr lang="ru-RU" sz="2400" i="1" kern="1200" spc="60" dirty="0">
                <a:solidFill>
                  <a:srgbClr val="3333CC">
                    <a:lumMod val="75000"/>
                  </a:srgbClr>
                </a:solidFill>
                <a:cs typeface="Calibri"/>
              </a:rPr>
              <a:t> </a:t>
            </a:r>
            <a:r>
              <a:rPr lang="ru-RU" sz="2400" i="1" kern="1200" spc="-4" dirty="0">
                <a:solidFill>
                  <a:srgbClr val="3333CC">
                    <a:lumMod val="75000"/>
                  </a:srgbClr>
                </a:solidFill>
                <a:cs typeface="Calibri"/>
              </a:rPr>
              <a:t>грамотности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15232"/>
            <a:ext cx="7857627" cy="4524375"/>
          </a:xfrm>
        </p:spPr>
        <p:txBody>
          <a:bodyPr/>
          <a:lstStyle/>
          <a:p>
            <a:pPr algn="ctr"/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</a:rPr>
              <a:t>На этапе начального образования: </a:t>
            </a:r>
          </a:p>
          <a:p>
            <a:pPr marL="0" indent="0" hangingPunct="0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1. Формирование навыка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чтения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hangingPunct="0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умение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правильно прочитывать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слова, понимать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смысл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текста, выразительно читать)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hangingPunct="0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2. Овладение техникой чтения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3.Формирование читательских интересов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284984"/>
            <a:ext cx="5688061" cy="33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1872208" cy="1993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8228013" cy="143351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Читательские умения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764704"/>
            <a:ext cx="7056784" cy="4524375"/>
          </a:xfrm>
        </p:spPr>
        <p:txBody>
          <a:bodyPr/>
          <a:lstStyle/>
          <a:p>
            <a:pPr algn="ctr"/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</a:rPr>
              <a:t>этапе среднего образования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Учащиеся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должны показать, что понимают, о чем говорится в тексте, определить тему и главную мысль; найти и выявить в тексте информацию, которая представлена в различном виде; сформулировать прямые выводы и заключения на основе фактов, которые имеются в тексте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2. Учащиеся анализируют, интерпретируют и обобщают информацию, которая представлена в тексте, формулируют на ее основе сложные выводы и оценочные суждения.</a:t>
            </a: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3. Учащиеся используют информацию из текста для различных целей: решают учебно-познавательные и учебно-практические задачи без привлечения или с привлечением дополнительных знаний и личного опыта.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1697">
            <a:off x="-2616041" y="1779232"/>
            <a:ext cx="1475860" cy="17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2044485"/>
            <a:ext cx="8045049" cy="452437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Как сформировать специальные читательские умения, которые необходимы для полноценной работы с текстами?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Какие методы и приёмы  способствуют формированию  у детей читательской грамотности?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Как развивать интерес к  чтению?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3863" y="332656"/>
            <a:ext cx="59231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Перед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современным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учителем-профессионалом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стают вопросы: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05064"/>
            <a:ext cx="8812576" cy="2609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013176"/>
            <a:ext cx="1923392" cy="1555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7601" l="0" r="50000"/>
                    </a14:imgEffect>
                  </a14:imgLayer>
                </a14:imgProps>
              </a:ext>
            </a:extLst>
          </a:blip>
          <a:srcRect r="52976" b="35593"/>
          <a:stretch/>
        </p:blipFill>
        <p:spPr>
          <a:xfrm>
            <a:off x="3799043" y="1148681"/>
            <a:ext cx="2037347" cy="2664460"/>
          </a:xfrm>
          <a:prstGeom prst="rect">
            <a:avLst/>
          </a:prstGeom>
        </p:spPr>
      </p:pic>
      <p:pic>
        <p:nvPicPr>
          <p:cNvPr id="29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4089" y="3557064"/>
            <a:ext cx="1788093" cy="932799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 rotWithShape="1">
          <a:blip r:embed="rId5" cstate="print"/>
          <a:srcRect t="11334" b="6800"/>
          <a:stretch/>
        </p:blipFill>
        <p:spPr>
          <a:xfrm>
            <a:off x="-180528" y="-987597"/>
            <a:ext cx="9144000" cy="46119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977" y="292049"/>
            <a:ext cx="7720161" cy="501580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lvl="0" defTabSz="914400" fontAlgn="auto">
              <a:spcBef>
                <a:spcPts val="75"/>
              </a:spcBef>
              <a:spcAft>
                <a:spcPts val="0"/>
              </a:spcAft>
              <a:buClrTx/>
              <a:buSzTx/>
              <a:tabLst>
                <a:tab pos="2526983" algn="l"/>
              </a:tabLst>
            </a:pPr>
            <a:r>
              <a:rPr lang="ru-RU" sz="3200" kern="1200" spc="-26" dirty="0">
                <a:solidFill>
                  <a:srgbClr val="3333CC">
                    <a:lumMod val="75000"/>
                  </a:srgbClr>
                </a:solidFill>
                <a:latin typeface="Arial"/>
                <a:ea typeface="+mn-ea"/>
                <a:cs typeface="Calibri"/>
              </a:rPr>
              <a:t>ЧИТАТЕЛЬСКИЕ</a:t>
            </a:r>
            <a:r>
              <a:rPr lang="ru-RU" sz="3200" kern="1200" spc="-4" dirty="0">
                <a:solidFill>
                  <a:srgbClr val="3333CC">
                    <a:lumMod val="75000"/>
                  </a:srgbClr>
                </a:solidFill>
                <a:latin typeface="Arial"/>
                <a:ea typeface="+mn-ea"/>
                <a:cs typeface="Calibri"/>
              </a:rPr>
              <a:t> </a:t>
            </a:r>
            <a:r>
              <a:rPr lang="ru-RU" sz="3200" kern="1200" spc="-4" dirty="0" smtClean="0">
                <a:solidFill>
                  <a:srgbClr val="3333CC">
                    <a:lumMod val="75000"/>
                  </a:srgbClr>
                </a:solidFill>
                <a:latin typeface="Arial"/>
                <a:ea typeface="+mn-ea"/>
                <a:cs typeface="Calibri"/>
              </a:rPr>
              <a:t>УМЕНИЯ</a:t>
            </a:r>
            <a:endParaRPr sz="4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2307" y="964974"/>
            <a:ext cx="7434740" cy="1237567"/>
            <a:chOff x="384047" y="1634871"/>
            <a:chExt cx="9912986" cy="1650089"/>
          </a:xfrm>
        </p:grpSpPr>
        <p:sp>
          <p:nvSpPr>
            <p:cNvPr id="5" name="object 5"/>
            <p:cNvSpPr/>
            <p:nvPr/>
          </p:nvSpPr>
          <p:spPr>
            <a:xfrm>
              <a:off x="2423668" y="1634871"/>
              <a:ext cx="7873365" cy="792480"/>
            </a:xfrm>
            <a:custGeom>
              <a:avLst/>
              <a:gdLst/>
              <a:ahLst/>
              <a:cxnLst/>
              <a:rect l="l" t="t" r="r" b="b"/>
              <a:pathLst>
                <a:path w="7873365" h="792480">
                  <a:moveTo>
                    <a:pt x="0" y="0"/>
                  </a:moveTo>
                  <a:lnTo>
                    <a:pt x="7870825" y="0"/>
                  </a:lnTo>
                </a:path>
                <a:path w="7873365" h="792480">
                  <a:moveTo>
                    <a:pt x="0" y="0"/>
                  </a:moveTo>
                  <a:lnTo>
                    <a:pt x="0" y="792099"/>
                  </a:lnTo>
                </a:path>
                <a:path w="7873365" h="792480">
                  <a:moveTo>
                    <a:pt x="7872983" y="0"/>
                  </a:moveTo>
                  <a:lnTo>
                    <a:pt x="7872983" y="792099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047" y="2346960"/>
              <a:ext cx="3210362" cy="9380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33296" y="1601999"/>
            <a:ext cx="2268884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4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Опора</a:t>
            </a:r>
            <a:r>
              <a:rPr sz="2400" b="1" spc="-2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spc="-2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текст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62779" y="1534435"/>
            <a:ext cx="3381938" cy="1777936"/>
            <a:chOff x="7872983" y="2423160"/>
            <a:chExt cx="3845052" cy="2230214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2983" y="2423160"/>
              <a:ext cx="3845052" cy="9875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64422" y="4081272"/>
              <a:ext cx="3753612" cy="57210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836390" y="1494750"/>
            <a:ext cx="3634865" cy="201737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9531" marR="3810" indent="666274">
              <a:spcBef>
                <a:spcPts val="71"/>
              </a:spcBef>
            </a:pPr>
            <a:r>
              <a:rPr sz="24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Опора </a:t>
            </a:r>
            <a:r>
              <a:rPr sz="24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4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внетекстовое </a:t>
            </a:r>
            <a:r>
              <a:rPr sz="24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знание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25" dirty="0">
              <a:latin typeface="Times New Roman"/>
              <a:cs typeface="Times New Roman"/>
            </a:endParaRPr>
          </a:p>
          <a:p>
            <a:pPr>
              <a:spcBef>
                <a:spcPts val="38"/>
              </a:spcBef>
            </a:pPr>
            <a:endParaRPr dirty="0">
              <a:latin typeface="Times New Roman"/>
              <a:cs typeface="Times New Roman"/>
            </a:endParaRPr>
          </a:p>
          <a:p>
            <a:pPr marL="9525">
              <a:spcBef>
                <a:spcPts val="4"/>
              </a:spcBef>
            </a:pPr>
            <a:r>
              <a:rPr sz="1725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lang="ru-RU" sz="1725" b="1" dirty="0">
                <a:solidFill>
                  <a:srgbClr val="001F5F"/>
                </a:solidFill>
                <a:latin typeface="Times New Roman"/>
                <a:cs typeface="Times New Roman"/>
              </a:rPr>
              <a:t>. </a:t>
            </a:r>
            <a:r>
              <a:rPr lang="ru-RU"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осмыслить и оценить</a:t>
            </a:r>
            <a:endParaRPr lang="ru-RU" sz="2000" b="1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9525">
              <a:spcBef>
                <a:spcPts val="4"/>
              </a:spcBef>
            </a:pPr>
            <a:endParaRPr sz="1725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83210" y="1906290"/>
            <a:ext cx="7103833" cy="1906851"/>
            <a:chOff x="199644" y="2907283"/>
            <a:chExt cx="9615805" cy="2439035"/>
          </a:xfrm>
        </p:grpSpPr>
        <p:sp>
          <p:nvSpPr>
            <p:cNvPr id="13" name="object 13"/>
            <p:cNvSpPr/>
            <p:nvPr/>
          </p:nvSpPr>
          <p:spPr>
            <a:xfrm>
              <a:off x="983322" y="2916808"/>
              <a:ext cx="8822690" cy="2031364"/>
            </a:xfrm>
            <a:custGeom>
              <a:avLst/>
              <a:gdLst/>
              <a:ahLst/>
              <a:cxnLst/>
              <a:rect l="l" t="t" r="r" b="b"/>
              <a:pathLst>
                <a:path w="8822690" h="2031364">
                  <a:moveTo>
                    <a:pt x="8812822" y="441070"/>
                  </a:moveTo>
                  <a:lnTo>
                    <a:pt x="8822347" y="1173226"/>
                  </a:lnTo>
                </a:path>
                <a:path w="8822690" h="2031364">
                  <a:moveTo>
                    <a:pt x="865670" y="0"/>
                  </a:moveTo>
                  <a:lnTo>
                    <a:pt x="865670" y="805560"/>
                  </a:lnTo>
                </a:path>
                <a:path w="8822690" h="2031364">
                  <a:moveTo>
                    <a:pt x="0" y="807211"/>
                  </a:moveTo>
                  <a:lnTo>
                    <a:pt x="3649129" y="807211"/>
                  </a:lnTo>
                </a:path>
                <a:path w="8822690" h="2031364">
                  <a:moveTo>
                    <a:pt x="0" y="807211"/>
                  </a:moveTo>
                  <a:lnTo>
                    <a:pt x="0" y="1239011"/>
                  </a:lnTo>
                </a:path>
                <a:path w="8822690" h="2031364">
                  <a:moveTo>
                    <a:pt x="3649129" y="807211"/>
                  </a:moveTo>
                  <a:lnTo>
                    <a:pt x="3649129" y="203111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644" y="4158995"/>
              <a:ext cx="2229612" cy="118719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12279" y="2872448"/>
            <a:ext cx="1486460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4300" marR="3810" indent="-105251">
              <a:spcBef>
                <a:spcPts val="75"/>
              </a:spcBef>
            </a:pPr>
            <a:r>
              <a:rPr sz="1725" b="1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b="1" spc="-3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найти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spc="-4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1" dirty="0">
                <a:solidFill>
                  <a:srgbClr val="001F5F"/>
                </a:solidFill>
                <a:latin typeface="Times New Roman"/>
                <a:cs typeface="Times New Roman"/>
              </a:rPr>
              <a:t>извлечь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6524" y="3528254"/>
            <a:ext cx="1628673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0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информацию</a:t>
            </a:r>
            <a:r>
              <a:rPr sz="1725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1725" dirty="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9395" y="3661708"/>
            <a:ext cx="2288901" cy="107624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298739" y="3726619"/>
            <a:ext cx="2292640" cy="932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1431" algn="ctr">
              <a:spcBef>
                <a:spcPts val="75"/>
              </a:spcBef>
            </a:pPr>
            <a:r>
              <a:rPr sz="1725" b="1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. </a:t>
            </a:r>
            <a:r>
              <a:rPr sz="2000" b="1" spc="-11" dirty="0">
                <a:solidFill>
                  <a:srgbClr val="001F5F"/>
                </a:solidFill>
                <a:latin typeface="Times New Roman"/>
                <a:cs typeface="Times New Roman"/>
              </a:rPr>
              <a:t>интегрировать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b="1" spc="-4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интерпретировать </a:t>
            </a:r>
            <a:r>
              <a:rPr sz="20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i="1" spc="-4" dirty="0">
                <a:solidFill>
                  <a:srgbClr val="001F5F"/>
                </a:solidFill>
                <a:latin typeface="Times New Roman"/>
                <a:cs typeface="Times New Roman"/>
              </a:rPr>
              <a:t>(сообщения</a:t>
            </a:r>
            <a:r>
              <a:rPr sz="2000" i="1" spc="-5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i="1" spc="-8" dirty="0">
                <a:solidFill>
                  <a:srgbClr val="001F5F"/>
                </a:solidFill>
                <a:latin typeface="Times New Roman"/>
                <a:cs typeface="Times New Roman"/>
              </a:rPr>
              <a:t>текста</a:t>
            </a:r>
            <a:r>
              <a:rPr sz="1725" i="1" spc="-8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1725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08523" y="3540613"/>
            <a:ext cx="1744243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2890" marR="3810" indent="-253841">
              <a:spcBef>
                <a:spcPts val="75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держание  </a:t>
            </a:r>
            <a:r>
              <a:rPr sz="24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текста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66415" y="3572971"/>
            <a:ext cx="1240059" cy="89329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984739" y="3681120"/>
            <a:ext cx="1076357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953">
              <a:spcBef>
                <a:spcPts val="75"/>
              </a:spcBef>
            </a:pPr>
            <a:r>
              <a:rPr sz="2400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26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му  те</a:t>
            </a:r>
            <a:r>
              <a:rPr sz="2400" b="1" spc="-49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spc="11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62183" y="3236443"/>
            <a:ext cx="1705451" cy="358140"/>
          </a:xfrm>
          <a:custGeom>
            <a:avLst/>
            <a:gdLst/>
            <a:ahLst/>
            <a:cxnLst/>
            <a:rect l="l" t="t" r="r" b="b"/>
            <a:pathLst>
              <a:path w="2273934" h="477520">
                <a:moveTo>
                  <a:pt x="0" y="222884"/>
                </a:moveTo>
                <a:lnTo>
                  <a:pt x="0" y="477392"/>
                </a:lnTo>
              </a:path>
              <a:path w="2273934" h="477520">
                <a:moveTo>
                  <a:pt x="2273807" y="220852"/>
                </a:moveTo>
                <a:lnTo>
                  <a:pt x="2273807" y="477392"/>
                </a:lnTo>
              </a:path>
              <a:path w="2273934" h="477520">
                <a:moveTo>
                  <a:pt x="2273807" y="220852"/>
                </a:moveTo>
                <a:lnTo>
                  <a:pt x="9016" y="220852"/>
                </a:lnTo>
              </a:path>
              <a:path w="2273934" h="477520">
                <a:moveTo>
                  <a:pt x="1052576" y="0"/>
                </a:moveTo>
                <a:lnTo>
                  <a:pt x="1052576" y="211835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1341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5777246"/>
            <a:ext cx="9146381" cy="225743"/>
            <a:chOff x="-6350" y="6559995"/>
            <a:chExt cx="12195175" cy="300990"/>
          </a:xfrm>
        </p:grpSpPr>
        <p:sp>
          <p:nvSpPr>
            <p:cNvPr id="3" name="object 3"/>
            <p:cNvSpPr/>
            <p:nvPr/>
          </p:nvSpPr>
          <p:spPr>
            <a:xfrm>
              <a:off x="0" y="6813334"/>
              <a:ext cx="12182475" cy="41275"/>
            </a:xfrm>
            <a:custGeom>
              <a:avLst/>
              <a:gdLst/>
              <a:ahLst/>
              <a:cxnLst/>
              <a:rect l="l" t="t" r="r" b="b"/>
              <a:pathLst>
                <a:path w="12182475" h="41275">
                  <a:moveTo>
                    <a:pt x="0" y="41009"/>
                  </a:moveTo>
                  <a:lnTo>
                    <a:pt x="12182475" y="41009"/>
                  </a:lnTo>
                  <a:lnTo>
                    <a:pt x="12182475" y="0"/>
                  </a:lnTo>
                  <a:lnTo>
                    <a:pt x="0" y="0"/>
                  </a:lnTo>
                  <a:lnTo>
                    <a:pt x="0" y="4100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66345"/>
              <a:ext cx="12182475" cy="288290"/>
            </a:xfrm>
            <a:custGeom>
              <a:avLst/>
              <a:gdLst/>
              <a:ahLst/>
              <a:cxnLst/>
              <a:rect l="l" t="t" r="r" b="b"/>
              <a:pathLst>
                <a:path w="12182475" h="288290">
                  <a:moveTo>
                    <a:pt x="0" y="287997"/>
                  </a:moveTo>
                  <a:lnTo>
                    <a:pt x="12182475" y="287997"/>
                  </a:lnTo>
                  <a:lnTo>
                    <a:pt x="12182475" y="0"/>
                  </a:lnTo>
                  <a:lnTo>
                    <a:pt x="0" y="0"/>
                  </a:lnTo>
                  <a:lnTo>
                    <a:pt x="0" y="287997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828031" y="3306651"/>
            <a:ext cx="1767364" cy="1512570"/>
            <a:chOff x="2555748" y="3275076"/>
            <a:chExt cx="2356485" cy="201676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48" y="3275076"/>
              <a:ext cx="2356104" cy="20162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0048" y="3593592"/>
              <a:ext cx="2186940" cy="14203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5565" y="3315462"/>
              <a:ext cx="2236343" cy="189674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857896" y="3419236"/>
            <a:ext cx="1727148" cy="1100589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9049" marR="3810" indent="-2858" algn="ctr">
              <a:lnSpc>
                <a:spcPct val="86300"/>
              </a:lnSpc>
              <a:spcBef>
                <a:spcPts val="326"/>
              </a:spcBef>
            </a:pP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Понимать </a:t>
            </a:r>
            <a:r>
              <a:rPr sz="20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 информацию,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с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ержащ</a:t>
            </a:r>
            <a:r>
              <a:rPr sz="20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ся  в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1" dirty="0">
                <a:solidFill>
                  <a:srgbClr val="001F5F"/>
                </a:solidFill>
                <a:latin typeface="Times New Roman"/>
                <a:cs typeface="Times New Roman"/>
              </a:rPr>
              <a:t>тексте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38565" y="3277946"/>
            <a:ext cx="1765935" cy="1512570"/>
            <a:chOff x="4904232" y="3275076"/>
            <a:chExt cx="2354580" cy="2016760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4232" y="3275076"/>
              <a:ext cx="2354580" cy="20162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4628" y="3465576"/>
              <a:ext cx="2162555" cy="167335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3668" y="3315462"/>
              <a:ext cx="2236216" cy="189674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609235" y="3301147"/>
            <a:ext cx="1896680" cy="146578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525" marR="3810" algn="ctr">
              <a:lnSpc>
                <a:spcPct val="86300"/>
              </a:lnSpc>
              <a:spcBef>
                <a:spcPts val="285"/>
              </a:spcBef>
            </a:pPr>
            <a:r>
              <a:rPr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Преобра</a:t>
            </a:r>
            <a:r>
              <a:rPr b="1" spc="-11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b="1" spc="-38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вы</a:t>
            </a:r>
            <a:r>
              <a:rPr b="1" spc="4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b="1" spc="-38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b="1" spc="-4" dirty="0">
                <a:solidFill>
                  <a:srgbClr val="001F5F"/>
                </a:solidFill>
                <a:latin typeface="Times New Roman"/>
                <a:cs typeface="Times New Roman"/>
              </a:rPr>
              <a:t>ть 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текстовую </a:t>
            </a:r>
            <a:r>
              <a:rPr b="1" spc="-1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информацию</a:t>
            </a:r>
            <a:r>
              <a:rPr b="1" spc="-2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endParaRPr dirty="0">
              <a:latin typeface="Times New Roman"/>
              <a:cs typeface="Times New Roman"/>
            </a:endParaRPr>
          </a:p>
          <a:p>
            <a:pPr marL="113348" marR="106680" indent="99060" algn="just">
              <a:lnSpc>
                <a:spcPct val="86200"/>
              </a:lnSpc>
              <a:spcBef>
                <a:spcPts val="4"/>
              </a:spcBef>
            </a:pP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учётом </a:t>
            </a:r>
            <a:r>
              <a:rPr b="1" spc="-4" dirty="0">
                <a:solidFill>
                  <a:srgbClr val="001F5F"/>
                </a:solidFill>
                <a:latin typeface="Times New Roman"/>
                <a:cs typeface="Times New Roman"/>
              </a:rPr>
              <a:t>цели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дальнейшего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исп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b="1" spc="8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b="1" spc="-11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b="1" spc="-38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ва</a:t>
            </a:r>
            <a:r>
              <a:rPr b="1" spc="4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b="1" spc="-1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452932" y="3341464"/>
            <a:ext cx="1682115" cy="1427321"/>
            <a:chOff x="7308468" y="3312286"/>
            <a:chExt cx="2242820" cy="1903095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1643" y="3315461"/>
              <a:ext cx="2236215" cy="189674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311643" y="3315461"/>
              <a:ext cx="2236470" cy="1896745"/>
            </a:xfrm>
            <a:custGeom>
              <a:avLst/>
              <a:gdLst/>
              <a:ahLst/>
              <a:cxnLst/>
              <a:rect l="l" t="t" r="r" b="b"/>
              <a:pathLst>
                <a:path w="2236470" h="1896745">
                  <a:moveTo>
                    <a:pt x="0" y="316102"/>
                  </a:moveTo>
                  <a:lnTo>
                    <a:pt x="3429" y="269381"/>
                  </a:lnTo>
                  <a:lnTo>
                    <a:pt x="13390" y="224791"/>
                  </a:lnTo>
                  <a:lnTo>
                    <a:pt x="29395" y="182821"/>
                  </a:lnTo>
                  <a:lnTo>
                    <a:pt x="50952" y="143961"/>
                  </a:lnTo>
                  <a:lnTo>
                    <a:pt x="77574" y="108697"/>
                  </a:lnTo>
                  <a:lnTo>
                    <a:pt x="108769" y="77519"/>
                  </a:lnTo>
                  <a:lnTo>
                    <a:pt x="144050" y="50914"/>
                  </a:lnTo>
                  <a:lnTo>
                    <a:pt x="182925" y="29371"/>
                  </a:lnTo>
                  <a:lnTo>
                    <a:pt x="224907" y="13379"/>
                  </a:lnTo>
                  <a:lnTo>
                    <a:pt x="269505" y="3426"/>
                  </a:lnTo>
                  <a:lnTo>
                    <a:pt x="316229" y="0"/>
                  </a:lnTo>
                  <a:lnTo>
                    <a:pt x="1920112" y="0"/>
                  </a:lnTo>
                  <a:lnTo>
                    <a:pt x="1966834" y="3426"/>
                  </a:lnTo>
                  <a:lnTo>
                    <a:pt x="2011424" y="13379"/>
                  </a:lnTo>
                  <a:lnTo>
                    <a:pt x="2053394" y="29371"/>
                  </a:lnTo>
                  <a:lnTo>
                    <a:pt x="2092254" y="50914"/>
                  </a:lnTo>
                  <a:lnTo>
                    <a:pt x="2127518" y="77519"/>
                  </a:lnTo>
                  <a:lnTo>
                    <a:pt x="2158696" y="108697"/>
                  </a:lnTo>
                  <a:lnTo>
                    <a:pt x="2185301" y="143961"/>
                  </a:lnTo>
                  <a:lnTo>
                    <a:pt x="2206844" y="182821"/>
                  </a:lnTo>
                  <a:lnTo>
                    <a:pt x="2222836" y="224791"/>
                  </a:lnTo>
                  <a:lnTo>
                    <a:pt x="2232789" y="269381"/>
                  </a:lnTo>
                  <a:lnTo>
                    <a:pt x="2236215" y="316102"/>
                  </a:lnTo>
                  <a:lnTo>
                    <a:pt x="2236215" y="1580514"/>
                  </a:lnTo>
                  <a:lnTo>
                    <a:pt x="2232789" y="1627239"/>
                  </a:lnTo>
                  <a:lnTo>
                    <a:pt x="2222836" y="1671837"/>
                  </a:lnTo>
                  <a:lnTo>
                    <a:pt x="2206844" y="1713819"/>
                  </a:lnTo>
                  <a:lnTo>
                    <a:pt x="2185301" y="1752694"/>
                  </a:lnTo>
                  <a:lnTo>
                    <a:pt x="2158696" y="1787975"/>
                  </a:lnTo>
                  <a:lnTo>
                    <a:pt x="2127518" y="1819170"/>
                  </a:lnTo>
                  <a:lnTo>
                    <a:pt x="2092254" y="1845792"/>
                  </a:lnTo>
                  <a:lnTo>
                    <a:pt x="2053394" y="1867349"/>
                  </a:lnTo>
                  <a:lnTo>
                    <a:pt x="2011424" y="1883354"/>
                  </a:lnTo>
                  <a:lnTo>
                    <a:pt x="1966834" y="1893315"/>
                  </a:lnTo>
                  <a:lnTo>
                    <a:pt x="1920112" y="1896745"/>
                  </a:lnTo>
                  <a:lnTo>
                    <a:pt x="316229" y="1896745"/>
                  </a:lnTo>
                  <a:lnTo>
                    <a:pt x="269505" y="1893315"/>
                  </a:lnTo>
                  <a:lnTo>
                    <a:pt x="224907" y="1883354"/>
                  </a:lnTo>
                  <a:lnTo>
                    <a:pt x="182925" y="1867349"/>
                  </a:lnTo>
                  <a:lnTo>
                    <a:pt x="144050" y="1845792"/>
                  </a:lnTo>
                  <a:lnTo>
                    <a:pt x="108769" y="1819170"/>
                  </a:lnTo>
                  <a:lnTo>
                    <a:pt x="77574" y="1787975"/>
                  </a:lnTo>
                  <a:lnTo>
                    <a:pt x="50952" y="1752694"/>
                  </a:lnTo>
                  <a:lnTo>
                    <a:pt x="29395" y="1713819"/>
                  </a:lnTo>
                  <a:lnTo>
                    <a:pt x="13390" y="1671837"/>
                  </a:lnTo>
                  <a:lnTo>
                    <a:pt x="3429" y="1627239"/>
                  </a:lnTo>
                  <a:lnTo>
                    <a:pt x="0" y="1580514"/>
                  </a:lnTo>
                  <a:lnTo>
                    <a:pt x="0" y="316102"/>
                  </a:lnTo>
                  <a:close/>
                </a:path>
              </a:pathLst>
            </a:custGeom>
            <a:ln w="6349">
              <a:solidFill>
                <a:srgbClr val="D7B15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412052" y="3419236"/>
            <a:ext cx="1827997" cy="1314751"/>
          </a:xfrm>
          <a:prstGeom prst="rect">
            <a:avLst/>
          </a:prstGeom>
        </p:spPr>
        <p:txBody>
          <a:bodyPr vert="horz" wrap="square" lIns="0" tIns="37624" rIns="0" bIns="0" rtlCol="0">
            <a:spAutoFit/>
          </a:bodyPr>
          <a:lstStyle/>
          <a:p>
            <a:pPr marL="9525" marR="3810" indent="-2381" algn="ctr">
              <a:lnSpc>
                <a:spcPct val="86300"/>
              </a:lnSpc>
              <a:spcBef>
                <a:spcPts val="296"/>
              </a:spcBef>
            </a:pPr>
            <a:r>
              <a:rPr sz="20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Применять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8" dirty="0" err="1">
                <a:solidFill>
                  <a:srgbClr val="001F5F"/>
                </a:solidFill>
                <a:latin typeface="Times New Roman"/>
                <a:cs typeface="Times New Roman"/>
              </a:rPr>
              <a:t>информацию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ru-RU" sz="2000" b="1" spc="-45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9525" marR="3810" indent="-2381" algn="ctr">
              <a:lnSpc>
                <a:spcPct val="86300"/>
              </a:lnSpc>
              <a:spcBef>
                <a:spcPts val="296"/>
              </a:spcBef>
            </a:pPr>
            <a:r>
              <a:rPr sz="2000" b="1" spc="-4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000" b="1" spc="-4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326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текста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0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изменённой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395"/>
              </a:lnSpc>
            </a:pP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ситуации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171553" y="3298475"/>
            <a:ext cx="1799907" cy="1427321"/>
            <a:chOff x="9656571" y="3312286"/>
            <a:chExt cx="2242820" cy="1903095"/>
          </a:xfrm>
        </p:grpSpPr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59746" y="3315461"/>
              <a:ext cx="2236216" cy="189674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659746" y="3315461"/>
              <a:ext cx="2236470" cy="1896745"/>
            </a:xfrm>
            <a:custGeom>
              <a:avLst/>
              <a:gdLst/>
              <a:ahLst/>
              <a:cxnLst/>
              <a:rect l="l" t="t" r="r" b="b"/>
              <a:pathLst>
                <a:path w="2236470" h="1896745">
                  <a:moveTo>
                    <a:pt x="0" y="316102"/>
                  </a:moveTo>
                  <a:lnTo>
                    <a:pt x="3426" y="269381"/>
                  </a:lnTo>
                  <a:lnTo>
                    <a:pt x="13379" y="224791"/>
                  </a:lnTo>
                  <a:lnTo>
                    <a:pt x="29371" y="182821"/>
                  </a:lnTo>
                  <a:lnTo>
                    <a:pt x="50914" y="143961"/>
                  </a:lnTo>
                  <a:lnTo>
                    <a:pt x="77519" y="108697"/>
                  </a:lnTo>
                  <a:lnTo>
                    <a:pt x="108697" y="77519"/>
                  </a:lnTo>
                  <a:lnTo>
                    <a:pt x="143961" y="50914"/>
                  </a:lnTo>
                  <a:lnTo>
                    <a:pt x="182821" y="29371"/>
                  </a:lnTo>
                  <a:lnTo>
                    <a:pt x="224791" y="13379"/>
                  </a:lnTo>
                  <a:lnTo>
                    <a:pt x="269381" y="3426"/>
                  </a:lnTo>
                  <a:lnTo>
                    <a:pt x="316102" y="0"/>
                  </a:lnTo>
                  <a:lnTo>
                    <a:pt x="1920112" y="0"/>
                  </a:lnTo>
                  <a:lnTo>
                    <a:pt x="1966834" y="3426"/>
                  </a:lnTo>
                  <a:lnTo>
                    <a:pt x="2011424" y="13379"/>
                  </a:lnTo>
                  <a:lnTo>
                    <a:pt x="2053394" y="29371"/>
                  </a:lnTo>
                  <a:lnTo>
                    <a:pt x="2092254" y="50914"/>
                  </a:lnTo>
                  <a:lnTo>
                    <a:pt x="2127518" y="77519"/>
                  </a:lnTo>
                  <a:lnTo>
                    <a:pt x="2158696" y="108697"/>
                  </a:lnTo>
                  <a:lnTo>
                    <a:pt x="2185301" y="143961"/>
                  </a:lnTo>
                  <a:lnTo>
                    <a:pt x="2206844" y="182821"/>
                  </a:lnTo>
                  <a:lnTo>
                    <a:pt x="2222836" y="224791"/>
                  </a:lnTo>
                  <a:lnTo>
                    <a:pt x="2232789" y="269381"/>
                  </a:lnTo>
                  <a:lnTo>
                    <a:pt x="2236216" y="316102"/>
                  </a:lnTo>
                  <a:lnTo>
                    <a:pt x="2236216" y="1580514"/>
                  </a:lnTo>
                  <a:lnTo>
                    <a:pt x="2232789" y="1627239"/>
                  </a:lnTo>
                  <a:lnTo>
                    <a:pt x="2222836" y="1671837"/>
                  </a:lnTo>
                  <a:lnTo>
                    <a:pt x="2206844" y="1713819"/>
                  </a:lnTo>
                  <a:lnTo>
                    <a:pt x="2185301" y="1752694"/>
                  </a:lnTo>
                  <a:lnTo>
                    <a:pt x="2158696" y="1787975"/>
                  </a:lnTo>
                  <a:lnTo>
                    <a:pt x="2127518" y="1819170"/>
                  </a:lnTo>
                  <a:lnTo>
                    <a:pt x="2092254" y="1845792"/>
                  </a:lnTo>
                  <a:lnTo>
                    <a:pt x="2053394" y="1867349"/>
                  </a:lnTo>
                  <a:lnTo>
                    <a:pt x="2011424" y="1883354"/>
                  </a:lnTo>
                  <a:lnTo>
                    <a:pt x="1966834" y="1893315"/>
                  </a:lnTo>
                  <a:lnTo>
                    <a:pt x="1920112" y="1896745"/>
                  </a:lnTo>
                  <a:lnTo>
                    <a:pt x="316102" y="1896745"/>
                  </a:lnTo>
                  <a:lnTo>
                    <a:pt x="269381" y="1893315"/>
                  </a:lnTo>
                  <a:lnTo>
                    <a:pt x="224791" y="1883354"/>
                  </a:lnTo>
                  <a:lnTo>
                    <a:pt x="182821" y="1867349"/>
                  </a:lnTo>
                  <a:lnTo>
                    <a:pt x="143961" y="1845792"/>
                  </a:lnTo>
                  <a:lnTo>
                    <a:pt x="108697" y="1819170"/>
                  </a:lnTo>
                  <a:lnTo>
                    <a:pt x="77519" y="1787975"/>
                  </a:lnTo>
                  <a:lnTo>
                    <a:pt x="50914" y="1752694"/>
                  </a:lnTo>
                  <a:lnTo>
                    <a:pt x="29371" y="1713819"/>
                  </a:lnTo>
                  <a:lnTo>
                    <a:pt x="13379" y="1671837"/>
                  </a:lnTo>
                  <a:lnTo>
                    <a:pt x="3426" y="1627239"/>
                  </a:lnTo>
                  <a:lnTo>
                    <a:pt x="0" y="1580514"/>
                  </a:lnTo>
                  <a:lnTo>
                    <a:pt x="0" y="316102"/>
                  </a:lnTo>
                  <a:close/>
                </a:path>
              </a:pathLst>
            </a:custGeom>
            <a:ln w="6350">
              <a:solidFill>
                <a:srgbClr val="DD80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086307" y="3310694"/>
            <a:ext cx="2008089" cy="146578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525" marR="3810" indent="-476" algn="ctr">
              <a:lnSpc>
                <a:spcPct val="86300"/>
              </a:lnSpc>
              <a:spcBef>
                <a:spcPts val="28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Критически </a:t>
            </a:r>
            <a:r>
              <a:rPr b="1" spc="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оценивать</a:t>
            </a:r>
            <a:r>
              <a:rPr b="1" spc="-7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степень </a:t>
            </a:r>
            <a:r>
              <a:rPr b="1" spc="-30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достоверности</a:t>
            </a:r>
            <a:endParaRPr dirty="0">
              <a:latin typeface="Times New Roman"/>
              <a:cs typeface="Times New Roman"/>
            </a:endParaRPr>
          </a:p>
          <a:p>
            <a:pPr marL="105251" marR="99536" algn="ctr">
              <a:lnSpc>
                <a:spcPct val="86200"/>
              </a:lnSpc>
              <a:spcBef>
                <a:spcPts val="4"/>
              </a:spcBef>
            </a:pP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содержащейся</a:t>
            </a:r>
            <a:r>
              <a:rPr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b="1" spc="-30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тексте </a:t>
            </a:r>
            <a:r>
              <a:rPr b="1" spc="-4" dirty="0">
                <a:solidFill>
                  <a:srgbClr val="001F5F"/>
                </a:solidFill>
                <a:latin typeface="Times New Roman"/>
                <a:cs typeface="Times New Roman"/>
              </a:rPr>
              <a:t> информации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09235" y="547533"/>
            <a:ext cx="4441216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600" b="1" spc="-8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/>
              </a:rPr>
              <a:t>Работа</a:t>
            </a:r>
            <a:r>
              <a:rPr sz="3600" b="1" spc="-4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3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/>
              </a:rPr>
              <a:t>с</a:t>
            </a:r>
            <a:r>
              <a:rPr sz="3600" b="1" spc="-3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/>
              </a:rPr>
              <a:t> текстом</a:t>
            </a:r>
            <a:endParaRPr sz="3600" dirty="0">
              <a:solidFill>
                <a:schemeClr val="accent2">
                  <a:lumMod val="75000"/>
                </a:schemeClr>
              </a:solidFill>
              <a:latin typeface="+mj-lt"/>
              <a:cs typeface="Times New Roman"/>
            </a:endParaRPr>
          </a:p>
        </p:txBody>
      </p:sp>
      <p:pic>
        <p:nvPicPr>
          <p:cNvPr id="53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926" y="3343846"/>
            <a:ext cx="1677161" cy="1422559"/>
          </a:xfrm>
          <a:prstGeom prst="rect">
            <a:avLst/>
          </a:prstGeom>
        </p:spPr>
      </p:pic>
      <p:sp>
        <p:nvSpPr>
          <p:cNvPr id="47" name="Стрелка вправо 46"/>
          <p:cNvSpPr/>
          <p:nvPr/>
        </p:nvSpPr>
        <p:spPr>
          <a:xfrm>
            <a:off x="251520" y="2420888"/>
            <a:ext cx="8784976" cy="3240360"/>
          </a:xfrm>
          <a:prstGeom prst="rightArrow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object 24"/>
          <p:cNvSpPr txBox="1"/>
          <p:nvPr/>
        </p:nvSpPr>
        <p:spPr>
          <a:xfrm>
            <a:off x="309420" y="3380358"/>
            <a:ext cx="1370171" cy="1365277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9049" marR="3810" indent="953" algn="ctr">
              <a:lnSpc>
                <a:spcPct val="86300"/>
              </a:lnSpc>
              <a:spcBef>
                <a:spcPts val="326"/>
              </a:spcBef>
            </a:pPr>
            <a:r>
              <a:rPr sz="20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Выделять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1" dirty="0">
                <a:solidFill>
                  <a:srgbClr val="001F5F"/>
                </a:solidFill>
                <a:latin typeface="Times New Roman"/>
                <a:cs typeface="Times New Roman"/>
              </a:rPr>
              <a:t>главную</a:t>
            </a:r>
            <a:r>
              <a:rPr sz="2000" b="1" spc="-7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мысль </a:t>
            </a:r>
            <a:r>
              <a:rPr sz="2000" b="1" spc="-36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текста </a:t>
            </a:r>
            <a:r>
              <a:rPr sz="20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2000" b="1" spc="-11" dirty="0">
                <a:solidFill>
                  <a:srgbClr val="001F5F"/>
                </a:solidFill>
                <a:latin typeface="Times New Roman"/>
                <a:cs typeface="Times New Roman"/>
              </a:rPr>
              <a:t>его 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частей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544" y="366466"/>
            <a:ext cx="3316677" cy="24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115616" y="1611676"/>
            <a:ext cx="2369228" cy="842984"/>
          </a:xfrm>
          <a:custGeom>
            <a:avLst/>
            <a:gdLst/>
            <a:ahLst/>
            <a:cxnLst/>
            <a:rect l="l" t="t" r="r" b="b"/>
            <a:pathLst>
              <a:path w="1661160" h="603885">
                <a:moveTo>
                  <a:pt x="0" y="301751"/>
                </a:moveTo>
                <a:lnTo>
                  <a:pt x="10870" y="252813"/>
                </a:lnTo>
                <a:lnTo>
                  <a:pt x="42342" y="206386"/>
                </a:lnTo>
                <a:lnTo>
                  <a:pt x="92706" y="163092"/>
                </a:lnTo>
                <a:lnTo>
                  <a:pt x="160251" y="123553"/>
                </a:lnTo>
                <a:lnTo>
                  <a:pt x="199932" y="105386"/>
                </a:lnTo>
                <a:lnTo>
                  <a:pt x="243268" y="88392"/>
                </a:lnTo>
                <a:lnTo>
                  <a:pt x="290044" y="72646"/>
                </a:lnTo>
                <a:lnTo>
                  <a:pt x="340047" y="58228"/>
                </a:lnTo>
                <a:lnTo>
                  <a:pt x="393062" y="45216"/>
                </a:lnTo>
                <a:lnTo>
                  <a:pt x="448877" y="33686"/>
                </a:lnTo>
                <a:lnTo>
                  <a:pt x="507277" y="23717"/>
                </a:lnTo>
                <a:lnTo>
                  <a:pt x="568049" y="15386"/>
                </a:lnTo>
                <a:lnTo>
                  <a:pt x="630979" y="8771"/>
                </a:lnTo>
                <a:lnTo>
                  <a:pt x="695853" y="3950"/>
                </a:lnTo>
                <a:lnTo>
                  <a:pt x="762458" y="1000"/>
                </a:lnTo>
                <a:lnTo>
                  <a:pt x="830580" y="0"/>
                </a:lnTo>
                <a:lnTo>
                  <a:pt x="898701" y="1000"/>
                </a:lnTo>
                <a:lnTo>
                  <a:pt x="965306" y="3950"/>
                </a:lnTo>
                <a:lnTo>
                  <a:pt x="1030180" y="8771"/>
                </a:lnTo>
                <a:lnTo>
                  <a:pt x="1093110" y="15386"/>
                </a:lnTo>
                <a:lnTo>
                  <a:pt x="1153882" y="23717"/>
                </a:lnTo>
                <a:lnTo>
                  <a:pt x="1212282" y="33686"/>
                </a:lnTo>
                <a:lnTo>
                  <a:pt x="1268097" y="45216"/>
                </a:lnTo>
                <a:lnTo>
                  <a:pt x="1321112" y="58228"/>
                </a:lnTo>
                <a:lnTo>
                  <a:pt x="1371115" y="72646"/>
                </a:lnTo>
                <a:lnTo>
                  <a:pt x="1417891" y="88392"/>
                </a:lnTo>
                <a:lnTo>
                  <a:pt x="1461227" y="105386"/>
                </a:lnTo>
                <a:lnTo>
                  <a:pt x="1500908" y="123553"/>
                </a:lnTo>
                <a:lnTo>
                  <a:pt x="1536721" y="142814"/>
                </a:lnTo>
                <a:lnTo>
                  <a:pt x="1595889" y="184308"/>
                </a:lnTo>
                <a:lnTo>
                  <a:pt x="1637021" y="229246"/>
                </a:lnTo>
                <a:lnTo>
                  <a:pt x="1658406" y="277007"/>
                </a:lnTo>
                <a:lnTo>
                  <a:pt x="1661159" y="301751"/>
                </a:lnTo>
                <a:lnTo>
                  <a:pt x="1658406" y="326496"/>
                </a:lnTo>
                <a:lnTo>
                  <a:pt x="1637021" y="374257"/>
                </a:lnTo>
                <a:lnTo>
                  <a:pt x="1595889" y="419195"/>
                </a:lnTo>
                <a:lnTo>
                  <a:pt x="1536721" y="460689"/>
                </a:lnTo>
                <a:lnTo>
                  <a:pt x="1500908" y="479950"/>
                </a:lnTo>
                <a:lnTo>
                  <a:pt x="1461227" y="498117"/>
                </a:lnTo>
                <a:lnTo>
                  <a:pt x="1417891" y="515111"/>
                </a:lnTo>
                <a:lnTo>
                  <a:pt x="1371115" y="530857"/>
                </a:lnTo>
                <a:lnTo>
                  <a:pt x="1321112" y="545275"/>
                </a:lnTo>
                <a:lnTo>
                  <a:pt x="1268097" y="558287"/>
                </a:lnTo>
                <a:lnTo>
                  <a:pt x="1212282" y="569817"/>
                </a:lnTo>
                <a:lnTo>
                  <a:pt x="1153882" y="579786"/>
                </a:lnTo>
                <a:lnTo>
                  <a:pt x="1093110" y="588117"/>
                </a:lnTo>
                <a:lnTo>
                  <a:pt x="1030180" y="594732"/>
                </a:lnTo>
                <a:lnTo>
                  <a:pt x="965306" y="599553"/>
                </a:lnTo>
                <a:lnTo>
                  <a:pt x="898701" y="602503"/>
                </a:lnTo>
                <a:lnTo>
                  <a:pt x="830580" y="603503"/>
                </a:lnTo>
                <a:lnTo>
                  <a:pt x="762458" y="602503"/>
                </a:lnTo>
                <a:lnTo>
                  <a:pt x="695853" y="599553"/>
                </a:lnTo>
                <a:lnTo>
                  <a:pt x="630979" y="594732"/>
                </a:lnTo>
                <a:lnTo>
                  <a:pt x="568049" y="588117"/>
                </a:lnTo>
                <a:lnTo>
                  <a:pt x="507277" y="579786"/>
                </a:lnTo>
                <a:lnTo>
                  <a:pt x="448877" y="569817"/>
                </a:lnTo>
                <a:lnTo>
                  <a:pt x="393062" y="558287"/>
                </a:lnTo>
                <a:lnTo>
                  <a:pt x="340047" y="545275"/>
                </a:lnTo>
                <a:lnTo>
                  <a:pt x="290044" y="530857"/>
                </a:lnTo>
                <a:lnTo>
                  <a:pt x="243268" y="515111"/>
                </a:lnTo>
                <a:lnTo>
                  <a:pt x="199932" y="498117"/>
                </a:lnTo>
                <a:lnTo>
                  <a:pt x="160251" y="479950"/>
                </a:lnTo>
                <a:lnTo>
                  <a:pt x="124438" y="460689"/>
                </a:lnTo>
                <a:lnTo>
                  <a:pt x="65270" y="419195"/>
                </a:lnTo>
                <a:lnTo>
                  <a:pt x="24138" y="374257"/>
                </a:lnTo>
                <a:lnTo>
                  <a:pt x="2753" y="326496"/>
                </a:lnTo>
                <a:lnTo>
                  <a:pt x="0" y="301751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6012160" y="1579343"/>
            <a:ext cx="2365089" cy="907651"/>
          </a:xfrm>
          <a:custGeom>
            <a:avLst/>
            <a:gdLst/>
            <a:ahLst/>
            <a:cxnLst/>
            <a:rect l="l" t="t" r="r" b="b"/>
            <a:pathLst>
              <a:path w="1658620" h="600710">
                <a:moveTo>
                  <a:pt x="0" y="300227"/>
                </a:moveTo>
                <a:lnTo>
                  <a:pt x="10852" y="251517"/>
                </a:lnTo>
                <a:lnTo>
                  <a:pt x="42269" y="205313"/>
                </a:lnTo>
                <a:lnTo>
                  <a:pt x="92545" y="162233"/>
                </a:lnTo>
                <a:lnTo>
                  <a:pt x="159971" y="122895"/>
                </a:lnTo>
                <a:lnTo>
                  <a:pt x="199581" y="104822"/>
                </a:lnTo>
                <a:lnTo>
                  <a:pt x="242839" y="87915"/>
                </a:lnTo>
                <a:lnTo>
                  <a:pt x="289531" y="72253"/>
                </a:lnTo>
                <a:lnTo>
                  <a:pt x="339443" y="57911"/>
                </a:lnTo>
                <a:lnTo>
                  <a:pt x="392362" y="44968"/>
                </a:lnTo>
                <a:lnTo>
                  <a:pt x="448074" y="33501"/>
                </a:lnTo>
                <a:lnTo>
                  <a:pt x="506366" y="23586"/>
                </a:lnTo>
                <a:lnTo>
                  <a:pt x="567025" y="15300"/>
                </a:lnTo>
                <a:lnTo>
                  <a:pt x="629837" y="8722"/>
                </a:lnTo>
                <a:lnTo>
                  <a:pt x="694588" y="3928"/>
                </a:lnTo>
                <a:lnTo>
                  <a:pt x="761065" y="994"/>
                </a:lnTo>
                <a:lnTo>
                  <a:pt x="829055" y="0"/>
                </a:lnTo>
                <a:lnTo>
                  <a:pt x="897046" y="994"/>
                </a:lnTo>
                <a:lnTo>
                  <a:pt x="963523" y="3928"/>
                </a:lnTo>
                <a:lnTo>
                  <a:pt x="1028274" y="8722"/>
                </a:lnTo>
                <a:lnTo>
                  <a:pt x="1091086" y="15300"/>
                </a:lnTo>
                <a:lnTo>
                  <a:pt x="1151745" y="23586"/>
                </a:lnTo>
                <a:lnTo>
                  <a:pt x="1210037" y="33501"/>
                </a:lnTo>
                <a:lnTo>
                  <a:pt x="1265749" y="44968"/>
                </a:lnTo>
                <a:lnTo>
                  <a:pt x="1318668" y="57911"/>
                </a:lnTo>
                <a:lnTo>
                  <a:pt x="1368580" y="72253"/>
                </a:lnTo>
                <a:lnTo>
                  <a:pt x="1415272" y="87915"/>
                </a:lnTo>
                <a:lnTo>
                  <a:pt x="1458530" y="104822"/>
                </a:lnTo>
                <a:lnTo>
                  <a:pt x="1498140" y="122895"/>
                </a:lnTo>
                <a:lnTo>
                  <a:pt x="1533890" y="142058"/>
                </a:lnTo>
                <a:lnTo>
                  <a:pt x="1592955" y="183344"/>
                </a:lnTo>
                <a:lnTo>
                  <a:pt x="1634015" y="228063"/>
                </a:lnTo>
                <a:lnTo>
                  <a:pt x="1655363" y="275597"/>
                </a:lnTo>
                <a:lnTo>
                  <a:pt x="1658111" y="300227"/>
                </a:lnTo>
                <a:lnTo>
                  <a:pt x="1655363" y="324858"/>
                </a:lnTo>
                <a:lnTo>
                  <a:pt x="1634015" y="372392"/>
                </a:lnTo>
                <a:lnTo>
                  <a:pt x="1592955" y="417111"/>
                </a:lnTo>
                <a:lnTo>
                  <a:pt x="1533890" y="458397"/>
                </a:lnTo>
                <a:lnTo>
                  <a:pt x="1498140" y="477560"/>
                </a:lnTo>
                <a:lnTo>
                  <a:pt x="1458530" y="495633"/>
                </a:lnTo>
                <a:lnTo>
                  <a:pt x="1415272" y="512540"/>
                </a:lnTo>
                <a:lnTo>
                  <a:pt x="1368580" y="528202"/>
                </a:lnTo>
                <a:lnTo>
                  <a:pt x="1318668" y="542544"/>
                </a:lnTo>
                <a:lnTo>
                  <a:pt x="1265749" y="555487"/>
                </a:lnTo>
                <a:lnTo>
                  <a:pt x="1210037" y="566954"/>
                </a:lnTo>
                <a:lnTo>
                  <a:pt x="1151745" y="576869"/>
                </a:lnTo>
                <a:lnTo>
                  <a:pt x="1091086" y="585155"/>
                </a:lnTo>
                <a:lnTo>
                  <a:pt x="1028274" y="591733"/>
                </a:lnTo>
                <a:lnTo>
                  <a:pt x="963523" y="596527"/>
                </a:lnTo>
                <a:lnTo>
                  <a:pt x="897046" y="599461"/>
                </a:lnTo>
                <a:lnTo>
                  <a:pt x="829055" y="600455"/>
                </a:lnTo>
                <a:lnTo>
                  <a:pt x="761065" y="599461"/>
                </a:lnTo>
                <a:lnTo>
                  <a:pt x="694588" y="596527"/>
                </a:lnTo>
                <a:lnTo>
                  <a:pt x="629837" y="591733"/>
                </a:lnTo>
                <a:lnTo>
                  <a:pt x="567025" y="585155"/>
                </a:lnTo>
                <a:lnTo>
                  <a:pt x="506366" y="576869"/>
                </a:lnTo>
                <a:lnTo>
                  <a:pt x="448074" y="566954"/>
                </a:lnTo>
                <a:lnTo>
                  <a:pt x="392362" y="555487"/>
                </a:lnTo>
                <a:lnTo>
                  <a:pt x="339443" y="542544"/>
                </a:lnTo>
                <a:lnTo>
                  <a:pt x="289531" y="528202"/>
                </a:lnTo>
                <a:lnTo>
                  <a:pt x="242839" y="512540"/>
                </a:lnTo>
                <a:lnTo>
                  <a:pt x="199581" y="495633"/>
                </a:lnTo>
                <a:lnTo>
                  <a:pt x="159971" y="477560"/>
                </a:lnTo>
                <a:lnTo>
                  <a:pt x="124221" y="458397"/>
                </a:lnTo>
                <a:lnTo>
                  <a:pt x="65156" y="417111"/>
                </a:lnTo>
                <a:lnTo>
                  <a:pt x="24096" y="372392"/>
                </a:lnTo>
                <a:lnTo>
                  <a:pt x="2748" y="324858"/>
                </a:lnTo>
                <a:lnTo>
                  <a:pt x="0" y="300227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577636" y="906008"/>
            <a:ext cx="9572992" cy="651781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86314" marR="1424940" indent="-977265">
              <a:lnSpc>
                <a:spcPts val="2513"/>
              </a:lnSpc>
              <a:spcBef>
                <a:spcPts val="60"/>
              </a:spcBef>
              <a:tabLst>
                <a:tab pos="5844063" algn="l"/>
              </a:tabLst>
            </a:pPr>
            <a:r>
              <a:rPr sz="2400" b="1" i="1" spc="-4" dirty="0" err="1">
                <a:solidFill>
                  <a:schemeClr val="accent2">
                    <a:lumMod val="75000"/>
                  </a:schemeClr>
                </a:solidFill>
                <a:cs typeface="Calibri"/>
              </a:rPr>
              <a:t>Читательские</a:t>
            </a:r>
            <a:r>
              <a:rPr sz="2400" b="1" i="1" spc="-4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действия, связанные </a:t>
            </a:r>
            <a:r>
              <a:rPr sz="2400" b="1" i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с </a:t>
            </a:r>
            <a:r>
              <a:rPr sz="2400" b="1" i="1" spc="-4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нахождением </a:t>
            </a:r>
            <a:r>
              <a:rPr sz="2400" b="1" i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и извлечением </a:t>
            </a:r>
            <a:r>
              <a:rPr sz="2400" b="1" i="1" spc="4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информации </a:t>
            </a:r>
            <a:r>
              <a:rPr sz="2400" b="1" i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из </a:t>
            </a:r>
            <a:r>
              <a:rPr sz="2400" b="1" i="1" spc="-8" dirty="0" err="1">
                <a:solidFill>
                  <a:schemeClr val="accent2">
                    <a:lumMod val="75000"/>
                  </a:schemeClr>
                </a:solidFill>
                <a:cs typeface="Calibri"/>
              </a:rPr>
              <a:t>текста</a:t>
            </a:r>
            <a:r>
              <a:rPr sz="2400" b="1" i="1" spc="-8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sz="2400" b="1" i="1" spc="-296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400" b="1" i="1" spc="-296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400" b="1" i="1" spc="-296" dirty="0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   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37136" y="2646699"/>
            <a:ext cx="3456825" cy="23989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7900"/>
              </a:lnSpc>
              <a:spcBef>
                <a:spcPts val="75"/>
              </a:spcBef>
            </a:pPr>
            <a:r>
              <a:rPr sz="2400" spc="-15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это</a:t>
            </a:r>
            <a:r>
              <a:rPr sz="2400" spc="23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процесс</a:t>
            </a:r>
            <a:r>
              <a:rPr sz="2400" spc="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выбора и</a:t>
            </a:r>
            <a:r>
              <a:rPr sz="2400" spc="8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endParaRPr lang="ru-RU" sz="2400" spc="8" dirty="0" smtClean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9525" marR="3810">
              <a:lnSpc>
                <a:spcPct val="107900"/>
              </a:lnSpc>
              <a:spcBef>
                <a:spcPts val="75"/>
              </a:spcBef>
            </a:pPr>
            <a:r>
              <a:rPr sz="2400" spc="-8" dirty="0" err="1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предъявления</a:t>
            </a:r>
            <a:r>
              <a:rPr sz="2400" spc="23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конкретной </a:t>
            </a:r>
            <a:r>
              <a:rPr sz="2400" spc="-296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информации,</a:t>
            </a:r>
            <a:r>
              <a:rPr sz="2400" spc="-3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dirty="0" err="1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запрашиваемой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9525" marR="3810">
              <a:lnSpc>
                <a:spcPct val="107900"/>
              </a:lnSpc>
              <a:spcBef>
                <a:spcPts val="75"/>
              </a:spcBef>
            </a:pPr>
            <a:r>
              <a:rPr sz="2400" spc="-1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в вопросе.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7636" y="2497768"/>
            <a:ext cx="4553183" cy="37029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2400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Чтобы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найти в </a:t>
            </a:r>
            <a:r>
              <a:rPr sz="2400" spc="-1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тексте </a:t>
            </a:r>
            <a:r>
              <a:rPr sz="2400" spc="-8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один </a:t>
            </a:r>
            <a:r>
              <a:rPr sz="2400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или нескольких </a:t>
            </a:r>
            <a:r>
              <a:rPr sz="2400" spc="-8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фрагментов </a:t>
            </a:r>
            <a:r>
              <a:rPr sz="2400" spc="-296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информации, </a:t>
            </a:r>
            <a:r>
              <a:rPr sz="2400" spc="-1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необходимо </a:t>
            </a:r>
            <a:r>
              <a:rPr sz="2400" i="1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бегло просмотреть </a:t>
            </a:r>
            <a:r>
              <a:rPr sz="2400" i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(сканировать)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весь</a:t>
            </a:r>
            <a:r>
              <a:rPr sz="2400" spc="-8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1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текст</a:t>
            </a:r>
            <a:r>
              <a:rPr sz="2400" spc="3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и</a:t>
            </a:r>
            <a:r>
              <a:rPr sz="2400" spc="8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i="1" spc="-8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выделить</a:t>
            </a:r>
            <a:r>
              <a:rPr sz="2400" i="1" spc="23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ту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1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его</a:t>
            </a:r>
            <a:r>
              <a:rPr sz="2400" spc="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часть</a:t>
            </a:r>
          </a:p>
          <a:p>
            <a:pPr marL="9525" marR="96203"/>
            <a:r>
              <a:rPr sz="2400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(например,</a:t>
            </a:r>
            <a:r>
              <a:rPr sz="2400" spc="15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страницу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в</a:t>
            </a:r>
            <a:r>
              <a:rPr sz="2400" spc="-8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сплошном</a:t>
            </a:r>
            <a:r>
              <a:rPr sz="2400" spc="-19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1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тексте,</a:t>
            </a:r>
            <a:r>
              <a:rPr sz="2400" spc="15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таблицу</a:t>
            </a:r>
            <a:r>
              <a:rPr sz="2400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или </a:t>
            </a:r>
            <a:r>
              <a:rPr sz="2400" spc="-296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список),</a:t>
            </a:r>
            <a:r>
              <a:rPr sz="2400" spc="-15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3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где</a:t>
            </a:r>
            <a:r>
              <a:rPr sz="2400" spc="1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искомая</a:t>
            </a:r>
            <a:r>
              <a:rPr sz="2400" spc="-45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информация</a:t>
            </a:r>
            <a:r>
              <a:rPr sz="2400" spc="-1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содержится.</a:t>
            </a:r>
            <a:endParaRPr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8" name="object 14"/>
          <p:cNvSpPr txBox="1">
            <a:spLocks/>
          </p:cNvSpPr>
          <p:nvPr/>
        </p:nvSpPr>
        <p:spPr>
          <a:xfrm>
            <a:off x="1547664" y="312744"/>
            <a:ext cx="7273249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ru-RU" sz="3200" b="1" spc="-23" dirty="0">
                <a:solidFill>
                  <a:schemeClr val="accent1">
                    <a:lumMod val="50000"/>
                  </a:schemeClr>
                </a:solidFill>
              </a:rPr>
              <a:t>Читательская</a:t>
            </a:r>
            <a:r>
              <a:rPr lang="ru-RU" sz="3200" b="1" spc="-4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spc="-15" dirty="0">
                <a:solidFill>
                  <a:schemeClr val="accent1">
                    <a:lumMod val="50000"/>
                  </a:schemeClr>
                </a:solidFill>
              </a:rPr>
              <a:t>грамотность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6232" y="1689775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baseline="1543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Поиск</a:t>
            </a:r>
            <a:r>
              <a:rPr lang="ru-RU" sz="3200" b="1" i="1" baseline="1543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826701"/>
            <a:ext cx="320171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86314" marR="1424940" lvl="0" indent="-977265">
              <a:lnSpc>
                <a:spcPts val="2513"/>
              </a:lnSpc>
              <a:spcBef>
                <a:spcPts val="60"/>
              </a:spcBef>
              <a:tabLst>
                <a:tab pos="5844063" algn="l"/>
              </a:tabLst>
            </a:pPr>
            <a:r>
              <a:rPr lang="ru-RU" sz="2400" b="1" i="1" spc="-4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Извлечение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406" y="4509120"/>
            <a:ext cx="2440555" cy="20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указатель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указатель</Template>
  <TotalTime>1016</TotalTime>
  <Words>711</Words>
  <Application>Microsoft Office PowerPoint</Application>
  <PresentationFormat>Экран (4:3)</PresentationFormat>
  <Paragraphs>159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Wingdings</vt:lpstr>
      <vt:lpstr>шаблон указатель</vt:lpstr>
      <vt:lpstr>Функциональная грамотность  с точки зрения развития коммуникативных и  читательских навыков  у младших школьников</vt:lpstr>
      <vt:lpstr>Функциональная грамотность. Pisa</vt:lpstr>
      <vt:lpstr>Место читательской грамотности  в оценке функциональной грамотности</vt:lpstr>
      <vt:lpstr>Читательские умения – базовые  при формировании функциональной грамотности</vt:lpstr>
      <vt:lpstr>Читательские умения </vt:lpstr>
      <vt:lpstr>Презентация PowerPoint</vt:lpstr>
      <vt:lpstr>ЧИТАТЕЛЬСКИЕ УМЕНИЯ</vt:lpstr>
      <vt:lpstr>Презентация PowerPoint</vt:lpstr>
      <vt:lpstr>Презентация PowerPoint</vt:lpstr>
      <vt:lpstr>Презентация PowerPoint</vt:lpstr>
      <vt:lpstr>«Инсерт» -  чтение про себя с пометками на полях</vt:lpstr>
      <vt:lpstr>«Двойной дневник»</vt:lpstr>
      <vt:lpstr>Презентация PowerPoint</vt:lpstr>
      <vt:lpstr>Презентация PowerPoint</vt:lpstr>
      <vt:lpstr>«Чтение в кружок»  («Попеременное чтение»)</vt:lpstr>
      <vt:lpstr>«Тонкие и толстые вопросы». </vt:lpstr>
      <vt:lpstr>«Чтение с остановками». </vt:lpstr>
      <vt:lpstr>Представь систему персонажей «Сказки о мёртвой царевне …» в виде схемы</vt:lpstr>
      <vt:lpstr>Развитие коммуникативных навыков</vt:lpstr>
      <vt:lpstr>Презентация PowerPoint</vt:lpstr>
      <vt:lpstr>  Образовательный процесс в начальной школе, направленный на формирование коммуникативных умений младших школьников будет успешным,  если используются:   </vt:lpstr>
      <vt:lpstr>            Групповая работа</vt:lpstr>
      <vt:lpstr>Заключение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Читательская грамотность</dc:title>
  <dc:creator>Admin</dc:creator>
  <cp:lastModifiedBy>Ученик</cp:lastModifiedBy>
  <cp:revision>85</cp:revision>
  <dcterms:created xsi:type="dcterms:W3CDTF">2020-10-27T10:54:34Z</dcterms:created>
  <dcterms:modified xsi:type="dcterms:W3CDTF">2022-11-09T06:42:35Z</dcterms:modified>
</cp:coreProperties>
</file>