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95" r:id="rId4"/>
    <p:sldId id="294" r:id="rId5"/>
    <p:sldId id="296" r:id="rId6"/>
    <p:sldId id="297" r:id="rId7"/>
    <p:sldId id="262" r:id="rId8"/>
    <p:sldId id="292" r:id="rId9"/>
    <p:sldId id="293" r:id="rId10"/>
    <p:sldId id="298" r:id="rId11"/>
    <p:sldId id="258" r:id="rId12"/>
    <p:sldId id="301" r:id="rId13"/>
    <p:sldId id="28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1724" autoAdjust="0"/>
  </p:normalViewPr>
  <p:slideViewPr>
    <p:cSldViewPr>
      <p:cViewPr varScale="1">
        <p:scale>
          <a:sx n="83" d="100"/>
          <a:sy n="83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3600545-A6AE-46DB-9392-D38C845F957B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CA8B8A8D-93BD-4EA4-BFF9-01DBE396AB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E428CCF7-E737-4008-A06C-7D1DA5C8A2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64 w 5184"/>
                  <a:gd name="T3" fmla="*/ 3159 h 3159"/>
                  <a:gd name="T4" fmla="*/ 526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14B4F39D-E226-436B-9538-0BAF0315873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6 w 556"/>
                  <a:gd name="T5" fmla="*/ 3159 h 3159"/>
                  <a:gd name="T6" fmla="*/ 56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5BFF0F87-8DFD-408A-8335-78C9DDB4457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5EC23B9A-FC26-4ABE-928F-D5143067982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6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6 w 251"/>
                <a:gd name="T7" fmla="*/ 12 h 12"/>
                <a:gd name="T8" fmla="*/ 256 w 251"/>
                <a:gd name="T9" fmla="*/ 0 h 12"/>
                <a:gd name="T10" fmla="*/ 256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ED8502FE-7B78-4977-A131-4F65BA787DC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344 w 251"/>
                <a:gd name="T5" fmla="*/ 12 h 12"/>
                <a:gd name="T6" fmla="*/ 1344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7E759E3B-5E9B-45FE-A5D4-F02DB6E4F2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0A3ACC81-18BB-425C-A24E-1D6DD6D7567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FB9FF437-9A6E-448F-977D-66B6239FE48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75D81244-8F66-4918-82AA-0295809BC18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9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99 w 4724"/>
                  <a:gd name="T7" fmla="*/ 12 h 12"/>
                  <a:gd name="T8" fmla="*/ 4799 w 4724"/>
                  <a:gd name="T9" fmla="*/ 0 h 12"/>
                  <a:gd name="T10" fmla="*/ 479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F3DD78FE-AD66-4B6D-9398-E3617B432ED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65FCA6AC-DD81-48B5-BE39-4509AAF4495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7BFB03C1-91F6-485C-B43B-4C7C3B50F4A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92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92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E7E5B0C1-1E6A-403B-9FAC-793CB8E5272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4B918C3F-073D-46B7-A90C-FE534CD409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936E4A91-769C-4593-8F88-E98D0A4233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1208C-F9CE-4727-B947-551BB45275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0579627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DDCF4AFE-6BA8-42B7-BEA8-A5EBD10EC2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D3A2A18D-CB43-48D6-BBBC-5CC0127814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E7EE7A22-BFA7-48F7-802B-468747B14D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3E1F0-4024-4B6C-B96A-54966082CB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4301289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7D9CE7F-8A7D-4FD9-B9DF-DE4648E0F4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35B32D9A-2BE3-4559-99B0-CC5B5BEEB6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AEF71B24-7B5F-485C-B897-E2800C8D59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C80DB-156F-4D39-9E7C-D9FC5364C2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7044923"/>
      </p:ext>
    </p:extLst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Заголовок, текст и клип мультимеди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C69D9FE8-30D4-402E-A9E5-AFEFB2A3FA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C6E27298-5DC9-4AD9-BAA1-AA2B6EC3A6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9A8F9A8A-FCE1-46A5-A985-BA3FBD282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EDEA6E-10E0-4009-A978-CDEC63DC3C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6570045"/>
      </p:ext>
    </p:extLst>
  </p:cSld>
  <p:clrMapOvr>
    <a:masterClrMapping/>
  </p:clrMapOvr>
  <p:transition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0CE65141-43F9-4A05-BAEA-BE48B6A82D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id="{26B9B669-E611-496F-8B8F-1ED424EDA6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1017F590-A7B9-4003-9909-527C32D5DA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81A1C-D78C-45EE-971F-FBEA6B40B5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2236318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A2ED6C32-E168-4365-B6BE-84C47FD2B4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8A54215E-6C6B-4D76-A72A-B1EC37AA35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972A851E-9C60-44D0-A84C-18EA5255E6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86121F-6C79-4B55-9B29-70796E100C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9533533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59C09F84-E432-4815-8C80-9DEE94B77C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1CE9D5E5-419C-4B08-8583-AA6D28A839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FBEFF35D-07EF-447A-939E-3A716A698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1DEEE-F393-4F4B-A1C8-555F49B52F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8071798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E940358A-2B65-4FFD-A985-4E5BE5E6FD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6B4BACE5-A919-435A-9B1B-9B7327B2C6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636425E3-0B75-42EB-B9D6-3F8D66A155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AF0EBA-6897-4CF1-8415-F6817D9A0B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976508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3B9FB399-8700-4EA7-BB6B-661CB3112C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B05052E0-AB67-47CF-82C6-FF41EFB954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1C213C0F-1EE4-494D-8A7E-C01B4EB1EB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EF6A5-B5A5-4B1B-B925-FFC6883CDF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8834815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FE96CD29-3B3B-45DB-9B99-FC930ABA65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BDC06C42-70F6-4098-A2CD-667A1F1D6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7A682BB6-A022-49A3-A7C0-20515D6023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AFA727-2A32-40F3-9DE5-38E012C868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9358253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B7106947-EBFD-46C9-AD2C-664AADDF5D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8ACD736E-F573-4131-BCCD-D288CAA7AC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F013D52F-76F5-4E1F-8F22-8410057C63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A9D40-154A-4A9A-9B6A-FDA26F2B41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5119333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8D395AC4-DC57-4FEC-9790-067188E9D5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9F0FF710-816B-4EF4-B086-17F686F9DF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12EED405-69BA-4EEA-90BA-6EF643CFA7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C000EC-987A-4245-B794-9885906156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0185376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77AF26B-484C-49E7-B5E9-0014299E52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9506C995-749C-4950-ABB0-4B4D94527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E6F97E88-1492-4EB5-B9D7-7618A21C84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989F7-A204-4DC6-94F7-72F0F5263D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9553246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0DE15496-75C2-48C2-AF57-1EB62516BD86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DAEB6BBC-C879-41BA-96DA-9EEA3EC69EE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64 w 5184"/>
                <a:gd name="T3" fmla="*/ 3159 h 3159"/>
                <a:gd name="T4" fmla="*/ 526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39442ED4-C41C-4D85-B96E-9C41BE2320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6 w 556"/>
                <a:gd name="T5" fmla="*/ 3159 h 3159"/>
                <a:gd name="T6" fmla="*/ 56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AD028716-AE1F-42EC-AB97-A758BE30C0C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>
                <a:extLst>
                  <a:ext uri="{FF2B5EF4-FFF2-40B4-BE49-F238E27FC236}">
                    <a16:creationId xmlns:a16="http://schemas.microsoft.com/office/drawing/2014/main" id="{2C1E7801-08B0-4586-A741-5A538AEF2CA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036" name="Freeform 7">
                <a:extLst>
                  <a:ext uri="{FF2B5EF4-FFF2-40B4-BE49-F238E27FC236}">
                    <a16:creationId xmlns:a16="http://schemas.microsoft.com/office/drawing/2014/main" id="{F066DFE2-254B-414E-A351-7AE12E0A122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037" name="Freeform 8">
                <a:extLst>
                  <a:ext uri="{FF2B5EF4-FFF2-40B4-BE49-F238E27FC236}">
                    <a16:creationId xmlns:a16="http://schemas.microsoft.com/office/drawing/2014/main" id="{18445259-E650-4B32-A912-D5D5608F42E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9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99 w 4724"/>
                  <a:gd name="T7" fmla="*/ 12 h 12"/>
                  <a:gd name="T8" fmla="*/ 4799 w 4724"/>
                  <a:gd name="T9" fmla="*/ 0 h 12"/>
                  <a:gd name="T10" fmla="*/ 479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06C02FF9-0D20-4345-8A90-7F39842963B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039" name="Freeform 10">
                <a:extLst>
                  <a:ext uri="{FF2B5EF4-FFF2-40B4-BE49-F238E27FC236}">
                    <a16:creationId xmlns:a16="http://schemas.microsoft.com/office/drawing/2014/main" id="{F4F12B1D-71AC-416A-B35C-482E518C751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8203" name="Freeform 11">
                <a:extLst>
                  <a:ext uri="{FF2B5EF4-FFF2-40B4-BE49-F238E27FC236}">
                    <a16:creationId xmlns:a16="http://schemas.microsoft.com/office/drawing/2014/main" id="{7769ADEF-360E-4E66-A194-06490EBA2BC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41" name="Freeform 12">
                <a:extLst>
                  <a:ext uri="{FF2B5EF4-FFF2-40B4-BE49-F238E27FC236}">
                    <a16:creationId xmlns:a16="http://schemas.microsoft.com/office/drawing/2014/main" id="{4C7CBF7D-7D2D-45DB-8827-C42B5155E0D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1344 w 251"/>
                  <a:gd name="T5" fmla="*/ 12 h 12"/>
                  <a:gd name="T6" fmla="*/ 1344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042" name="Freeform 13">
                <a:extLst>
                  <a:ext uri="{FF2B5EF4-FFF2-40B4-BE49-F238E27FC236}">
                    <a16:creationId xmlns:a16="http://schemas.microsoft.com/office/drawing/2014/main" id="{78F7868B-DAB6-4F3E-9E3C-7C12B1B905E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6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6 w 251"/>
                  <a:gd name="T7" fmla="*/ 12 h 12"/>
                  <a:gd name="T8" fmla="*/ 256 w 251"/>
                  <a:gd name="T9" fmla="*/ 0 h 12"/>
                  <a:gd name="T10" fmla="*/ 256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8206" name="Freeform 14">
                <a:extLst>
                  <a:ext uri="{FF2B5EF4-FFF2-40B4-BE49-F238E27FC236}">
                    <a16:creationId xmlns:a16="http://schemas.microsoft.com/office/drawing/2014/main" id="{9F2143A5-CA8A-4A37-B241-5AF6CA7C1D3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8207" name="Rectangle 15">
            <a:extLst>
              <a:ext uri="{FF2B5EF4-FFF2-40B4-BE49-F238E27FC236}">
                <a16:creationId xmlns:a16="http://schemas.microsoft.com/office/drawing/2014/main" id="{62793B0A-91C2-4394-A48B-F02BDC5E9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8208" name="Rectangle 16">
            <a:extLst>
              <a:ext uri="{FF2B5EF4-FFF2-40B4-BE49-F238E27FC236}">
                <a16:creationId xmlns:a16="http://schemas.microsoft.com/office/drawing/2014/main" id="{F7C8DDE7-FC45-45F0-AFE0-6FBA3BB59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209" name="Rectangle 17">
            <a:extLst>
              <a:ext uri="{FF2B5EF4-FFF2-40B4-BE49-F238E27FC236}">
                <a16:creationId xmlns:a16="http://schemas.microsoft.com/office/drawing/2014/main" id="{58BA9495-D203-45BC-9A66-AAA2D8AFB15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10" name="Rectangle 18">
            <a:extLst>
              <a:ext uri="{FF2B5EF4-FFF2-40B4-BE49-F238E27FC236}">
                <a16:creationId xmlns:a16="http://schemas.microsoft.com/office/drawing/2014/main" id="{CB0300C4-A12E-4E21-9ED0-0D511CEFA3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11" name="Rectangle 19">
            <a:extLst>
              <a:ext uri="{FF2B5EF4-FFF2-40B4-BE49-F238E27FC236}">
                <a16:creationId xmlns:a16="http://schemas.microsoft.com/office/drawing/2014/main" id="{C6AE78C8-FAB5-4186-9683-2E22832892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02E67CB3-68A6-4161-92EA-13269FFD161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/>
      <p:bldP spid="820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820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820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820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820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820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User\Desktop\Beethoven's%20Symphony%20No.%209%20(Scherzo).wma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User\Desktop\Beethoven's%20Symphony%20No.%209%20(Scherzo).wm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User\Desktop\Beethoven's%20Symphony%20No.%209%20(Scherzo).wm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Documents%20and%20Settings\User\Desktop\Beethoven's%20Symphony%20No.%209%20(Scherzo).wm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481D357-C780-476A-9890-20F9DA6ECB7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476250"/>
            <a:ext cx="8137525" cy="21605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PASSIVE VOICE</a:t>
            </a:r>
            <a:endParaRPr lang="ru-RU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4" descr="j0301252">
            <a:extLst>
              <a:ext uri="{FF2B5EF4-FFF2-40B4-BE49-F238E27FC236}">
                <a16:creationId xmlns:a16="http://schemas.microsoft.com/office/drawing/2014/main" id="{258BD8D7-6B06-4E65-86DC-8A379C007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724400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4">
            <a:extLst>
              <a:ext uri="{FF2B5EF4-FFF2-40B4-BE49-F238E27FC236}">
                <a16:creationId xmlns:a16="http://schemas.microsoft.com/office/drawing/2014/main" id="{0407E48F-15FA-449A-8328-64AFA7FEE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492375"/>
            <a:ext cx="770572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Пассивный (страдательный) залог</a:t>
            </a:r>
          </a:p>
        </p:txBody>
      </p:sp>
    </p:spTree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>
            <a:extLst>
              <a:ext uri="{FF2B5EF4-FFF2-40B4-BE49-F238E27FC236}">
                <a16:creationId xmlns:a16="http://schemas.microsoft.com/office/drawing/2014/main" id="{7CAA31CE-6E69-4D00-A224-96AC3BC9B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424862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модальными глаголами </a:t>
            </a:r>
            <a:r>
              <a: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пассивная форма выглядит так (глагол </a:t>
            </a:r>
            <a:r>
              <a:rPr lang="en-US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to be </a:t>
            </a:r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стоит в инфинитиве без частицы </a:t>
            </a:r>
            <a:r>
              <a:rPr lang="en-US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to)!</a:t>
            </a:r>
            <a:endParaRPr lang="ru-RU" altLang="ru-RU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done</a:t>
            </a:r>
            <a:r>
              <a:rPr lang="ru-RU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– может быть сделано</a:t>
            </a:r>
            <a:endParaRPr lang="en-US" altLang="ru-RU" sz="36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en-US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sent</a:t>
            </a:r>
            <a:r>
              <a:rPr lang="ru-RU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– могло бы быть отправлено</a:t>
            </a:r>
            <a:endParaRPr lang="en-US" altLang="ru-RU" sz="36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cooked</a:t>
            </a:r>
            <a:r>
              <a:rPr lang="ru-RU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– должно быть приготовлено</a:t>
            </a:r>
            <a:endParaRPr lang="en-US" altLang="ru-RU" sz="36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en-US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written</a:t>
            </a:r>
            <a:r>
              <a:rPr lang="ru-RU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– должно быть написано</a:t>
            </a:r>
            <a:endParaRPr lang="en-US" altLang="ru-RU" sz="36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en-US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invited</a:t>
            </a:r>
            <a:r>
              <a:rPr lang="ru-RU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– могли бы быть приглашены</a:t>
            </a:r>
          </a:p>
        </p:txBody>
      </p:sp>
    </p:spTree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8163BCF-A736-49EF-AA83-93B7ACE4CC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97888" cy="908050"/>
          </a:xfrm>
        </p:spPr>
        <p:txBody>
          <a:bodyPr/>
          <a:lstStyle/>
          <a:p>
            <a:pPr algn="ctr" eaLnBrk="1" hangingPunct="1">
              <a:defRPr/>
            </a:pP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Предлоги 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часто употребляются в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Passive Voice 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выражения </a:t>
            </a:r>
            <a:b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творительного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падежа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F494F00-011B-4C04-915E-C6F5C45CD2A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557338"/>
            <a:ext cx="8713788" cy="489585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ru-RU" sz="3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altLang="ru-RU" sz="36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a person (persons)</a:t>
            </a:r>
            <a:r>
              <a:rPr lang="ru-RU" altLang="ru-RU" sz="36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выражает </a:t>
            </a:r>
            <a:r>
              <a:rPr lang="ru-RU" altLang="ru-RU" sz="28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кем</a:t>
            </a:r>
            <a:r>
              <a:rPr lang="ru-RU" altLang="ru-RU" sz="28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выполняется действие </a:t>
            </a:r>
            <a:r>
              <a:rPr lang="ru-RU" altLang="ru-RU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(одушевленное существительное!)</a:t>
            </a:r>
            <a:endParaRPr lang="ru-RU" altLang="ru-RU" sz="280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ru-RU" sz="3600" b="1" i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house was built </a:t>
            </a:r>
            <a:r>
              <a:rPr lang="en-US" altLang="ru-RU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altLang="ru-RU" sz="3600" b="1" i="1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 grandfather.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ru-RU" sz="3600" b="1" i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play will be seen </a:t>
            </a:r>
            <a:r>
              <a:rPr lang="en-US" altLang="ru-RU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many people.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ru-RU" sz="3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ru-RU" sz="36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ru-RU" sz="3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6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instrument/material/ingredient</a:t>
            </a:r>
            <a:r>
              <a:rPr lang="ru-RU" altLang="ru-RU" sz="36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выражает </a:t>
            </a:r>
            <a:r>
              <a:rPr lang="ru-RU" altLang="ru-RU" sz="28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чем</a:t>
            </a:r>
            <a:r>
              <a:rPr lang="ru-RU" altLang="ru-RU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выполняется действие </a:t>
            </a:r>
            <a:r>
              <a:rPr lang="ru-RU" altLang="ru-RU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(неодушевленное существительное!)</a:t>
            </a:r>
            <a:endParaRPr lang="ru-RU" altLang="ru-RU" sz="2800" b="1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ru-RU" sz="3600" b="1" i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Food in Japan is eaten </a:t>
            </a:r>
            <a:r>
              <a:rPr lang="en-US" altLang="ru-RU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ru-RU" sz="3600" b="1" i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chopsticks.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ru-RU" sz="3600" b="1" i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salad is made </a:t>
            </a:r>
            <a:r>
              <a:rPr lang="en-US" altLang="ru-RU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ru-RU" sz="3600" b="1" i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boiled chicken.</a:t>
            </a:r>
            <a:endParaRPr lang="ru-RU" altLang="ru-RU" sz="3600" b="1" i="1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9" name="Beethoven's Symphony No. 9 (Scherzo).wma">
            <a:hlinkClick r:id="" action="ppaction://media"/>
            <a:extLst>
              <a:ext uri="{FF2B5EF4-FFF2-40B4-BE49-F238E27FC236}">
                <a16:creationId xmlns:a16="http://schemas.microsoft.com/office/drawing/2014/main" id="{C6A45B05-56A1-4DDD-A841-A61573C52F40}"/>
              </a:ext>
            </a:extLst>
          </p:cNvPr>
          <p:cNvPicPr>
            <a:picLocks noGrp="1" noChangeAspect="1" noChangeArrowheads="1"/>
          </p:cNvPicPr>
          <p:nvPr>
            <p:ph sz="half" idx="2"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72450" y="5734050"/>
            <a:ext cx="304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audio>
              <p:cMediaNode>
                <p:cTn id="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11269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>
            <a:extLst>
              <a:ext uri="{FF2B5EF4-FFF2-40B4-BE49-F238E27FC236}">
                <a16:creationId xmlns:a16="http://schemas.microsoft.com/office/drawing/2014/main" id="{86750669-34A6-4FD3-8F7C-13708F182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de-DE" altLang="ru-RU" sz="100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de-DE" altLang="ru-RU" sz="1000">
                <a:effectLst>
                  <a:outerShdw blurRad="38100" dist="38100" dir="2700000" algn="tl">
                    <a:srgbClr val="FFFFFF"/>
                  </a:outerShdw>
                </a:effectLst>
                <a:sym typeface="Wingdings" panose="05000000000000000000" pitchFamily="2" charset="2"/>
              </a:rPr>
              <a:t></a:t>
            </a:r>
            <a:r>
              <a:rPr lang="de-DE" altLang="ru-RU" sz="1000">
                <a:effectLst>
                  <a:outerShdw blurRad="38100" dist="38100" dir="2700000" algn="tl">
                    <a:srgbClr val="FFFFFF"/>
                  </a:outerShdw>
                </a:effectLst>
              </a:rPr>
              <a:t>  Page </a:t>
            </a:r>
            <a:fld id="{649CAA1E-6402-42B7-B38A-E0D5F1792468}" type="slidenum">
              <a:rPr lang="de-DE" altLang="ru-RU" sz="1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pPr algn="l" eaLnBrk="1" hangingPunct="1"/>
              <a:t>12</a:t>
            </a:fld>
            <a:endParaRPr lang="de-DE" altLang="ru-RU" sz="1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9D2838CA-7C69-439B-8016-39C6F19FDB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2275" y="0"/>
            <a:ext cx="4751388" cy="83661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>
                <a:solidFill>
                  <a:schemeClr val="accent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dirty="0">
                <a:solidFill>
                  <a:schemeClr val="accent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Active → Passive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94DCE5D-B47D-44C7-9246-205238AE99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692150"/>
            <a:ext cx="8748712" cy="54038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3600" b="1" i="1" dirty="0">
                <a:solidFill>
                  <a:srgbClr val="006666"/>
                </a:solidFill>
                <a:effectLst/>
                <a:latin typeface="Times New Roman" pitchFamily="18" charset="0"/>
                <a:cs typeface="Times New Roman" pitchFamily="18" charset="0"/>
              </a:rPr>
              <a:t>Volunteers </a:t>
            </a:r>
            <a:r>
              <a:rPr lang="en-GB" sz="3600" b="1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deliver</a:t>
            </a:r>
            <a:r>
              <a:rPr lang="en-GB" sz="3600" b="1" i="1" dirty="0">
                <a:solidFill>
                  <a:srgbClr val="006666"/>
                </a:solidFill>
                <a:effectLst/>
                <a:latin typeface="Times New Roman" pitchFamily="18" charset="0"/>
                <a:cs typeface="Times New Roman" pitchFamily="18" charset="0"/>
              </a:rPr>
              <a:t> food to </a:t>
            </a:r>
            <a:r>
              <a:rPr lang="en-US" sz="3600" b="1" i="1" dirty="0">
                <a:solidFill>
                  <a:srgbClr val="006666"/>
                </a:solidFill>
                <a:effectLst/>
                <a:latin typeface="Times New Roman" pitchFamily="18" charset="0"/>
                <a:cs typeface="Times New Roman" pitchFamily="18" charset="0"/>
              </a:rPr>
              <a:t>elderly </a:t>
            </a:r>
            <a:r>
              <a:rPr lang="en-GB" sz="3600" b="1" i="1" dirty="0">
                <a:solidFill>
                  <a:srgbClr val="006666"/>
                </a:solidFill>
                <a:effectLst/>
                <a:latin typeface="Times New Roman" pitchFamily="18" charset="0"/>
                <a:cs typeface="Times New Roman" pitchFamily="18" charset="0"/>
              </a:rPr>
              <a:t>people every day.</a:t>
            </a:r>
            <a:r>
              <a:rPr lang="en-GB" sz="3600" b="1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(active)</a:t>
            </a:r>
            <a:r>
              <a:rPr lang="en-GB" sz="3600" b="1" dirty="0">
                <a:solidFill>
                  <a:srgbClr val="0066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GB" i="1" dirty="0"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Найдите дополнение в предложении в активном залоге </a:t>
            </a:r>
            <a:r>
              <a:rPr lang="en-GB" sz="2800" dirty="0"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8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food</a:t>
            </a:r>
            <a:r>
              <a:rPr lang="en-GB" sz="2800" dirty="0"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и поставьте его на место подлежащего в пассивном предложении.</a:t>
            </a:r>
            <a:endParaRPr lang="en-GB" sz="28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GB" sz="2800" i="1" dirty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Определите время сказуемого в активном залоге </a:t>
            </a:r>
            <a:r>
              <a:rPr lang="en-GB" sz="2800" dirty="0"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8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deliver </a:t>
            </a:r>
            <a:r>
              <a:rPr lang="ru-RU" sz="28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Present Simple</a:t>
            </a:r>
            <a:r>
              <a:rPr lang="en-GB" sz="2800" dirty="0"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и поставьте глагол </a:t>
            </a:r>
            <a:r>
              <a:rPr lang="en-GB" sz="2800" i="1" dirty="0">
                <a:effectLst/>
                <a:latin typeface="Times New Roman" pitchFamily="18" charset="0"/>
                <a:cs typeface="Times New Roman" pitchFamily="18" charset="0"/>
              </a:rPr>
              <a:t>to be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в это же время </a:t>
            </a:r>
            <a:r>
              <a:rPr lang="en-GB" sz="2800" dirty="0"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800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GB" sz="2800" dirty="0"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GB" sz="2800" dirty="0"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. Поставьте смысловой глагол </a:t>
            </a:r>
            <a:r>
              <a:rPr lang="ru-RU" sz="2800" i="1" dirty="0"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8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deliver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в 3 форму</a:t>
            </a:r>
            <a:r>
              <a:rPr lang="en-GB" sz="2800" dirty="0"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это правильный глагол , значит </a:t>
            </a:r>
            <a:r>
              <a:rPr lang="en-GB" sz="28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deliver</a:t>
            </a:r>
            <a:r>
              <a:rPr lang="en-GB" sz="2800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GB" sz="2800" dirty="0"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GB" sz="3600" b="1" i="1" dirty="0">
                <a:solidFill>
                  <a:srgbClr val="006666"/>
                </a:solidFill>
                <a:effectLst/>
                <a:latin typeface="Times New Roman" pitchFamily="18" charset="0"/>
                <a:cs typeface="Times New Roman" pitchFamily="18" charset="0"/>
              </a:rPr>
              <a:t>Food </a:t>
            </a:r>
            <a:r>
              <a:rPr lang="en-GB" sz="3600" b="1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is delivered </a:t>
            </a:r>
            <a:r>
              <a:rPr lang="en-GB" sz="3600" b="1" i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to elderly people (by volunteers) </a:t>
            </a:r>
            <a:r>
              <a:rPr lang="en-GB" sz="3600" b="1" i="1" dirty="0">
                <a:solidFill>
                  <a:srgbClr val="006666"/>
                </a:solidFill>
                <a:effectLst/>
                <a:latin typeface="Times New Roman" pitchFamily="18" charset="0"/>
                <a:cs typeface="Times New Roman" pitchFamily="18" charset="0"/>
              </a:rPr>
              <a:t>every day.</a:t>
            </a:r>
            <a:r>
              <a:rPr lang="en-GB" sz="3600" b="1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(passive)</a:t>
            </a:r>
            <a:r>
              <a:rPr lang="en-GB" sz="3600" b="1" dirty="0">
                <a:solidFill>
                  <a:srgbClr val="0066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66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id="{D87B2860-392C-44B6-835B-2B7165C59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algn="ctr"/>
            <a:r>
              <a:rPr lang="en-US" altLang="ru-RU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Some verbs can have two objects</a:t>
            </a:r>
            <a:endParaRPr lang="ru-RU" altLang="ru-RU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0B8540-440F-45E1-AEDA-4156BD937F6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11188" y="765175"/>
            <a:ext cx="8532812" cy="5761038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4000" b="1" i="1" dirty="0">
                <a:effectLst/>
                <a:latin typeface="Times New Roman" pitchFamily="18" charset="0"/>
                <a:cs typeface="Times New Roman" pitchFamily="18" charset="0"/>
              </a:rPr>
              <a:t>We gave  </a:t>
            </a:r>
            <a:r>
              <a:rPr lang="en-US" sz="4000" b="1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the police  the information.</a:t>
            </a:r>
            <a:r>
              <a:rPr lang="en-US" sz="4000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66"/>
                </a:solidFill>
                <a:effectLst/>
              </a:rPr>
              <a:t>                    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  <a:effectLst/>
              </a:rPr>
              <a:t>object 1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</a:rPr>
              <a:t>  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effectLst/>
              </a:rPr>
              <a:t>   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</a:rPr>
              <a:t>      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  <a:effectLst/>
              </a:rPr>
              <a:t>object 2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So it is possible to make two passive sentences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600" b="1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The police </a:t>
            </a:r>
            <a:r>
              <a:rPr lang="en-US" sz="3600" b="1" i="1" dirty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were given the information.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600" b="1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The information </a:t>
            </a:r>
            <a:r>
              <a:rPr lang="en-US" sz="3600" b="1" i="1" dirty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was given to the police.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Other verbs which can have two objects are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2400" b="1" dirty="0">
                <a:effectLst/>
              </a:rPr>
              <a:t> 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ask         offer         pay           refuse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40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send        show       teach         tell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400" b="1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sz="2400" b="1" dirty="0"/>
          </a:p>
        </p:txBody>
      </p:sp>
      <p:sp>
        <p:nvSpPr>
          <p:cNvPr id="6" name="Правая фигурная скобка 5">
            <a:extLst>
              <a:ext uri="{FF2B5EF4-FFF2-40B4-BE49-F238E27FC236}">
                <a16:creationId xmlns:a16="http://schemas.microsoft.com/office/drawing/2014/main" id="{4380D1E1-F9E8-4760-A09A-A80146D4E044}"/>
              </a:ext>
            </a:extLst>
          </p:cNvPr>
          <p:cNvSpPr/>
          <p:nvPr/>
        </p:nvSpPr>
        <p:spPr>
          <a:xfrm rot="16200000" flipH="1">
            <a:off x="3943350" y="1355726"/>
            <a:ext cx="319087" cy="2087562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C3051DE-2142-469D-82AF-B59D0BDE77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7920038" cy="765175"/>
          </a:xfrm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dirty="0">
                <a:solidFill>
                  <a:srgbClr val="FFFF66"/>
                </a:solidFill>
              </a:rPr>
              <a:t>          </a:t>
            </a:r>
            <a:br>
              <a:rPr lang="ru-RU" dirty="0">
                <a:solidFill>
                  <a:srgbClr val="FFFF66"/>
                </a:solidFill>
              </a:rPr>
            </a:br>
            <a:r>
              <a:rPr lang="en-US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Passive Voice</a:t>
            </a:r>
            <a:endParaRPr lang="ru-RU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3CF61BC-279E-4C36-A359-E2182CE0914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600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/>
              <a:t>Somebody </a:t>
            </a:r>
            <a:r>
              <a:rPr lang="en-US" sz="3600" b="1" dirty="0">
                <a:solidFill>
                  <a:srgbClr val="C00000"/>
                </a:solidFill>
              </a:rPr>
              <a:t>cleans</a:t>
            </a:r>
            <a:r>
              <a:rPr lang="en-US" sz="3600" b="1" dirty="0"/>
              <a:t> </a:t>
            </a:r>
            <a:r>
              <a:rPr lang="en-US" sz="3600" dirty="0"/>
              <a:t> </a:t>
            </a:r>
            <a:r>
              <a:rPr lang="ru-RU" sz="3600" dirty="0"/>
              <a:t>              </a:t>
            </a:r>
            <a:r>
              <a:rPr lang="en-US" sz="3600" dirty="0"/>
              <a:t>   every day. </a:t>
            </a:r>
            <a:endParaRPr lang="en-US" sz="3600" i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i="1" dirty="0"/>
              <a:t>                                                 </a:t>
            </a:r>
            <a:r>
              <a:rPr lang="en-US" sz="3600" b="1" i="1" dirty="0">
                <a:solidFill>
                  <a:srgbClr val="C00000"/>
                </a:solidFill>
                <a:effectLst/>
              </a:rPr>
              <a:t>(active)</a:t>
            </a:r>
          </a:p>
          <a:p>
            <a:pPr eaLnBrk="1" hangingPunct="1"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r>
              <a:rPr lang="en-US" sz="3600" b="1" dirty="0"/>
              <a:t>                               </a:t>
            </a:r>
          </a:p>
          <a:p>
            <a:pPr eaLnBrk="1" hangingPunct="1"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r>
              <a:rPr lang="en-US" sz="3600" b="1" dirty="0"/>
              <a:t>                        </a:t>
            </a:r>
          </a:p>
          <a:p>
            <a:pPr eaLnBrk="1" hangingPunct="1"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r>
              <a:rPr lang="en-US" sz="3600" b="1" dirty="0"/>
              <a:t>                           </a:t>
            </a:r>
            <a:r>
              <a:rPr lang="en-US" sz="3600" b="1" dirty="0">
                <a:solidFill>
                  <a:srgbClr val="C00000"/>
                </a:solidFill>
              </a:rPr>
              <a:t>is cleaned  </a:t>
            </a:r>
            <a:r>
              <a:rPr lang="en-US" sz="3600" dirty="0"/>
              <a:t>every day. </a:t>
            </a:r>
          </a:p>
          <a:p>
            <a:pPr eaLnBrk="1" hangingPunct="1"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r>
              <a:rPr lang="en-US" sz="3600" dirty="0"/>
              <a:t>                                                </a:t>
            </a:r>
            <a:r>
              <a:rPr lang="en-US" sz="3600" i="1" dirty="0">
                <a:solidFill>
                  <a:srgbClr val="C00000"/>
                </a:solidFill>
                <a:effectLst/>
              </a:rPr>
              <a:t>(passive)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i="1" dirty="0"/>
              <a:t>  </a:t>
            </a:r>
          </a:p>
        </p:txBody>
      </p:sp>
      <p:pic>
        <p:nvPicPr>
          <p:cNvPr id="10246" name="Beethoven's Symphony No. 9 (Scherzo).wma">
            <a:hlinkClick r:id="" action="ppaction://media"/>
            <a:extLst>
              <a:ext uri="{FF2B5EF4-FFF2-40B4-BE49-F238E27FC236}">
                <a16:creationId xmlns:a16="http://schemas.microsoft.com/office/drawing/2014/main" id="{179FB74E-9ABC-404C-B3F1-397885D75F6C}"/>
              </a:ext>
            </a:extLst>
          </p:cNvPr>
          <p:cNvPicPr>
            <a:picLocks noGrp="1" noChangeAspect="1" noChangeArrowheads="1"/>
          </p:cNvPicPr>
          <p:nvPr>
            <p:ph sz="half" idx="2"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40650" y="6092825"/>
            <a:ext cx="304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9668293-18EB-474E-A938-462806D36C0D}"/>
              </a:ext>
            </a:extLst>
          </p:cNvPr>
          <p:cNvSpPr/>
          <p:nvPr/>
        </p:nvSpPr>
        <p:spPr>
          <a:xfrm>
            <a:off x="4211638" y="1628775"/>
            <a:ext cx="2447925" cy="187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room  </a:t>
            </a:r>
          </a:p>
          <a:p>
            <a:pPr marL="342900" indent="-342900" algn="ctr">
              <a:spcBef>
                <a:spcPct val="20000"/>
              </a:spcBef>
              <a:buClr>
                <a:srgbClr val="FFFFCC"/>
              </a:buClr>
              <a:buSzPct val="70000"/>
              <a:defRPr/>
            </a:pPr>
            <a:r>
              <a:rPr lang="en-US" sz="3600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4EA5C0B-D1F4-4395-BFFF-B58A8EC6AFBD}"/>
              </a:ext>
            </a:extLst>
          </p:cNvPr>
          <p:cNvSpPr/>
          <p:nvPr/>
        </p:nvSpPr>
        <p:spPr>
          <a:xfrm>
            <a:off x="395288" y="4005263"/>
            <a:ext cx="3168650" cy="2376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room </a:t>
            </a:r>
          </a:p>
          <a:p>
            <a:pPr marL="342900" indent="-342900" algn="ctr">
              <a:spcBef>
                <a:spcPct val="20000"/>
              </a:spcBef>
              <a:buClr>
                <a:srgbClr val="FFFFCC"/>
              </a:buClr>
              <a:buSzPct val="70000"/>
              <a:defRPr/>
            </a:pPr>
            <a:r>
              <a:rPr lang="en-US" sz="3600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subject</a:t>
            </a:r>
            <a:endParaRPr lang="ru-RU" sz="3600" i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audio>
              <p:cMediaNode>
                <p:cTn id="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1024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1A0F8A-6B97-45F8-9315-20D931C7F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836613"/>
            <a:ext cx="8142287" cy="9366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We use passive forms when</a:t>
            </a:r>
            <a:br>
              <a:rPr lang="en-US" sz="6000" i="1" dirty="0">
                <a:latin typeface="Times New Roman" pitchFamily="18" charset="0"/>
                <a:cs typeface="Times New Roman" pitchFamily="18" charset="0"/>
              </a:rPr>
            </a:br>
            <a:endParaRPr lang="en-US" sz="6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11DA4F-F4EE-43D3-98CF-5CD3D8E69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773238"/>
            <a:ext cx="8642350" cy="43227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a) we don`t know 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 did it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The window was broken an hour ago.</a:t>
            </a:r>
            <a:endParaRPr lang="ru-RU" sz="3600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b) we are interested in 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happens, not 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 it is done by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His watch was stolen in the street.</a:t>
            </a:r>
            <a:endParaRPr lang="ru-RU" sz="3600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с) </a:t>
            </a: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the situation is rather formal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Smoking is not allowed.</a:t>
            </a:r>
            <a:endParaRPr lang="ru-RU" sz="3600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0CAC835-F9BE-4D10-890F-37CF2A95BF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920038" cy="404813"/>
          </a:xfrm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dirty="0">
                <a:solidFill>
                  <a:srgbClr val="FFFF66"/>
                </a:solidFill>
              </a:rPr>
              <a:t>          </a:t>
            </a:r>
            <a:br>
              <a:rPr lang="ru-RU" dirty="0">
                <a:solidFill>
                  <a:srgbClr val="FFFF66"/>
                </a:solidFill>
              </a:rPr>
            </a:br>
            <a:r>
              <a:rPr lang="en-US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Passive Voice</a:t>
            </a:r>
            <a:endParaRPr lang="ru-RU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C729365-5228-4E9F-B809-CFD91365EF9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600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b="1" dirty="0"/>
              <a:t> </a:t>
            </a:r>
            <a:r>
              <a:rPr lang="en-US" sz="3600" dirty="0"/>
              <a:t> </a:t>
            </a:r>
            <a:r>
              <a:rPr lang="ru-RU" sz="3600" dirty="0"/>
              <a:t>             </a:t>
            </a:r>
            <a:endParaRPr lang="en-US" sz="3600" i="1" dirty="0"/>
          </a:p>
          <a:p>
            <a:pPr eaLnBrk="1" hangingPunct="1"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r>
              <a:rPr lang="en-US" sz="3600" b="1" dirty="0"/>
              <a:t>                               </a:t>
            </a:r>
          </a:p>
          <a:p>
            <a:pPr eaLnBrk="1" hangingPunct="1"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r>
              <a:rPr lang="en-US" sz="3600" b="1" dirty="0"/>
              <a:t>                       </a:t>
            </a:r>
            <a:endParaRPr lang="en-US" sz="3600" i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i="1" dirty="0"/>
              <a:t>  </a:t>
            </a:r>
          </a:p>
        </p:txBody>
      </p:sp>
      <p:pic>
        <p:nvPicPr>
          <p:cNvPr id="10246" name="Beethoven's Symphony No. 9 (Scherzo).wma">
            <a:hlinkClick r:id="" action="ppaction://media"/>
            <a:extLst>
              <a:ext uri="{FF2B5EF4-FFF2-40B4-BE49-F238E27FC236}">
                <a16:creationId xmlns:a16="http://schemas.microsoft.com/office/drawing/2014/main" id="{D6B9D8E4-F754-4C61-9430-8A747C5E766D}"/>
              </a:ext>
            </a:extLst>
          </p:cNvPr>
          <p:cNvPicPr>
            <a:picLocks noGrp="1" noChangeAspect="1" noChangeArrowheads="1"/>
          </p:cNvPicPr>
          <p:nvPr>
            <p:ph sz="half" idx="2"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40650" y="6092825"/>
            <a:ext cx="304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TextBox 7">
            <a:extLst>
              <a:ext uri="{FF2B5EF4-FFF2-40B4-BE49-F238E27FC236}">
                <a16:creationId xmlns:a16="http://schemas.microsoft.com/office/drawing/2014/main" id="{B7EE065B-B014-49BE-A0C6-F3D178228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060575"/>
            <a:ext cx="7775575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</a:t>
            </a:r>
            <a:r>
              <a:rPr lang="ru-RU" altLang="ru-RU" sz="440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4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изменяемая часть</a:t>
            </a:r>
            <a:r>
              <a:rPr lang="en-US" altLang="ru-RU" sz="4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(ставится в соответствующую временную форму);</a:t>
            </a:r>
          </a:p>
          <a:p>
            <a:pPr eaLnBrk="1" hangingPunct="1"/>
            <a:r>
              <a:rPr lang="en-US" altLang="ru-RU" sz="4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ru-RU" sz="4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altLang="ru-RU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440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4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неизменяемая часть </a:t>
            </a:r>
            <a:r>
              <a: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(глагол с окончанием </a:t>
            </a:r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у правильных глаголов и </a:t>
            </a:r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3-я форма </a:t>
            </a:r>
            <a:r>
              <a: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у неправильных!!!)</a:t>
            </a:r>
          </a:p>
          <a:p>
            <a:pPr eaLnBrk="1" hangingPunct="1"/>
            <a:endParaRPr lang="ru-RU" altLang="ru-RU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8C57783-2E49-4E25-AD86-475798D7A62B}"/>
              </a:ext>
            </a:extLst>
          </p:cNvPr>
          <p:cNvSpPr/>
          <p:nvPr/>
        </p:nvSpPr>
        <p:spPr>
          <a:xfrm>
            <a:off x="2771775" y="1052513"/>
            <a:ext cx="3600450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be +V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audio>
              <p:cMediaNode>
                <p:cTn id="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1024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>
            <a:extLst>
              <a:ext uri="{FF2B5EF4-FFF2-40B4-BE49-F238E27FC236}">
                <a16:creationId xmlns:a16="http://schemas.microsoft.com/office/drawing/2014/main" id="{B080F075-E7A5-44D6-9425-FAAD9C1BE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1268413"/>
            <a:ext cx="2555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1" name="TextBox 4">
            <a:extLst>
              <a:ext uri="{FF2B5EF4-FFF2-40B4-BE49-F238E27FC236}">
                <a16:creationId xmlns:a16="http://schemas.microsoft.com/office/drawing/2014/main" id="{405D364C-A2B1-477E-9EE1-AF56B8F68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268413"/>
            <a:ext cx="8137525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  – </a:t>
            </a:r>
            <a:r>
              <a:rPr lang="en-GB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am, is, are</a:t>
            </a:r>
          </a:p>
          <a:p>
            <a:pPr eaLnBrk="1" hangingPunct="1"/>
            <a:r>
              <a:rPr lang="en-GB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  – </a:t>
            </a:r>
            <a:r>
              <a:rPr lang="en-GB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am/is/are being</a:t>
            </a:r>
          </a:p>
          <a:p>
            <a:pPr eaLnBrk="1" hangingPunct="1"/>
            <a:r>
              <a:rPr lang="en-GB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Present Perfect  – </a:t>
            </a:r>
            <a:r>
              <a:rPr lang="en-GB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have/has been</a:t>
            </a:r>
          </a:p>
          <a:p>
            <a:pPr eaLnBrk="1" hangingPunct="1"/>
            <a:r>
              <a:rPr lang="en-GB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Past Simple – </a:t>
            </a:r>
            <a:r>
              <a:rPr lang="en-GB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was, were</a:t>
            </a:r>
          </a:p>
          <a:p>
            <a:pPr eaLnBrk="1" hangingPunct="1"/>
            <a:r>
              <a:rPr lang="en-GB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Past Continuous – </a:t>
            </a:r>
            <a:r>
              <a:rPr lang="en-GB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was/were being</a:t>
            </a:r>
          </a:p>
          <a:p>
            <a:pPr eaLnBrk="1" hangingPunct="1"/>
            <a:r>
              <a:rPr lang="en-GB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Past Perfect – </a:t>
            </a:r>
            <a:r>
              <a:rPr lang="en-GB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been</a:t>
            </a:r>
          </a:p>
          <a:p>
            <a:pPr eaLnBrk="1" hangingPunct="1"/>
            <a:r>
              <a:rPr lang="en-GB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Future Simple – </a:t>
            </a:r>
            <a:r>
              <a:rPr lang="en-GB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</a:t>
            </a:r>
          </a:p>
          <a:p>
            <a:pPr eaLnBrk="1" hangingPunct="1"/>
            <a:r>
              <a:rPr lang="en-GB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With modals – </a:t>
            </a:r>
            <a:r>
              <a:rPr lang="en-GB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be, must be, should be, could be, would be</a:t>
            </a:r>
            <a:endParaRPr lang="en-US" altLang="ru-RU" sz="36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TextBox 5">
            <a:extLst>
              <a:ext uri="{FF2B5EF4-FFF2-40B4-BE49-F238E27FC236}">
                <a16:creationId xmlns:a16="http://schemas.microsoft.com/office/drawing/2014/main" id="{0FE87E0B-D384-431D-AADC-FDB93A99C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87137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Let’s review the forms of the verb </a:t>
            </a:r>
            <a:r>
              <a:rPr lang="en-US" altLang="ru-RU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</a:t>
            </a:r>
            <a:endParaRPr lang="ru-RU" altLang="ru-RU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>
            <a:extLst>
              <a:ext uri="{FF2B5EF4-FFF2-40B4-BE49-F238E27FC236}">
                <a16:creationId xmlns:a16="http://schemas.microsoft.com/office/drawing/2014/main" id="{DADC028D-91A6-4BFE-80C8-907EFB59A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60350"/>
            <a:ext cx="8497887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смыслового глагола (</a:t>
            </a:r>
            <a:r>
              <a:rPr lang="en-US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пассивном залоге могут использоваться только </a:t>
            </a:r>
            <a:r>
              <a:rPr lang="ru-RU" alt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переходные глаголы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(те, которые могут иметь при себе дополнение!)  </a:t>
            </a:r>
            <a:r>
              <a:rPr lang="en-US" alt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take, give, put, buy, say, build, cut, bring, discuss, arrest, write, invent, discover, eat, cook, send, do, collect, draw, etc.</a:t>
            </a:r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3D5BB5A-E831-4AEA-B3D0-E8C9E6771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There are 8 Passive forms in English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452" name="Group 92">
            <a:extLst>
              <a:ext uri="{FF2B5EF4-FFF2-40B4-BE49-F238E27FC236}">
                <a16:creationId xmlns:a16="http://schemas.microsoft.com/office/drawing/2014/main" id="{854FDA8A-76E3-4389-A57E-0E32995153E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0" y="836613"/>
          <a:ext cx="9144001" cy="6035675"/>
        </p:xfrm>
        <a:graphic>
          <a:graphicData uri="http://schemas.openxmlformats.org/drawingml/2006/table">
            <a:tbl>
              <a:tblPr/>
              <a:tblGrid>
                <a:gridCol w="2555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7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8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Present Simple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4000" b="1" i="1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Past Simple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4000" b="1" i="1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Future Simple</a:t>
                      </a:r>
                      <a:endParaRPr kumimoji="0" lang="ru-RU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29" marR="91429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>
                          <a:solidFill>
                            <a:schemeClr val="tx1"/>
                          </a:solidFill>
                        </a:rPr>
                        <a:t>am</a:t>
                      </a:r>
                      <a:r>
                        <a:rPr lang="ru-RU" sz="40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ru-RU" sz="40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</a:rPr>
                        <a:t>are</a:t>
                      </a:r>
                      <a:r>
                        <a:rPr lang="en-US" sz="4000" b="1" baseline="0" dirty="0">
                          <a:solidFill>
                            <a:schemeClr val="tx1"/>
                          </a:solidFill>
                        </a:rPr>
                        <a:t> + V</a:t>
                      </a:r>
                      <a:r>
                        <a:rPr lang="ru-RU" sz="4000" b="1" baseline="0" dirty="0" err="1">
                          <a:solidFill>
                            <a:schemeClr val="tx1"/>
                          </a:solidFill>
                        </a:rPr>
                        <a:t>з</a:t>
                      </a:r>
                      <a:endParaRPr lang="en-US" sz="4000" b="1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kumimoji="0" lang="ru-RU" sz="4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4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were + V</a:t>
                      </a:r>
                      <a:r>
                        <a:rPr kumimoji="0" lang="ru-RU" sz="4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will be +V</a:t>
                      </a:r>
                      <a:r>
                        <a:rPr kumimoji="0" lang="ru-RU" sz="4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endParaRPr kumimoji="0" lang="ru-RU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9" marR="91429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The work </a:t>
                      </a:r>
                      <a:r>
                        <a:rPr lang="en-US" sz="4000" b="1" dirty="0">
                          <a:solidFill>
                            <a:srgbClr val="C00000"/>
                          </a:solidFill>
                        </a:rPr>
                        <a:t>is done</a:t>
                      </a:r>
                      <a:r>
                        <a:rPr lang="en-US" sz="4000" dirty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  <a:p>
                      <a:endParaRPr lang="en-US" sz="4000" dirty="0"/>
                    </a:p>
                    <a:p>
                      <a:r>
                        <a:rPr lang="en-US" sz="4000" dirty="0"/>
                        <a:t>The work </a:t>
                      </a:r>
                      <a:r>
                        <a:rPr lang="en-US" sz="4000" b="1" dirty="0">
                          <a:solidFill>
                            <a:srgbClr val="C00000"/>
                          </a:solidFill>
                        </a:rPr>
                        <a:t>was</a:t>
                      </a:r>
                      <a:r>
                        <a:rPr lang="en-US" sz="4000" b="1" baseline="0" dirty="0">
                          <a:solidFill>
                            <a:srgbClr val="C00000"/>
                          </a:solidFill>
                        </a:rPr>
                        <a:t> done</a:t>
                      </a:r>
                      <a:r>
                        <a:rPr lang="en-US" sz="4000" baseline="0" dirty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  <a:p>
                      <a:endParaRPr lang="en-US" sz="4000" baseline="0" dirty="0"/>
                    </a:p>
                    <a:p>
                      <a:r>
                        <a:rPr lang="en-US" sz="4000" baseline="0" dirty="0"/>
                        <a:t>The work </a:t>
                      </a:r>
                    </a:p>
                    <a:p>
                      <a:r>
                        <a:rPr lang="en-US" sz="4000" b="1" baseline="0" dirty="0">
                          <a:solidFill>
                            <a:srgbClr val="C00000"/>
                          </a:solidFill>
                        </a:rPr>
                        <a:t>will be done.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29" marR="91429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L="91429" marR="91429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29" marR="91429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5436" name="Beethoven's Symphony No. 9 (Scherzo).wma">
            <a:hlinkClick r:id="" action="ppaction://media"/>
            <a:extLst>
              <a:ext uri="{FF2B5EF4-FFF2-40B4-BE49-F238E27FC236}">
                <a16:creationId xmlns:a16="http://schemas.microsoft.com/office/drawing/2014/main" id="{2DB41DD8-D933-44DF-BEE6-84A1B402B8AC}"/>
              </a:ext>
            </a:extLst>
          </p:cNvPr>
          <p:cNvPicPr>
            <a:picLocks noGrp="1" noChangeAspect="1" noChangeArrowheads="1"/>
          </p:cNvPicPr>
          <p:nvPr>
            <p:ph sz="half" idx="2"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59788" y="404813"/>
            <a:ext cx="304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audio>
              <p:cMediaNode>
                <p:cTn id="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1543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170EAC8-8B72-4D3B-89ED-6F101CB3ED20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404813"/>
          <a:ext cx="8713789" cy="6192837"/>
        </p:xfrm>
        <a:graphic>
          <a:graphicData uri="http://schemas.openxmlformats.org/drawingml/2006/table">
            <a:tbl>
              <a:tblPr/>
              <a:tblGrid>
                <a:gridCol w="2881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92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Tahoma" pitchFamily="34" charset="0"/>
                          <a:ea typeface="+mn-ea"/>
                          <a:cs typeface="+mn-cs"/>
                        </a:rPr>
                        <a:t>Present Continuous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4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Tahoma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36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Tahoma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36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Tahoma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Tahoma" pitchFamily="34" charset="0"/>
                          <a:ea typeface="+mn-ea"/>
                          <a:cs typeface="+mn-cs"/>
                        </a:rPr>
                        <a:t>Past Continuous</a:t>
                      </a:r>
                    </a:p>
                  </a:txBody>
                  <a:tcPr marL="91430" marR="91430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kumimoji="0" lang="ru-RU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are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being +V</a:t>
                      </a:r>
                      <a:r>
                        <a:rPr kumimoji="0" lang="ru-RU" sz="3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endParaRPr kumimoji="0" 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kumimoji="0" lang="ru-RU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were being</a:t>
                      </a:r>
                      <a:r>
                        <a:rPr kumimoji="0" lang="ru-RU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+V</a:t>
                      </a:r>
                      <a:r>
                        <a:rPr kumimoji="0" lang="ru-RU" sz="3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endParaRPr kumimoji="0" lang="ru-RU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The work </a:t>
                      </a:r>
                      <a:r>
                        <a:rPr lang="en-US" sz="3600" b="1" dirty="0">
                          <a:solidFill>
                            <a:srgbClr val="C00000"/>
                          </a:solidFill>
                        </a:rPr>
                        <a:t>is being done</a:t>
                      </a:r>
                      <a:r>
                        <a:rPr lang="en-US" sz="3600" dirty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work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was being done</a:t>
                      </a:r>
                      <a:r>
                        <a:rPr kumimoji="0" 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1430" marR="9143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B92D830-E86E-44DE-B6F9-578371231948}"/>
              </a:ext>
            </a:extLst>
          </p:cNvPr>
          <p:cNvGraphicFramePr>
            <a:graphicFrameLocks noGrp="1"/>
          </p:cNvGraphicFramePr>
          <p:nvPr/>
        </p:nvGraphicFramePr>
        <p:xfrm>
          <a:off x="107950" y="333375"/>
          <a:ext cx="9036050" cy="6675438"/>
        </p:xfrm>
        <a:graphic>
          <a:graphicData uri="http://schemas.openxmlformats.org/drawingml/2006/table">
            <a:tbl>
              <a:tblPr/>
              <a:tblGrid>
                <a:gridCol w="2520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7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7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ahoma" pitchFamily="34" charset="0"/>
                          <a:ea typeface="+mn-ea"/>
                          <a:cs typeface="+mn-cs"/>
                        </a:rPr>
                        <a:t>Present Perfect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4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Tahoma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Tahoma" pitchFamily="34" charset="0"/>
                          <a:ea typeface="+mn-ea"/>
                          <a:cs typeface="+mn-cs"/>
                        </a:rPr>
                        <a:t>Past Perfect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4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Tahoma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Tahoma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Tahoma" pitchFamily="34" charset="0"/>
                          <a:ea typeface="+mn-ea"/>
                          <a:cs typeface="+mn-cs"/>
                        </a:rPr>
                        <a:t>Future Perfect</a:t>
                      </a:r>
                    </a:p>
                  </a:txBody>
                  <a:tcPr marL="91424" marR="91424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have/has been + V</a:t>
                      </a:r>
                      <a:r>
                        <a:rPr kumimoji="0" lang="ru-RU" sz="3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endParaRPr kumimoji="0" 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had  been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V</a:t>
                      </a:r>
                      <a:r>
                        <a:rPr kumimoji="0" lang="ru-RU" sz="3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endParaRPr kumimoji="0" 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will have been +</a:t>
                      </a:r>
                      <a:r>
                        <a:rPr kumimoji="0" lang="ru-RU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ru-RU" sz="3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endParaRPr kumimoji="0" lang="ru-RU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work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has been done</a:t>
                      </a:r>
                      <a:r>
                        <a:rPr kumimoji="0" 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work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had been done</a:t>
                      </a:r>
                      <a:r>
                        <a:rPr kumimoji="0" 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work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will have been done.</a:t>
                      </a:r>
                      <a:endParaRPr kumimoji="0" lang="ru-RU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3600" dirty="0"/>
                    </a:p>
                  </a:txBody>
                  <a:tcPr marL="91424" marR="91424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276" name="Прямоугольник 2">
            <a:extLst>
              <a:ext uri="{FF2B5EF4-FFF2-40B4-BE49-F238E27FC236}">
                <a16:creationId xmlns:a16="http://schemas.microsoft.com/office/drawing/2014/main" id="{7C6FDFCD-2F41-435F-A946-F7D33D82F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00" y="2921000"/>
            <a:ext cx="3762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Shimmer">
  <a:themeElements>
    <a:clrScheme name="Shimmer 7">
      <a:dk1>
        <a:srgbClr val="000000"/>
      </a:dk1>
      <a:lt1>
        <a:srgbClr val="C4D6BE"/>
      </a:lt1>
      <a:dk2>
        <a:srgbClr val="339966"/>
      </a:dk2>
      <a:lt2>
        <a:srgbClr val="EFFBF0"/>
      </a:lt2>
      <a:accent1>
        <a:srgbClr val="DDDDDD"/>
      </a:accent1>
      <a:accent2>
        <a:srgbClr val="CCFF99"/>
      </a:accent2>
      <a:accent3>
        <a:srgbClr val="DEE8DB"/>
      </a:accent3>
      <a:accent4>
        <a:srgbClr val="000000"/>
      </a:accent4>
      <a:accent5>
        <a:srgbClr val="EBEBEB"/>
      </a:accent5>
      <a:accent6>
        <a:srgbClr val="B9E78A"/>
      </a:accent6>
      <a:hlink>
        <a:srgbClr val="009900"/>
      </a:hlink>
      <a:folHlink>
        <a:srgbClr val="3366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1501</TotalTime>
  <Words>712</Words>
  <Application>Microsoft Office PowerPoint</Application>
  <PresentationFormat>Экран (4:3)</PresentationFormat>
  <Paragraphs>132</Paragraphs>
  <Slides>13</Slides>
  <Notes>0</Notes>
  <HiddenSlides>0</HiddenSlides>
  <MMClips>4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Tahoma</vt:lpstr>
      <vt:lpstr>Arial</vt:lpstr>
      <vt:lpstr>Wingdings</vt:lpstr>
      <vt:lpstr>Calibri</vt:lpstr>
      <vt:lpstr>Times New Roman</vt:lpstr>
      <vt:lpstr>Shimmer</vt:lpstr>
      <vt:lpstr>PASSIVE VOICE</vt:lpstr>
      <vt:lpstr>           Passive Voice</vt:lpstr>
      <vt:lpstr>We use passive forms when </vt:lpstr>
      <vt:lpstr>           Passive Voice</vt:lpstr>
      <vt:lpstr>Презентация PowerPoint</vt:lpstr>
      <vt:lpstr>Презентация PowerPoint</vt:lpstr>
      <vt:lpstr>There are 8 Passive forms in English</vt:lpstr>
      <vt:lpstr>Презентация PowerPoint</vt:lpstr>
      <vt:lpstr>Презентация PowerPoint</vt:lpstr>
      <vt:lpstr>Презентация PowerPoint</vt:lpstr>
      <vt:lpstr> Предлоги by и with часто употребляются в Passive Voice для выражения  творительного падежа!</vt:lpstr>
      <vt:lpstr>   Active → Passive</vt:lpstr>
      <vt:lpstr>Some verbs can have two objects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Gerund</dc:title>
  <dc:creator>AEA</dc:creator>
  <cp:lastModifiedBy>Ольга Фадеева</cp:lastModifiedBy>
  <cp:revision>122</cp:revision>
  <dcterms:created xsi:type="dcterms:W3CDTF">2005-12-22T12:56:11Z</dcterms:created>
  <dcterms:modified xsi:type="dcterms:W3CDTF">2022-04-22T08:31:08Z</dcterms:modified>
</cp:coreProperties>
</file>