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2" r:id="rId3"/>
    <p:sldId id="272" r:id="rId4"/>
    <p:sldId id="265" r:id="rId5"/>
    <p:sldId id="259" r:id="rId6"/>
    <p:sldId id="263" r:id="rId7"/>
    <p:sldId id="264" r:id="rId8"/>
    <p:sldId id="296" r:id="rId9"/>
    <p:sldId id="266" r:id="rId10"/>
    <p:sldId id="297" r:id="rId11"/>
    <p:sldId id="273" r:id="rId12"/>
    <p:sldId id="274" r:id="rId13"/>
    <p:sldId id="293" r:id="rId14"/>
    <p:sldId id="275" r:id="rId15"/>
    <p:sldId id="277" r:id="rId16"/>
    <p:sldId id="278" r:id="rId17"/>
    <p:sldId id="294" r:id="rId18"/>
    <p:sldId id="268" r:id="rId19"/>
    <p:sldId id="279" r:id="rId20"/>
    <p:sldId id="269" r:id="rId21"/>
    <p:sldId id="270" r:id="rId22"/>
    <p:sldId id="271" r:id="rId23"/>
    <p:sldId id="280" r:id="rId24"/>
    <p:sldId id="281" r:id="rId25"/>
    <p:sldId id="282" r:id="rId26"/>
    <p:sldId id="289" r:id="rId27"/>
    <p:sldId id="291" r:id="rId28"/>
    <p:sldId id="283" r:id="rId29"/>
    <p:sldId id="284" r:id="rId30"/>
    <p:sldId id="286" r:id="rId31"/>
    <p:sldId id="285" r:id="rId32"/>
    <p:sldId id="287" r:id="rId33"/>
    <p:sldId id="295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26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02A19-9EA5-4158-A64F-18268DF6025E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4F2B-B77D-4D27-B812-6FF3209E9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9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4F2B-B77D-4D27-B812-6FF3209E94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4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5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6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9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image" Target="../media/image68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8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8.jpe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8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1%D0%A1%D0%AD/%D0%9C%D0%B5%D1%82%D1%80%D0%B8%D1%8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8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Света\Красивые фоны для презентаций\Vol\bv1004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4800" y="0"/>
            <a:ext cx="9557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Синус, </a:t>
            </a:r>
          </a:p>
          <a:p>
            <a:r>
              <a:rPr lang="ru-RU" sz="7200" b="1" dirty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косинус, </a:t>
            </a:r>
          </a:p>
          <a:p>
            <a:r>
              <a:rPr lang="ru-RU" sz="7200" b="1" dirty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       тангенс, </a:t>
            </a:r>
          </a:p>
          <a:p>
            <a:r>
              <a:rPr lang="ru-RU" sz="7200" b="1" dirty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               котангенс</a:t>
            </a:r>
          </a:p>
        </p:txBody>
      </p:sp>
    </p:spTree>
    <p:extLst>
      <p:ext uri="{BB962C8B-B14F-4D97-AF65-F5344CB8AC3E}">
        <p14:creationId xmlns:p14="http://schemas.microsoft.com/office/powerpoint/2010/main" val="41841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95936" y="908720"/>
                <a:ext cx="4759956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  </m:t>
                      </m:r>
                      <m:r>
                        <a:rPr lang="ru-RU" sz="4000" b="1" i="1">
                          <a:latin typeface="Cambria Math"/>
                        </a:rPr>
                        <m:t>координаты </m:t>
                      </m:r>
                    </m:oMath>
                  </m:oMathPara>
                </a14:m>
                <a:endParaRPr lang="ru-RU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точки </m:t>
                      </m:r>
                    </m:oMath>
                  </m:oMathPara>
                </a14:m>
                <a:endParaRPr lang="ru-RU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на единичной </m:t>
                      </m:r>
                    </m:oMath>
                  </m:oMathPara>
                </a14:m>
                <a:endParaRPr lang="ru-RU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окружности</m:t>
                      </m:r>
                    </m:oMath>
                  </m:oMathPara>
                </a14:m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08720"/>
                <a:ext cx="4759956" cy="2831544"/>
              </a:xfrm>
              <a:prstGeom prst="rect">
                <a:avLst/>
              </a:prstGeo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484784"/>
                <a:ext cx="2721451" cy="1150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х=</m:t>
                              </m:r>
                              <m:func>
                                <m:func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  <m:e>
                              <m:r>
                                <a:rPr lang="ru-RU" sz="40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у=</m:t>
                              </m:r>
                              <m:func>
                                <m:func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4784"/>
                <a:ext cx="2721451" cy="1150058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419872" y="2059813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8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3" idx="3"/>
          </p:cNvCxnSpPr>
          <p:nvPr/>
        </p:nvCxnSpPr>
        <p:spPr>
          <a:xfrm flipV="1">
            <a:off x="2339752" y="2009711"/>
            <a:ext cx="1788930" cy="1268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7090" y="1418750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21783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2878138"/>
                        <a:ext cx="3905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35874" y="1473632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2171229" y="1987948"/>
            <a:ext cx="126792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56536" y="1971637"/>
            <a:ext cx="1785017" cy="3262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Выгнутая вниз стрелка 21"/>
          <p:cNvSpPr/>
          <p:nvPr/>
        </p:nvSpPr>
        <p:spPr>
          <a:xfrm rot="12054474">
            <a:off x="2948741" y="398032"/>
            <a:ext cx="811926" cy="1289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>
            <a:off x="3542479" y="185569"/>
            <a:ext cx="260165" cy="292387"/>
          </a:xfrm>
          <a:prstGeom prst="plus">
            <a:avLst>
              <a:gd name="adj" fmla="val 463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50603" y="6350550"/>
            <a:ext cx="35536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верх стрелка 26"/>
          <p:cNvSpPr/>
          <p:nvPr/>
        </p:nvSpPr>
        <p:spPr>
          <a:xfrm rot="9518459">
            <a:off x="3049912" y="6146864"/>
            <a:ext cx="745662" cy="939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29527" y="3490204"/>
                <a:ext cx="1548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27" y="3490204"/>
                <a:ext cx="1548244" cy="46166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36096" y="692655"/>
                <a:ext cx="2989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692655"/>
                <a:ext cx="298908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36096" y="1679249"/>
                <a:ext cx="3040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79249"/>
                <a:ext cx="304038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167305" y="3963425"/>
                <a:ext cx="32984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05" y="3963425"/>
                <a:ext cx="329846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167305" y="4797152"/>
                <a:ext cx="34972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05" y="4797152"/>
                <a:ext cx="3497239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65" y="1390586"/>
                <a:ext cx="2989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" y="1390586"/>
                <a:ext cx="2989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37729" y="369908"/>
                <a:ext cx="3040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729" y="369908"/>
                <a:ext cx="30403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-6563" y="2348880"/>
                <a:ext cx="32984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63" y="2348880"/>
                <a:ext cx="329846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765" y="3224993"/>
                <a:ext cx="34972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" y="3224993"/>
                <a:ext cx="349723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9952" y="1359807"/>
                <a:ext cx="26548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359807"/>
                <a:ext cx="2654894" cy="64633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057244" y="369908"/>
                <a:ext cx="30540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4" y="369908"/>
                <a:ext cx="3054041" cy="646331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4139952" y="2318101"/>
                <a:ext cx="24224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18101"/>
                <a:ext cx="2422458" cy="646331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150842" y="3284984"/>
                <a:ext cx="2989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US" sz="36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842" y="3284984"/>
                <a:ext cx="2989921" cy="646331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5220072" y="1359807"/>
            <a:ext cx="720080" cy="646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39752" y="1418750"/>
            <a:ext cx="1296144" cy="1859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8193" y="1002523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13" name="Дуга 12"/>
          <p:cNvSpPr/>
          <p:nvPr/>
        </p:nvSpPr>
        <p:spPr>
          <a:xfrm>
            <a:off x="2365982" y="2889190"/>
            <a:ext cx="477826" cy="770703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54817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2878138"/>
                        <a:ext cx="3905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 flipH="1" flipV="1">
            <a:off x="3591952" y="141875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88231" y="3558049"/>
                <a:ext cx="986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231" y="3558049"/>
                <a:ext cx="98616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99615" y="39376"/>
                <a:ext cx="888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15" y="39376"/>
                <a:ext cx="888385" cy="46166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4396907" y="377756"/>
            <a:ext cx="0" cy="57615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" y="949360"/>
            <a:ext cx="5652119" cy="174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368925" y="5736734"/>
                <a:ext cx="79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25" y="5736734"/>
                <a:ext cx="795411" cy="461665"/>
              </a:xfrm>
              <a:prstGeom prst="rect">
                <a:avLst/>
              </a:prstGeom>
              <a:blipFill rotWithShape="1">
                <a:blip r:embed="rId9" cstate="email"/>
                <a:stretch>
                  <a:fillRect l="-769"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13691" y="492352"/>
                <a:ext cx="944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1" y="492352"/>
                <a:ext cx="944489" cy="461665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7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11" idx="2"/>
          </p:cNvCxnSpPr>
          <p:nvPr/>
        </p:nvCxnSpPr>
        <p:spPr>
          <a:xfrm flipV="1">
            <a:off x="2342575" y="1825186"/>
            <a:ext cx="1995997" cy="1397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9913" y="1363521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50798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2878138"/>
                        <a:ext cx="3905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</a:p>
        </p:txBody>
      </p:sp>
      <p:sp>
        <p:nvSpPr>
          <p:cNvPr id="31" name="Левая фигурная скобка 30"/>
          <p:cNvSpPr/>
          <p:nvPr/>
        </p:nvSpPr>
        <p:spPr>
          <a:xfrm rot="10800000">
            <a:off x="4175956" y="2035187"/>
            <a:ext cx="144016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74696" y="3495700"/>
                <a:ext cx="1548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96" y="3495700"/>
                <a:ext cx="1548244" cy="46166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91311" y="2365161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11" y="2365161"/>
                <a:ext cx="1455270" cy="46166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48818" y="5164553"/>
                <a:ext cx="501188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18" y="5164553"/>
                <a:ext cx="5011885" cy="784767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41" y="-177555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097609" y="1876118"/>
            <a:ext cx="2038631" cy="1382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7284" y="1354611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93174" y="324921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9888" y="323869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97634" y="521538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13881" y="324921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58303" y="5183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33" name="Овал 32"/>
          <p:cNvSpPr/>
          <p:nvPr/>
        </p:nvSpPr>
        <p:spPr>
          <a:xfrm flipH="1" flipV="1">
            <a:off x="5896693" y="198884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7524328" y="1325872"/>
            <a:ext cx="521976" cy="1350435"/>
            <a:chOff x="5593998" y="1623237"/>
            <a:chExt cx="521976" cy="1350435"/>
          </a:xfrm>
        </p:grpSpPr>
        <p:sp>
          <p:nvSpPr>
            <p:cNvPr id="32" name="Выгнутая вниз стрелка 31"/>
            <p:cNvSpPr/>
            <p:nvPr/>
          </p:nvSpPr>
          <p:spPr>
            <a:xfrm rot="14132197">
              <a:off x="5077417" y="2139818"/>
              <a:ext cx="1350435" cy="31727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Крест 35"/>
            <p:cNvSpPr/>
            <p:nvPr/>
          </p:nvSpPr>
          <p:spPr>
            <a:xfrm>
              <a:off x="5884047" y="1825186"/>
              <a:ext cx="231927" cy="302136"/>
            </a:xfrm>
            <a:prstGeom prst="plus">
              <a:avLst>
                <a:gd name="adj" fmla="val 4638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127447" y="29230"/>
            <a:ext cx="6081515" cy="6258600"/>
            <a:chOff x="-645419" y="39376"/>
            <a:chExt cx="6081515" cy="6258600"/>
          </a:xfrm>
        </p:grpSpPr>
        <p:cxnSp>
          <p:nvCxnSpPr>
            <p:cNvPr id="3" name="Прямая со стрелкой 2"/>
            <p:cNvCxnSpPr/>
            <p:nvPr/>
          </p:nvCxnSpPr>
          <p:spPr>
            <a:xfrm flipV="1">
              <a:off x="2346236" y="321312"/>
              <a:ext cx="0" cy="5976664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flipV="1">
              <a:off x="-645419" y="3284092"/>
              <a:ext cx="5721475" cy="25552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004048" y="3145283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7030A0"/>
                  </a:solidFill>
                </a:rPr>
                <a:t>Х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5922" y="39376"/>
              <a:ext cx="306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y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8994" y="985043"/>
              <a:ext cx="4075083" cy="4320480"/>
            </a:xfrm>
            <a:prstGeom prst="ellipse">
              <a:avLst/>
            </a:prstGeom>
            <a:noFill/>
            <a:ln w="412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53037" y="356192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I</a:t>
              </a:r>
              <a:endParaRPr lang="ru-RU" sz="36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3230" y="359255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II</a:t>
              </a:r>
              <a:endParaRPr lang="ru-RU" sz="36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67771" y="5287105"/>
              <a:ext cx="5806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IV</a:t>
              </a:r>
              <a:endParaRPr lang="ru-RU" sz="36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1530" y="5517937"/>
              <a:ext cx="554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III</a:t>
              </a:r>
              <a:endParaRPr lang="ru-RU" sz="3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4334207" y="2760872"/>
                  <a:ext cx="6158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07" y="2760872"/>
                  <a:ext cx="615874" cy="523220"/>
                </a:xfrm>
                <a:prstGeom prst="rect">
                  <a:avLst/>
                </a:prstGeom>
                <a:blipFill rotWithShape="1">
                  <a:blip r:embed="rId3" cstate="email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1602341" y="482366"/>
                  <a:ext cx="8306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341" y="482366"/>
                  <a:ext cx="83067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23"/>
                <p:cNvSpPr/>
                <p:nvPr/>
              </p:nvSpPr>
              <p:spPr>
                <a:xfrm>
                  <a:off x="-599342" y="2701701"/>
                  <a:ext cx="10454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𝟏𝟖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Прямоугольник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9342" y="2701701"/>
                  <a:ext cx="104547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2324743" y="5287105"/>
                  <a:ext cx="10454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𝟐𝟕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743" y="5287105"/>
                  <a:ext cx="1045479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9945" y="272599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45" y="2725993"/>
                <a:ext cx="495649" cy="52322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5881463" y="2047705"/>
            <a:ext cx="1" cy="129718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119102" y="2001596"/>
            <a:ext cx="1770537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48715" y="688256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48" name="Овал 47"/>
          <p:cNvSpPr/>
          <p:nvPr/>
        </p:nvSpPr>
        <p:spPr>
          <a:xfrm>
            <a:off x="3131840" y="1165145"/>
            <a:ext cx="857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endCxn id="47" idx="2"/>
          </p:cNvCxnSpPr>
          <p:nvPr/>
        </p:nvCxnSpPr>
        <p:spPr>
          <a:xfrm flipH="1" flipV="1">
            <a:off x="3127374" y="1149921"/>
            <a:ext cx="994418" cy="2149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4485434" y="2953165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>
            <a:off x="3375208" y="2699414"/>
            <a:ext cx="1018870" cy="1161634"/>
          </a:xfrm>
          <a:prstGeom prst="arc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154097" y="2336495"/>
                <a:ext cx="4507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97" y="2336495"/>
                <a:ext cx="450764" cy="46166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>
            <a:off x="3265794" y="1227175"/>
            <a:ext cx="853308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174690" y="1227175"/>
            <a:ext cx="1" cy="207232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2307624" y="3286722"/>
            <a:ext cx="1824744" cy="1582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121792" y="3286722"/>
            <a:ext cx="2109149" cy="930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Прямоугольник 4104"/>
          <p:cNvSpPr/>
          <p:nvPr/>
        </p:nvSpPr>
        <p:spPr>
          <a:xfrm>
            <a:off x="2222881" y="4869186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4106" name="Прямоугольник 4105"/>
          <p:cNvSpPr/>
          <p:nvPr/>
        </p:nvSpPr>
        <p:spPr>
          <a:xfrm>
            <a:off x="5900352" y="4259518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4107" name="Овал 4106"/>
          <p:cNvSpPr/>
          <p:nvPr/>
        </p:nvSpPr>
        <p:spPr>
          <a:xfrm>
            <a:off x="2576428" y="4590420"/>
            <a:ext cx="51371" cy="54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1035" y="4048325"/>
            <a:ext cx="51370" cy="54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Прямоугольник 4107"/>
              <p:cNvSpPr/>
              <p:nvPr/>
            </p:nvSpPr>
            <p:spPr>
              <a:xfrm>
                <a:off x="2861485" y="3299498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08" name="Прямоугольник 4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85" y="3299498"/>
                <a:ext cx="495649" cy="52322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9" name="Прямоугольник 4108"/>
              <p:cNvSpPr/>
              <p:nvPr/>
            </p:nvSpPr>
            <p:spPr>
              <a:xfrm>
                <a:off x="3127373" y="2650867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09" name="Прямоугольник 4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73" y="2650867"/>
                <a:ext cx="495649" cy="523220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H="1">
            <a:off x="2669150" y="4617423"/>
            <a:ext cx="144995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4119102" y="4089041"/>
            <a:ext cx="1770536" cy="1329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endCxn id="4107" idx="1"/>
          </p:cNvCxnSpPr>
          <p:nvPr/>
        </p:nvCxnSpPr>
        <p:spPr>
          <a:xfrm>
            <a:off x="2583951" y="3286722"/>
            <a:ext cx="0" cy="131160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79" idx="6"/>
          </p:cNvCxnSpPr>
          <p:nvPr/>
        </p:nvCxnSpPr>
        <p:spPr>
          <a:xfrm>
            <a:off x="5972405" y="3299498"/>
            <a:ext cx="0" cy="77583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Арка 4114"/>
          <p:cNvSpPr/>
          <p:nvPr/>
        </p:nvSpPr>
        <p:spPr>
          <a:xfrm>
            <a:off x="3623238" y="2589053"/>
            <a:ext cx="997109" cy="1363020"/>
          </a:xfrm>
          <a:prstGeom prst="blockArc">
            <a:avLst>
              <a:gd name="adj1" fmla="val 8252112"/>
              <a:gd name="adj2" fmla="val 18201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Арка 91"/>
          <p:cNvSpPr/>
          <p:nvPr/>
        </p:nvSpPr>
        <p:spPr>
          <a:xfrm>
            <a:off x="3488325" y="2577029"/>
            <a:ext cx="997109" cy="1363020"/>
          </a:xfrm>
          <a:prstGeom prst="blockArc">
            <a:avLst>
              <a:gd name="adj1" fmla="val 1478169"/>
              <a:gd name="adj2" fmla="val 18201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 animBg="1"/>
      <p:bldP spid="42" grpId="0" animBg="1"/>
      <p:bldP spid="47" grpId="0"/>
      <p:bldP spid="47" grpId="1"/>
      <p:bldP spid="47" grpId="2"/>
      <p:bldP spid="48" grpId="0" animBg="1"/>
      <p:bldP spid="48" grpId="1" animBg="1"/>
      <p:bldP spid="48" grpId="2" animBg="1"/>
      <p:bldP spid="13" grpId="0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  <p:bldP spid="4105" grpId="0"/>
      <p:bldP spid="4105" grpId="1"/>
      <p:bldP spid="4106" grpId="0"/>
      <p:bldP spid="4107" grpId="0" animBg="1"/>
      <p:bldP spid="4107" grpId="1" animBg="1"/>
      <p:bldP spid="79" grpId="0" animBg="1"/>
      <p:bldP spid="4108" grpId="0" animBg="1"/>
      <p:bldP spid="4109" grpId="0" animBg="1"/>
      <p:bldP spid="4109" grpId="1" animBg="1"/>
      <p:bldP spid="4115" grpId="0" animBg="1"/>
      <p:bldP spid="4115" grpId="1" animBg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98" y="-100857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50919" y="985043"/>
            <a:ext cx="1717025" cy="229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2555776" y="2852937"/>
            <a:ext cx="360040" cy="806956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1665" y="18421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82930" y="3262488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96299" y="1549793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3" name="Правая фигурная скобка 22"/>
          <p:cNvSpPr/>
          <p:nvPr/>
        </p:nvSpPr>
        <p:spPr>
          <a:xfrm rot="20326313">
            <a:off x="4071051" y="1314752"/>
            <a:ext cx="794008" cy="1851002"/>
          </a:xfrm>
          <a:prstGeom prst="rightBrace">
            <a:avLst>
              <a:gd name="adj1" fmla="val 8333"/>
              <a:gd name="adj2" fmla="val 5257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02261" y="2622104"/>
            <a:ext cx="11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 рад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6056" y="62415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0192" y="432575"/>
                <a:ext cx="21066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𝐜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𝟐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32575"/>
                <a:ext cx="2106666" cy="646331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7164288" y="432575"/>
            <a:ext cx="762243" cy="738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22645" y="1988840"/>
                <a:ext cx="26196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𝟑𝟔𝟎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−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45" y="1988840"/>
                <a:ext cx="2619628" cy="64633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349399" y="27600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10009" y="2852936"/>
                <a:ext cx="2444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𝟏𝟖𝟎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09" y="2852936"/>
                <a:ext cx="2444900" cy="64633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19682" y="4388461"/>
                <a:ext cx="3518912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𝟒𝟓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682" y="4388461"/>
                <a:ext cx="3518912" cy="1129476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168190" y="4615703"/>
                <a:ext cx="438934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ru-RU" sz="3600" b="1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36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1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600" b="1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3600" b="1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𝟖𝟎</m:t>
                      </m:r>
                      <m:r>
                        <a:rPr lang="en-US" sz="36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90" y="4615703"/>
                <a:ext cx="4389343" cy="1133067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V="1">
            <a:off x="2339752" y="3277864"/>
            <a:ext cx="2456547" cy="6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30" grpId="0"/>
      <p:bldP spid="19" grpId="0" animBg="1"/>
      <p:bldP spid="8" grpId="0"/>
      <p:bldP spid="12" grpId="0"/>
      <p:bldP spid="15" grpId="0"/>
      <p:bldP spid="20" grpId="0"/>
      <p:bldP spid="17" grpId="0"/>
      <p:bldP spid="21" grpId="0"/>
      <p:bldP spid="22" grpId="0"/>
      <p:bldP spid="23" grpId="0" animBg="1"/>
      <p:bldP spid="24" grpId="0"/>
      <p:bldP spid="27" grpId="0" animBg="1"/>
      <p:bldP spid="29" grpId="0" animBg="1"/>
      <p:bldP spid="32" grpId="0" animBg="1"/>
      <p:bldP spid="38" grpId="0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473" y="-251217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640" y="1819194"/>
                <a:ext cx="7056784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60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latin typeface="Cambria Math"/>
                        </a:rPr>
                        <m:t>=</m:t>
                      </m:r>
                      <m:r>
                        <a:rPr lang="en-US" sz="6000" b="1" i="0" smtClean="0">
                          <a:latin typeface="Cambria Math"/>
                        </a:rPr>
                        <m:t>𝟒𝟓</m:t>
                      </m:r>
                      <m:r>
                        <a:rPr lang="en-US" sz="60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19194"/>
                <a:ext cx="7056784" cy="1820948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43607" y="2492896"/>
                <a:ext cx="720043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ru-RU" sz="6000" b="1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6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en-US" sz="60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6000" b="1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6000" b="1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6000" b="1">
                          <a:latin typeface="Cambria Math"/>
                        </a:rPr>
                        <m:t>=</m:t>
                      </m:r>
                      <m:r>
                        <a:rPr lang="en-US" sz="6000" b="1" i="0" smtClean="0">
                          <a:latin typeface="Cambria Math"/>
                        </a:rPr>
                        <m:t>𝟖𝟎</m:t>
                      </m:r>
                      <m:r>
                        <a:rPr lang="en-US" sz="6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2492896"/>
                <a:ext cx="7200433" cy="1826975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57977" y="-26266"/>
            <a:ext cx="847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Перевод радианной меры в градусную:</a:t>
            </a:r>
          </a:p>
        </p:txBody>
      </p:sp>
    </p:spTree>
    <p:extLst>
      <p:ext uri="{BB962C8B-B14F-4D97-AF65-F5344CB8AC3E}">
        <p14:creationId xmlns:p14="http://schemas.microsoft.com/office/powerpoint/2010/main" val="31376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18" y="0"/>
            <a:ext cx="944364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572" y="980728"/>
                <a:ext cx="2855269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°∙ </m:t>
                          </m:r>
                          <m:r>
                            <a:rPr lang="en-US" sz="3600" b="1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72" y="980728"/>
                <a:ext cx="2855269" cy="1133067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95936" y="1467464"/>
                <a:ext cx="3821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𝟑𝟎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467464"/>
                <a:ext cx="3821880" cy="64633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95936" y="2113795"/>
                <a:ext cx="4158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/>
                        </a:rPr>
                        <m:t>𝟏𝟖</m:t>
                      </m:r>
                      <m:r>
                        <a:rPr lang="en-US" sz="3600" b="1" i="0">
                          <a:latin typeface="Cambria Math"/>
                        </a:rPr>
                        <m:t>𝟎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13795"/>
                <a:ext cx="4158511" cy="64633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6652" y="3080102"/>
                <a:ext cx="3382657" cy="113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°∙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52" y="3080102"/>
                <a:ext cx="3382657" cy="1133324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6652" y="1790629"/>
                <a:ext cx="4097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𝟏𝟎𝟎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52" y="1790629"/>
                <a:ext cx="4097597" cy="64633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95936" y="2492896"/>
                <a:ext cx="4158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/>
                        </a:rPr>
                        <m:t>𝟏𝟖</m:t>
                      </m:r>
                      <m:r>
                        <a:rPr lang="en-US" sz="3600" b="1" i="0">
                          <a:latin typeface="Cambria Math"/>
                        </a:rPr>
                        <m:t>𝟎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92896"/>
                <a:ext cx="4158511" cy="646331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2638" y="3533213"/>
                <a:ext cx="3934090" cy="1144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𝟏𝟎𝟎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°∙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𝟓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38" y="3533213"/>
                <a:ext cx="3934090" cy="1144609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60572" y="188640"/>
            <a:ext cx="8361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Перевод градусной меры в радианную:</a:t>
            </a:r>
          </a:p>
        </p:txBody>
      </p:sp>
    </p:spTree>
    <p:extLst>
      <p:ext uri="{BB962C8B-B14F-4D97-AF65-F5344CB8AC3E}">
        <p14:creationId xmlns:p14="http://schemas.microsoft.com/office/powerpoint/2010/main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458297" y="2829193"/>
                <a:ext cx="5998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𝟑𝟎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97" y="2829193"/>
                <a:ext cx="599843" cy="369332"/>
              </a:xfrm>
              <a:prstGeom prst="rect">
                <a:avLst/>
              </a:prstGeo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383696" y="5379438"/>
                <a:ext cx="800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696" y="5379438"/>
                <a:ext cx="800219" cy="40011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18336"/>
            <a:ext cx="10009112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694674" y="266327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900634" y="3284092"/>
            <a:ext cx="51970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61698" y="3090446"/>
            <a:ext cx="43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4032" y="-61397"/>
            <a:ext cx="384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609487" y="985043"/>
            <a:ext cx="4142436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82808" y="3251835"/>
            <a:ext cx="3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25517" y="5331511"/>
            <a:ext cx="44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7765" y="3308432"/>
            <a:ext cx="44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05846" y="517561"/>
            <a:ext cx="3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33" name="Овал 32"/>
          <p:cNvSpPr/>
          <p:nvPr/>
        </p:nvSpPr>
        <p:spPr>
          <a:xfrm flipH="1" flipV="1">
            <a:off x="6104374" y="162880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flipH="1" flipV="1">
            <a:off x="6447042" y="207969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flipH="1" flipV="1">
            <a:off x="4661136" y="95561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flipH="1" flipV="1">
            <a:off x="4651626" y="5265334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flipH="1" flipV="1">
            <a:off x="2551163" y="3278999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flipH="1" flipV="1">
            <a:off x="6707252" y="3258221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H="1" flipV="1">
            <a:off x="5737078" y="1259467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18937" y="1628800"/>
                <a:ext cx="657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37" y="1628800"/>
                <a:ext cx="657014" cy="40011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86834" y="1288900"/>
                <a:ext cx="609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𝟒𝟓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34" y="1288900"/>
                <a:ext cx="609758" cy="369332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627209" y="814420"/>
                <a:ext cx="6570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𝟔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09" y="814420"/>
                <a:ext cx="657014" cy="40011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621948" y="581499"/>
                <a:ext cx="6570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𝟗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48" y="581499"/>
                <a:ext cx="657014" cy="400110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764815" y="2858111"/>
                <a:ext cx="8134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𝟏𝟖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15" y="2858111"/>
                <a:ext cx="813445" cy="40011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3698" y="519944"/>
                <a:ext cx="1744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ru-RU" sz="2800" b="1" i="0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8" y="519944"/>
                <a:ext cx="1744067" cy="523220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74838" y="98774"/>
                <a:ext cx="1193532" cy="619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𝟓𝟕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838" y="98774"/>
                <a:ext cx="1193532" cy="619850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7061698" y="2878555"/>
                <a:ext cx="13126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𝟐𝟖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698" y="2878555"/>
                <a:ext cx="131266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202064" y="2532602"/>
                <a:ext cx="11507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ru-RU" sz="2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4" y="2532602"/>
                <a:ext cx="1150763" cy="400110"/>
              </a:xfrm>
              <a:prstGeom prst="rect">
                <a:avLst/>
              </a:prstGeom>
              <a:blipFill rotWithShape="1">
                <a:blip r:embed="rId1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278962" y="5397363"/>
                <a:ext cx="119353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20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62" y="5397363"/>
                <a:ext cx="1193532" cy="668516"/>
              </a:xfrm>
              <a:prstGeom prst="rect">
                <a:avLst/>
              </a:prstGeom>
              <a:blipFill rotWithShape="1">
                <a:blip r:embed="rId1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4401921" y="3244334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6707252" y="2827146"/>
                <a:ext cx="461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52" y="2827146"/>
                <a:ext cx="461985" cy="369332"/>
              </a:xfrm>
              <a:prstGeom prst="rect">
                <a:avLst/>
              </a:prstGeom>
              <a:blipFill rotWithShape="1">
                <a:blip r:embed="rId1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61136" y="5331511"/>
                <a:ext cx="800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36" y="5331511"/>
                <a:ext cx="800219" cy="400110"/>
              </a:xfrm>
              <a:prstGeom prst="rect">
                <a:avLst/>
              </a:prstGeom>
              <a:blipFill rotWithShape="1">
                <a:blip r:embed="rId1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930504" y="3429000"/>
                <a:ext cx="737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𝟑𝟔</m:t>
                      </m:r>
                      <m:r>
                        <a:rPr lang="en-US" b="1">
                          <a:latin typeface="Cambria Math"/>
                        </a:rPr>
                        <m:t>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4" y="3429000"/>
                <a:ext cx="737702" cy="369332"/>
              </a:xfrm>
              <a:prstGeom prst="rect">
                <a:avLst/>
              </a:prstGeom>
              <a:blipFill rotWithShape="1">
                <a:blip r:embed="rId1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H="1">
            <a:off x="6470333" y="2149958"/>
            <a:ext cx="3265" cy="110826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696297" y="1318332"/>
            <a:ext cx="1085451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3" idx="0"/>
          </p:cNvCxnSpPr>
          <p:nvPr/>
        </p:nvCxnSpPr>
        <p:spPr>
          <a:xfrm flipH="1">
            <a:off x="4696297" y="1687665"/>
            <a:ext cx="1452747" cy="3298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696297" y="2149959"/>
            <a:ext cx="1724732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781749" y="1288900"/>
            <a:ext cx="0" cy="201924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149044" y="1720646"/>
            <a:ext cx="6795" cy="158778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95087" y="3302833"/>
                <a:ext cx="450059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sz="1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87" y="3302833"/>
                <a:ext cx="450059" cy="544829"/>
              </a:xfrm>
              <a:prstGeom prst="rect">
                <a:avLst/>
              </a:prstGeom>
              <a:blipFill rotWithShape="1">
                <a:blip r:embed="rId1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257814" y="1431740"/>
                <a:ext cx="450059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14" y="1431740"/>
                <a:ext cx="450059" cy="544829"/>
              </a:xfrm>
              <a:prstGeom prst="rect">
                <a:avLst/>
              </a:prstGeom>
              <a:blipFill rotWithShape="1">
                <a:blip r:embed="rId1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244615" y="953585"/>
                <a:ext cx="450059" cy="5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15" y="953585"/>
                <a:ext cx="450059" cy="544123"/>
              </a:xfrm>
              <a:prstGeom prst="rect">
                <a:avLst/>
              </a:prstGeom>
              <a:blipFill rotWithShape="1">
                <a:blip r:embed="rId2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6284223" y="3332566"/>
                <a:ext cx="450059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23" y="3332566"/>
                <a:ext cx="450059" cy="544829"/>
              </a:xfrm>
              <a:prstGeom prst="rect">
                <a:avLst/>
              </a:prstGeom>
              <a:blipFill rotWithShape="1">
                <a:blip r:embed="rId2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364155" y="1933613"/>
                <a:ext cx="3321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55" y="1933613"/>
                <a:ext cx="332142" cy="49564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5615678" y="3365841"/>
                <a:ext cx="3321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78" y="3365841"/>
                <a:ext cx="332142" cy="495649"/>
              </a:xfrm>
              <a:prstGeom prst="rect">
                <a:avLst/>
              </a:prstGeom>
              <a:blipFill rotWithShape="1">
                <a:blip r:embed="rId2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6798840" y="398233"/>
            <a:ext cx="0" cy="57615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2235186" y="979226"/>
            <a:ext cx="6441270" cy="87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694675" y="814420"/>
            <a:ext cx="3679690" cy="24884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55698" y="1692279"/>
                <a:ext cx="527003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98" y="1692279"/>
                <a:ext cx="527003" cy="673261"/>
              </a:xfrm>
              <a:prstGeom prst="rect">
                <a:avLst/>
              </a:prstGeom>
              <a:blipFill rotWithShape="1">
                <a:blip r:embed="rId2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861217" y="532915"/>
                <a:ext cx="527003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217" y="532915"/>
                <a:ext cx="527003" cy="401970"/>
              </a:xfrm>
              <a:prstGeom prst="rect">
                <a:avLst/>
              </a:prstGeom>
              <a:blipFill rotWithShape="1">
                <a:blip r:embed="rId2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8" grpId="0"/>
      <p:bldP spid="12" grpId="0"/>
      <p:bldP spid="15" grpId="0"/>
      <p:bldP spid="20" grpId="0"/>
      <p:bldP spid="33" grpId="0" animBg="1"/>
      <p:bldP spid="27" grpId="0" animBg="1"/>
      <p:bldP spid="29" grpId="0" animBg="1"/>
      <p:bldP spid="32" grpId="0" animBg="1"/>
      <p:bldP spid="36" grpId="0" animBg="1"/>
      <p:bldP spid="38" grpId="0" animBg="1"/>
      <p:bldP spid="39" grpId="0" animBg="1"/>
      <p:bldP spid="2" grpId="0" animBg="1"/>
      <p:bldP spid="4" grpId="0" animBg="1"/>
      <p:bldP spid="17" grpId="0" animBg="1"/>
      <p:bldP spid="23" grpId="0" animBg="1"/>
      <p:bldP spid="24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25" y="-228600"/>
            <a:ext cx="9734550" cy="73152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313" name="Picture 1" descr="C:\Users\Светлана\Desktop\4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5603874" cy="6703747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0369" y="2736502"/>
            <a:ext cx="3779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Абу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Абдаллах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Рудаки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Джафар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таджикский и персидский поэт</a:t>
            </a:r>
          </a:p>
        </p:txBody>
      </p:sp>
    </p:spTree>
    <p:extLst>
      <p:ext uri="{BB962C8B-B14F-4D97-AF65-F5344CB8AC3E}">
        <p14:creationId xmlns:p14="http://schemas.microsoft.com/office/powerpoint/2010/main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33048" cy="71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868802"/>
                <a:ext cx="20981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68802"/>
                <a:ext cx="2098138" cy="769441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033311" y="4124784"/>
                <a:ext cx="1934632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11" y="4124784"/>
                <a:ext cx="1934632" cy="136191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36697" y="903908"/>
                <a:ext cx="18144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𝟒𝟓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97" y="903908"/>
                <a:ext cx="1814407" cy="76944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59992" y="2470303"/>
                <a:ext cx="21654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92" y="2470303"/>
                <a:ext cx="2165465" cy="769441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11839" y="709243"/>
                <a:ext cx="2086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US" sz="44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𝟔𝟎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39" y="709243"/>
                <a:ext cx="2086918" cy="76944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81230" y="2276872"/>
                <a:ext cx="2001958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30" y="2276872"/>
                <a:ext cx="2001958" cy="1378198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62010" y="4229428"/>
                <a:ext cx="1437701" cy="1257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010" y="4229428"/>
                <a:ext cx="1437701" cy="1257267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300192" y="2613323"/>
                <a:ext cx="1710212" cy="125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𝐜𝐭𝐠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13323"/>
                <a:ext cx="1710212" cy="1252843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27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4760" y="404664"/>
                <a:ext cx="5445786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8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8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800" b="1" i="0" smtClean="0">
                          <a:latin typeface="Cambria Math"/>
                        </a:rPr>
                        <m:t>=</m:t>
                      </m:r>
                      <m:r>
                        <a:rPr lang="en-US" sz="48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60" y="404664"/>
                <a:ext cx="5445786" cy="847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7" y="1379242"/>
                <a:ext cx="3387787" cy="1367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𝒕𝒈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1379242"/>
                <a:ext cx="3387787" cy="1367169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016" y="1484784"/>
                <a:ext cx="3673121" cy="126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𝒄𝒕𝒈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484784"/>
                <a:ext cx="3673121" cy="1261627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2924944"/>
                <a:ext cx="38090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𝐭𝐠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𝐜𝐭𝐠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24944"/>
                <a:ext cx="380905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433" y="3712240"/>
                <a:ext cx="4750211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𝟏</m:t>
                      </m:r>
                      <m:r>
                        <a:rPr lang="en-US" sz="44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 smtClean="0"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3" y="3712240"/>
                <a:ext cx="4750211" cy="1364412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83823" y="5157192"/>
                <a:ext cx="493750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𝟏</m:t>
                      </m:r>
                      <m:r>
                        <a:rPr lang="en-US" sz="4400" b="1" i="0" smtClean="0">
                          <a:latin typeface="Cambria Math"/>
                        </a:rPr>
                        <m:t>+</m:t>
                      </m:r>
                      <m:r>
                        <a:rPr lang="en-US" sz="4400" b="1" i="0" smtClean="0">
                          <a:latin typeface="Cambria Math"/>
                        </a:rPr>
                        <m:t>𝐜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/>
                            </a:rPr>
                            <m:t>𝐭𝐠</m:t>
                          </m:r>
                        </m:e>
                        <m:sup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23" y="5157192"/>
                <a:ext cx="4937506" cy="1364412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33" y="-161031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Верно ли равенство?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1840" y="1628800"/>
                <a:ext cx="39613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628800"/>
                <a:ext cx="3961341" cy="92333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87081" y="2091978"/>
                <a:ext cx="400622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81" y="2091978"/>
                <a:ext cx="4006225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11960" y="1772816"/>
                <a:ext cx="4202945" cy="1808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5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 smtClean="0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72816"/>
                <a:ext cx="4202945" cy="1808893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60077" y="2348880"/>
                <a:ext cx="335059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77" y="2348880"/>
                <a:ext cx="3350597" cy="923330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832805" y="2348880"/>
                <a:ext cx="3350597" cy="1517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05" y="2348880"/>
                <a:ext cx="3350597" cy="151759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75656" y="1531017"/>
                <a:ext cx="4318362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31017"/>
                <a:ext cx="4318362" cy="1021113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096848" y="2348880"/>
                <a:ext cx="29963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848" y="2348880"/>
                <a:ext cx="2996333" cy="92333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70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578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Определите знак функции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9166" y="1412776"/>
                <a:ext cx="2595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ru-RU" sz="5400" b="1" i="1" smtClean="0">
                              <a:latin typeface="Cambria Math"/>
                            </a:rPr>
                            <m:t>𝟑𝟖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66" y="1412776"/>
                <a:ext cx="2595582" cy="92333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67937" y="2004740"/>
                <a:ext cx="271580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𝟐𝟓𝟎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37" y="2004740"/>
                <a:ext cx="2715808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86645" y="1700808"/>
                <a:ext cx="265168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𝟕𝟒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45" y="1700808"/>
                <a:ext cx="2651688" cy="92333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47090" y="1639640"/>
                <a:ext cx="2441694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90" y="1639640"/>
                <a:ext cx="2441694" cy="1653530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71800" y="1874441"/>
                <a:ext cx="305404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5400" b="1" i="1" smtClean="0">
                              <a:latin typeface="Cambria Math"/>
                            </a:rPr>
                            <m:t>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𝟑𝟒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74441"/>
                <a:ext cx="3054041" cy="92333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414163" y="1575128"/>
                <a:ext cx="2287806" cy="152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5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63" y="1575128"/>
                <a:ext cx="2287806" cy="152195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29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Переведите радианную меру угла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градусную: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1484784"/>
                <a:ext cx="955711" cy="183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6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84784"/>
                <a:ext cx="955711" cy="18330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863186" y="1654346"/>
                <a:ext cx="886781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186" y="1654346"/>
                <a:ext cx="886781" cy="1674817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959177" y="1560894"/>
                <a:ext cx="886781" cy="1680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77" y="1560894"/>
                <a:ext cx="886781" cy="1680845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19796" y="1637005"/>
                <a:ext cx="886781" cy="1680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96" y="1637005"/>
                <a:ext cx="886781" cy="168084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46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Найдите по кругу значение функций: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4618" y="1179132"/>
                <a:ext cx="2396810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5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18" y="1179132"/>
                <a:ext cx="2396810" cy="1670394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776100" y="1516923"/>
                <a:ext cx="30091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00" y="1516923"/>
                <a:ext cx="3009157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74505" y="2342149"/>
                <a:ext cx="305404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𝟐𝟕𝟎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505" y="2342149"/>
                <a:ext cx="3054041" cy="92333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67381" y="1308440"/>
                <a:ext cx="2039341" cy="152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5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81" y="1308440"/>
                <a:ext cx="2039341" cy="152195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059832" y="1153362"/>
                <a:ext cx="2441694" cy="1650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5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5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153362"/>
                <a:ext cx="2441694" cy="1650452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34140" y="1700808"/>
                <a:ext cx="23022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𝟒𝟓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40" y="1700808"/>
                <a:ext cx="2302233" cy="923330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788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Вычислите значение выражения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7158" y="1000108"/>
          <a:ext cx="2286016" cy="154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Формула" r:id="rId4" imgW="583947" imgH="393529" progId="Equation.3">
                  <p:embed/>
                </p:oleObj>
              </mc:Choice>
              <mc:Fallback>
                <p:oleObj name="Формула" r:id="rId4" imgW="583947" imgH="393529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000108"/>
                        <a:ext cx="2286016" cy="1540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14282" y="2428868"/>
          <a:ext cx="2643206" cy="84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Формула" r:id="rId6" imgW="634725" imgH="203112" progId="Equation.3">
                  <p:embed/>
                </p:oleObj>
              </mc:Choice>
              <mc:Fallback>
                <p:oleObj name="Формула" r:id="rId6" imgW="634725" imgH="203112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428868"/>
                        <a:ext cx="2643206" cy="846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786313" y="1285860"/>
          <a:ext cx="3139805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Формула" r:id="rId8" imgW="838200" imgH="228600" progId="Equation.3">
                  <p:embed/>
                </p:oleObj>
              </mc:Choice>
              <mc:Fallback>
                <p:oleObj name="Формула" r:id="rId8" imgW="8382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1285860"/>
                        <a:ext cx="3139805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357686" y="3929066"/>
          <a:ext cx="3846873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Формула" r:id="rId10" imgW="1117600" imgH="228600" progId="Equation.3">
                  <p:embed/>
                </p:oleObj>
              </mc:Choice>
              <mc:Fallback>
                <p:oleObj name="Формула" r:id="rId10" imgW="11176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929066"/>
                        <a:ext cx="3846873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00034" y="4429132"/>
          <a:ext cx="2143140" cy="14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Формула" r:id="rId12" imgW="571252" imgH="393529" progId="Equation.3">
                  <p:embed/>
                </p:oleObj>
              </mc:Choice>
              <mc:Fallback>
                <p:oleObj name="Формула" r:id="rId12" imgW="571252" imgH="393529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429132"/>
                        <a:ext cx="2143140" cy="1476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000760" y="2143116"/>
          <a:ext cx="1928826" cy="149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Формула" r:id="rId14" imgW="507780" imgH="393529" progId="Equation.3">
                  <p:embed/>
                </p:oleObj>
              </mc:Choice>
              <mc:Fallback>
                <p:oleObj name="Формула" r:id="rId14" imgW="507780" imgH="393529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2143116"/>
                        <a:ext cx="1928826" cy="149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57158" y="3571876"/>
          <a:ext cx="2503453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Формула" r:id="rId16" imgW="647419" imgH="203112" progId="Equation.3">
                  <p:embed/>
                </p:oleObj>
              </mc:Choice>
              <mc:Fallback>
                <p:oleObj name="Формула" r:id="rId16" imgW="647419" imgH="203112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571876"/>
                        <a:ext cx="2503453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2643174" y="5786454"/>
          <a:ext cx="563647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Формула" r:id="rId18" imgW="1460500" imgH="228600" progId="Equation.3">
                  <p:embed/>
                </p:oleObj>
              </mc:Choice>
              <mc:Fallback>
                <p:oleObj name="Формула" r:id="rId18" imgW="1460500" imgH="2286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5786454"/>
                        <a:ext cx="5636470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27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7614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Найдите знак произведения,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используя правило знаков по четвертям:</a:t>
            </a: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28596" y="1571612"/>
          <a:ext cx="6072230" cy="108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Формула" r:id="rId4" imgW="1143000" imgH="228600" progId="Equation.3">
                  <p:embed/>
                </p:oleObj>
              </mc:Choice>
              <mc:Fallback>
                <p:oleObj name="Формула" r:id="rId4" imgW="1143000" imgH="2286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571612"/>
                        <a:ext cx="6072230" cy="1082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357158" y="2857496"/>
          <a:ext cx="6215107" cy="92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Формула" r:id="rId6" imgW="1218671" imgH="203112" progId="Equation.3">
                  <p:embed/>
                </p:oleObj>
              </mc:Choice>
              <mc:Fallback>
                <p:oleObj name="Формула" r:id="rId6" imgW="1218671" imgH="203112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857496"/>
                        <a:ext cx="6215107" cy="92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428596" y="3929066"/>
          <a:ext cx="7644260" cy="92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Формула" r:id="rId8" imgW="1676400" imgH="228600" progId="Equation.3">
                  <p:embed/>
                </p:oleObj>
              </mc:Choice>
              <mc:Fallback>
                <p:oleObj name="Формула" r:id="rId8" imgW="1676400" imgH="2286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929066"/>
                        <a:ext cx="7644260" cy="928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500034" y="5214950"/>
          <a:ext cx="7665621" cy="82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Формула" r:id="rId10" imgW="1688367" imgH="203112" progId="Equation.3">
                  <p:embed/>
                </p:oleObj>
              </mc:Choice>
              <mc:Fallback>
                <p:oleObj name="Формула" r:id="rId10" imgW="1688367" imgH="203112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214950"/>
                        <a:ext cx="7665621" cy="820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272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9613" y="0"/>
            <a:ext cx="9213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Выразите в градусной мере величину угла: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762963"/>
            <a:ext cx="267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76296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000240"/>
          <a:ext cx="3000396" cy="300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Формула" r:id="rId4" imgW="215619" imgH="215619" progId="Equation.3">
                  <p:embed/>
                </p:oleObj>
              </mc:Choice>
              <mc:Fallback>
                <p:oleObj name="Формула" r:id="rId4" imgW="215619" imgH="21561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000240"/>
                        <a:ext cx="3000396" cy="3000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500694" y="2143116"/>
          <a:ext cx="2714644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Формула" r:id="rId6" imgW="215619" imgH="215619" progId="Equation.3">
                  <p:embed/>
                </p:oleObj>
              </mc:Choice>
              <mc:Fallback>
                <p:oleObj name="Формула" r:id="rId6" imgW="215619" imgH="21561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2143116"/>
                        <a:ext cx="2714644" cy="2714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7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228600"/>
            <a:ext cx="986793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0802" y="0"/>
            <a:ext cx="9344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Выразите в радианной мере величину угла: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75656" y="762963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774999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4" y="1928802"/>
          <a:ext cx="1458922" cy="282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Формула" r:id="rId4" imgW="203112" imgH="393529" progId="Equation.3">
                  <p:embed/>
                </p:oleObj>
              </mc:Choice>
              <mc:Fallback>
                <p:oleObj name="Формула" r:id="rId4" imgW="203112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928802"/>
                        <a:ext cx="1458922" cy="2826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143636" y="1857364"/>
          <a:ext cx="1184275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Формула" r:id="rId6" imgW="164957" imgH="393359" progId="Equation.3">
                  <p:embed/>
                </p:oleObj>
              </mc:Choice>
              <mc:Fallback>
                <p:oleObj name="Формула" r:id="rId6" imgW="164957" imgH="39335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857364"/>
                        <a:ext cx="1184275" cy="282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25" y="-228600"/>
            <a:ext cx="9734550" cy="7315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Прямоугольник 2"/>
          <p:cNvSpPr/>
          <p:nvPr/>
        </p:nvSpPr>
        <p:spPr>
          <a:xfrm rot="20105882">
            <a:off x="147008" y="2705725"/>
            <a:ext cx="8849988" cy="14465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Тригонометрия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28465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греческого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trígōnon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треугольники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metréo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измеряю</a:t>
            </a:r>
          </a:p>
        </p:txBody>
      </p:sp>
    </p:spTree>
    <p:extLst>
      <p:ext uri="{BB962C8B-B14F-4D97-AF65-F5344CB8AC3E}">
        <p14:creationId xmlns:p14="http://schemas.microsoft.com/office/powerpoint/2010/main" val="10623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20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Вычислите значение выражения: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91680" y="762963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6826" y="76296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071538" y="1785926"/>
          <a:ext cx="2071702" cy="249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Формула" r:id="rId4" imgW="126780" imgH="164814" progId="Equation.3">
                  <p:embed/>
                </p:oleObj>
              </mc:Choice>
              <mc:Fallback>
                <p:oleObj name="Формула" r:id="rId4" imgW="126780" imgH="164814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785926"/>
                        <a:ext cx="2071702" cy="2497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357818" y="1785926"/>
          <a:ext cx="33147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Формула" r:id="rId6" imgW="203024" imgH="203024" progId="Equation.3">
                  <p:embed/>
                </p:oleObj>
              </mc:Choice>
              <mc:Fallback>
                <p:oleObj name="Формула" r:id="rId6" imgW="203024" imgH="203024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1785926"/>
                        <a:ext cx="3314700" cy="307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83015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Найдите знак произведения,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используя правило знаков по четвертям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5852" y="1357298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357298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57174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отрицательно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500306"/>
            <a:ext cx="3724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отрицательно</a:t>
            </a:r>
          </a:p>
        </p:txBody>
      </p:sp>
    </p:spTree>
    <p:extLst>
      <p:ext uri="{BB962C8B-B14F-4D97-AF65-F5344CB8AC3E}">
        <p14:creationId xmlns:p14="http://schemas.microsoft.com/office/powerpoint/2010/main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0" y="0"/>
            <a:ext cx="5938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Найдите значение функции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346877" y="3868173"/>
            <a:ext cx="4593692" cy="5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28728" y="1785926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714488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61938" y="714375"/>
          <a:ext cx="39973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Формула" r:id="rId4" imgW="2120900" imgH="393700" progId="Equation.3">
                  <p:embed/>
                </p:oleObj>
              </mc:Choice>
              <mc:Fallback>
                <p:oleObj name="Формула" r:id="rId4" imgW="2120900" imgH="3937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714375"/>
                        <a:ext cx="399732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786314" y="714356"/>
          <a:ext cx="40925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Формула" r:id="rId6" imgW="2171700" imgH="393700" progId="Equation.3">
                  <p:embed/>
                </p:oleObj>
              </mc:Choice>
              <mc:Fallback>
                <p:oleObj name="Формула" r:id="rId6" imgW="2171700" imgH="3937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714356"/>
                        <a:ext cx="40925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31788" y="2571750"/>
          <a:ext cx="34226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Формула" r:id="rId8" imgW="723586" imgH="393529" progId="Equation.3">
                  <p:embed/>
                </p:oleObj>
              </mc:Choice>
              <mc:Fallback>
                <p:oleObj name="Формула" r:id="rId8" imgW="723586" imgH="39352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571750"/>
                        <a:ext cx="3422650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000628" y="2714620"/>
          <a:ext cx="3214710" cy="181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Формула" r:id="rId10" imgW="698197" imgH="393529" progId="Equation.3">
                  <p:embed/>
                </p:oleObj>
              </mc:Choice>
              <mc:Fallback>
                <p:oleObj name="Формула" r:id="rId10" imgW="698197" imgH="393529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714620"/>
                        <a:ext cx="3214710" cy="1810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3408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76470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5867" y="2204863"/>
            <a:ext cx="5112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 учебнику </a:t>
            </a:r>
          </a:p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№ 31 (а и в),  </a:t>
            </a:r>
          </a:p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№ 15 (г), </a:t>
            </a:r>
          </a:p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№ 3 (в и г).</a:t>
            </a:r>
          </a:p>
        </p:txBody>
      </p:sp>
    </p:spTree>
    <p:extLst>
      <p:ext uri="{BB962C8B-B14F-4D97-AF65-F5344CB8AC3E}">
        <p14:creationId xmlns:p14="http://schemas.microsoft.com/office/powerpoint/2010/main" val="313764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140" y="-188080"/>
            <a:ext cx="9734550" cy="731520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083"/>
              </p:ext>
            </p:extLst>
          </p:nvPr>
        </p:nvGraphicFramePr>
        <p:xfrm>
          <a:off x="4860032" y="116632"/>
          <a:ext cx="2664296" cy="172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" name="Формула" r:id="rId4" imgW="609336" imgH="393529" progId="Equation.3">
                  <p:embed/>
                </p:oleObj>
              </mc:Choice>
              <mc:Fallback>
                <p:oleObj name="Формула" r:id="rId4" imgW="609336" imgH="393529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16632"/>
                        <a:ext cx="2664296" cy="1720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032484"/>
              </p:ext>
            </p:extLst>
          </p:nvPr>
        </p:nvGraphicFramePr>
        <p:xfrm>
          <a:off x="5004048" y="1791869"/>
          <a:ext cx="2719388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Формула" r:id="rId6" imgW="622030" imgH="393529" progId="Equation.3">
                  <p:embed/>
                </p:oleObj>
              </mc:Choice>
              <mc:Fallback>
                <p:oleObj name="Формула" r:id="rId6" imgW="622030" imgH="393529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791869"/>
                        <a:ext cx="2719388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771"/>
              </p:ext>
            </p:extLst>
          </p:nvPr>
        </p:nvGraphicFramePr>
        <p:xfrm>
          <a:off x="2298062" y="4653136"/>
          <a:ext cx="233045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Формула" r:id="rId8" imgW="533169" imgH="393529" progId="Equation.3">
                  <p:embed/>
                </p:oleObj>
              </mc:Choice>
              <mc:Fallback>
                <p:oleObj name="Формула" r:id="rId8" imgW="533169" imgH="393529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062" y="4653136"/>
                        <a:ext cx="2330450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43162"/>
              </p:ext>
            </p:extLst>
          </p:nvPr>
        </p:nvGraphicFramePr>
        <p:xfrm>
          <a:off x="5940152" y="4581128"/>
          <a:ext cx="26638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Формула" r:id="rId10" imgW="609336" imgH="393529" progId="Equation.3">
                  <p:embed/>
                </p:oleObj>
              </mc:Choice>
              <mc:Fallback>
                <p:oleObj name="Формула" r:id="rId10" imgW="609336" imgH="393529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581128"/>
                        <a:ext cx="2663825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34961" y="332656"/>
            <a:ext cx="0" cy="3839758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4962" y="4153325"/>
            <a:ext cx="3168352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4961" y="332656"/>
            <a:ext cx="3168352" cy="3839758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520711" y="3742572"/>
            <a:ext cx="425004" cy="396501"/>
          </a:xfrm>
          <a:prstGeom prst="bentConnector3">
            <a:avLst>
              <a:gd name="adj1" fmla="val 607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flipH="1">
            <a:off x="3031239" y="3861568"/>
            <a:ext cx="864096" cy="621346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48598" y="1600704"/>
            <a:ext cx="672075" cy="100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83616" y="3978965"/>
            <a:ext cx="601019" cy="100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4208" y="2147278"/>
            <a:ext cx="579645" cy="100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0673" y="35059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00" y="-144463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Рудаки - его биография и жизнеопис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удаки - его биография и жизнеопис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rushkolnik.ru/tw_files2/urls_1/1414/d-1413395/img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://www.studyguide.ru/pdir/spravki/eb7ae5947299a119cc66f4f3d31ddde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Светлана\Desktop\eb7ae5947299a119cc66f4f3d31ddde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6299"/>
            <a:ext cx="3567499" cy="449297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8728" y="4699278"/>
            <a:ext cx="24881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/>
              <a:t>Аполло́ний</a:t>
            </a:r>
            <a:endParaRPr lang="ru-RU" sz="3200" b="1" dirty="0"/>
          </a:p>
          <a:p>
            <a:pPr algn="ctr"/>
            <a:r>
              <a:rPr lang="vi-VN" sz="3200" b="1" dirty="0"/>
              <a:t> Пергский</a:t>
            </a:r>
            <a:r>
              <a:rPr lang="vi-VN" sz="3200" dirty="0"/>
              <a:t> </a:t>
            </a:r>
            <a:endParaRPr lang="ru-RU" sz="3200" dirty="0"/>
          </a:p>
        </p:txBody>
      </p:sp>
      <p:pic>
        <p:nvPicPr>
          <p:cNvPr id="4109" name="Picture 13" descr="C:\Users\Светлана\Desktop\apol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1958"/>
            <a:ext cx="2862064" cy="3975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5175" y="5013176"/>
            <a:ext cx="186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Архимед</a:t>
            </a:r>
            <a:r>
              <a:rPr lang="vi-VN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72029" y="162880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Евклид</a:t>
            </a:r>
            <a:r>
              <a:rPr lang="vi-VN" sz="3200" dirty="0"/>
              <a:t> </a:t>
            </a:r>
            <a:endParaRPr lang="ru-RU" sz="3200" dirty="0"/>
          </a:p>
        </p:txBody>
      </p:sp>
      <p:pic>
        <p:nvPicPr>
          <p:cNvPr id="4110" name="Picture 14" descr="C:\Users\Светлана\Desktop\0403301107mat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31" y="2360828"/>
            <a:ext cx="3502897" cy="4148878"/>
          </a:xfrm>
          <a:prstGeom prst="trapezoid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Светлана\Desktop\Z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6" y="61074"/>
            <a:ext cx="5482000" cy="6358394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7020" y="1916832"/>
            <a:ext cx="3782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Ариабхата</a:t>
            </a:r>
            <a:r>
              <a:rPr lang="ru-RU" sz="3200" b="1" dirty="0"/>
              <a:t>,</a:t>
            </a:r>
          </a:p>
          <a:p>
            <a:pPr algn="ctr"/>
            <a:r>
              <a:rPr lang="ru-RU" sz="2400" b="1" dirty="0"/>
              <a:t>индийский математик и астроном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71" y="-228600"/>
            <a:ext cx="9734550" cy="7315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13216_html_507f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18"/>
            <a:ext cx="4752528" cy="61393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Абу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Абдаллах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Мухаммад ибн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восточный астроном.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docs.google.com/viewer?url=http%3A%2F%2Fnsportal.ru%2Fsites%2Fdefault%2Ffiles%2F2013%2F9%2Ften_i_rozhdenie_tangensa.ppt&amp;docid=616b697d876cc7bcfd31c6ba1283315c&amp;a=bi&amp;pagenumber=11&amp;w=5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9" t="61557" r="5550" b="5011"/>
          <a:stretch/>
        </p:blipFill>
        <p:spPr bwMode="auto">
          <a:xfrm>
            <a:off x="5194556" y="3789040"/>
            <a:ext cx="3960440" cy="29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2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Сегодня на уроке :</a:t>
            </a:r>
          </a:p>
          <a:p>
            <a:pPr algn="ctr"/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изучим тригонометрические функции;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познакомимся с единичной тригонометрической окружностью;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рассмотрим понятие тригонометрических функций с помощью единичной окружности;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научимся находить по единичной тригонометрической окружности значения функций;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определять знаки тригонометрических функций по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четвертям;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вспомним основные тригонометрические тождества;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разберем, как   применять тригонометрические тождества для решения задач.</a:t>
            </a:r>
          </a:p>
        </p:txBody>
      </p:sp>
    </p:spTree>
    <p:extLst>
      <p:ext uri="{BB962C8B-B14F-4D97-AF65-F5344CB8AC3E}">
        <p14:creationId xmlns:p14="http://schemas.microsoft.com/office/powerpoint/2010/main" val="337552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3" idx="2"/>
          </p:cNvCxnSpPr>
          <p:nvPr/>
        </p:nvCxnSpPr>
        <p:spPr>
          <a:xfrm flipV="1">
            <a:off x="2339752" y="2030522"/>
            <a:ext cx="1801801" cy="12473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7090" y="1418750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75356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Формула" r:id="rId4" imgW="164957" imgH="152268" progId="Equation.3">
                  <p:embed/>
                </p:oleObj>
              </mc:Choice>
              <mc:Fallback>
                <p:oleObj name="Формула" r:id="rId4" imgW="164957" imgH="152268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2878138"/>
                        <a:ext cx="3905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35874" y="1473632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2171229" y="1987948"/>
            <a:ext cx="126792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56536" y="1971637"/>
            <a:ext cx="1785017" cy="3262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Выгнутая вниз стрелка 21"/>
          <p:cNvSpPr/>
          <p:nvPr/>
        </p:nvSpPr>
        <p:spPr>
          <a:xfrm rot="12874483">
            <a:off x="3684901" y="634774"/>
            <a:ext cx="1350435" cy="3172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>
            <a:off x="4394077" y="331764"/>
            <a:ext cx="260165" cy="292387"/>
          </a:xfrm>
          <a:prstGeom prst="plus">
            <a:avLst>
              <a:gd name="adj" fmla="val 463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3968" y="6308429"/>
            <a:ext cx="35536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верх стрелка 26"/>
          <p:cNvSpPr/>
          <p:nvPr/>
        </p:nvSpPr>
        <p:spPr>
          <a:xfrm rot="9518459">
            <a:off x="3534830" y="5797191"/>
            <a:ext cx="1397061" cy="3334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57338" y="2642883"/>
                <a:ext cx="319658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𝐎𝐀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𝐎𝐌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𝐎𝐀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ru-RU" sz="24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38" y="2642883"/>
                <a:ext cx="3196580" cy="786177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654242" y="3980148"/>
                <a:ext cx="4199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660066"/>
                        </a:solidFill>
                        <a:latin typeface="Cambria Math"/>
                      </a:rPr>
                      <m:t>𝐬𝐢𝐧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𝑨𝑴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𝐎𝐌</m:t>
                        </m:r>
                      </m:den>
                    </m:f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𝑶𝑩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𝑶𝑴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𝐎</m:t>
                    </m:r>
                    <m:r>
                      <a:rPr lang="en-US" sz="2800" b="1" i="0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𝐁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660066"/>
                    </a:solidFill>
                  </a:rPr>
                  <a:t>y</a:t>
                </a:r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42" y="3980148"/>
                <a:ext cx="4199676" cy="714683"/>
              </a:xfrm>
              <a:prstGeom prst="rect">
                <a:avLst/>
              </a:prstGeom>
              <a:blipFill rotWithShape="1">
                <a:blip r:embed="rId9" cstate="email"/>
                <a:stretch>
                  <a:fillRect r="-203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118849" y="4821235"/>
                <a:ext cx="2075376" cy="903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𝐭𝐠</m:t>
                      </m:r>
                      <m:r>
                        <a:rPr lang="en-US" sz="28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8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  <m:r>
                            <a:rPr lang="en-US" sz="2800" b="1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𝐜𝐨𝐬</m:t>
                          </m:r>
                          <m:r>
                            <a:rPr lang="en-US" sz="2800" b="1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49" y="4821235"/>
                <a:ext cx="2075376" cy="9035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056521" y="5888083"/>
                <a:ext cx="2001638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</a:rPr>
                      <m:t>𝐭𝐠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den>
                    </m:f>
                  </m:oMath>
                </a14:m>
                <a:endParaRPr lang="ru-RU" sz="28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21" y="5888083"/>
                <a:ext cx="2001638" cy="666914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 l="-6402" t="-1835" b="-11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448555" y="3528521"/>
                <a:ext cx="15482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55" y="3528521"/>
                <a:ext cx="1548244" cy="461665"/>
              </a:xfrm>
              <a:prstGeom prst="rect">
                <a:avLst/>
              </a:prstGeom>
              <a:blipFill rotWithShape="1">
                <a:blip r:embed="rId1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29" grpId="0"/>
      <p:bldP spid="31" grpId="0" animBg="1"/>
      <p:bldP spid="34" grpId="0" animBg="1"/>
      <p:bldP spid="19" grpId="0" animBg="1"/>
      <p:bldP spid="8" grpId="0"/>
      <p:bldP spid="12" grpId="0"/>
      <p:bldP spid="15" grpId="0"/>
      <p:bldP spid="20" grpId="0"/>
      <p:bldP spid="21" grpId="0" animBg="1"/>
      <p:bldP spid="22" grpId="0" animBg="1"/>
      <p:bldP spid="24" grpId="0" animBg="1"/>
      <p:bldP spid="26" grpId="0" animBg="1"/>
      <p:bldP spid="27" grpId="0" animBg="1"/>
      <p:bldP spid="33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6dcfd4425ca677678cc2fefb5737c9e4782d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667</Words>
  <Application>Microsoft Office PowerPoint</Application>
  <PresentationFormat>Экран (4:3)</PresentationFormat>
  <Paragraphs>254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Yanis</cp:lastModifiedBy>
  <cp:revision>74</cp:revision>
  <dcterms:created xsi:type="dcterms:W3CDTF">2013-11-17T16:48:30Z</dcterms:created>
  <dcterms:modified xsi:type="dcterms:W3CDTF">2022-11-21T08:53:50Z</dcterms:modified>
</cp:coreProperties>
</file>