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69" r:id="rId3"/>
    <p:sldId id="270" r:id="rId4"/>
    <p:sldId id="267" r:id="rId5"/>
    <p:sldId id="261" r:id="rId6"/>
    <p:sldId id="262" r:id="rId7"/>
    <p:sldId id="272" r:id="rId8"/>
    <p:sldId id="263" r:id="rId9"/>
    <p:sldId id="259" r:id="rId10"/>
    <p:sldId id="266" r:id="rId11"/>
    <p:sldId id="258" r:id="rId12"/>
    <p:sldId id="264" r:id="rId13"/>
    <p:sldId id="260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8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5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5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75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1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0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52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4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5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4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2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1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A8D93A-2A18-4673-83D8-CE2114F86D8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01F19-78E2-4911-8A4E-0B83D0E41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4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4.emf"/><Relationship Id="rId26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2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0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emf"/><Relationship Id="rId22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0" y="452718"/>
            <a:ext cx="11670297" cy="1400530"/>
          </a:xfrm>
        </p:spPr>
        <p:txBody>
          <a:bodyPr/>
          <a:lstStyle/>
          <a:p>
            <a:r>
              <a:rPr lang="ru-RU" dirty="0"/>
              <a:t>Развитие </a:t>
            </a:r>
            <a:r>
              <a:rPr lang="ru-RU" b="1" dirty="0"/>
              <a:t>инициативности, </a:t>
            </a:r>
            <a:r>
              <a:rPr lang="ru-RU" dirty="0" smtClean="0"/>
              <a:t>самостоятельности, творчества </a:t>
            </a:r>
            <a:r>
              <a:rPr lang="ru-RU" dirty="0"/>
              <a:t>учащихся.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7056"/>
          <a:stretch/>
        </p:blipFill>
        <p:spPr>
          <a:xfrm rot="16200000">
            <a:off x="2745356" y="820649"/>
            <a:ext cx="3900195" cy="596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3" y="5753443"/>
            <a:ext cx="8117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примере опыта работы учителя </a:t>
            </a:r>
            <a:r>
              <a:rPr lang="ru-RU" dirty="0" smtClean="0"/>
              <a:t>МАОУ СОШ </a:t>
            </a:r>
            <a:r>
              <a:rPr lang="ru-RU" dirty="0"/>
              <a:t>№ 9 г. </a:t>
            </a:r>
            <a:r>
              <a:rPr lang="ru-RU" dirty="0" smtClean="0"/>
              <a:t>Армавира       </a:t>
            </a:r>
            <a:r>
              <a:rPr lang="ru-RU" dirty="0"/>
              <a:t>Киселевой С.О.</a:t>
            </a:r>
          </a:p>
        </p:txBody>
      </p:sp>
    </p:spTree>
    <p:extLst>
      <p:ext uri="{BB962C8B-B14F-4D97-AF65-F5344CB8AC3E}">
        <p14:creationId xmlns:p14="http://schemas.microsoft.com/office/powerpoint/2010/main" val="36706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Квесты</a:t>
            </a:r>
            <a:r>
              <a:rPr lang="ru-RU" dirty="0" smtClean="0"/>
              <a:t>, конкурсы, выступления.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1636" y="1613520"/>
            <a:ext cx="3890303" cy="29177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2"/>
          <a:stretch/>
        </p:blipFill>
        <p:spPr>
          <a:xfrm rot="5400000">
            <a:off x="7899556" y="1342809"/>
            <a:ext cx="3256385" cy="2876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510" y="1127233"/>
            <a:ext cx="3163077" cy="3163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/>
          <a:stretch/>
        </p:blipFill>
        <p:spPr>
          <a:xfrm rot="5400000">
            <a:off x="1194399" y="3543793"/>
            <a:ext cx="2615484" cy="3807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7" r="42040" b="20552"/>
          <a:stretch/>
        </p:blipFill>
        <p:spPr>
          <a:xfrm rot="5400000">
            <a:off x="8825938" y="3580055"/>
            <a:ext cx="2967135" cy="2874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8586" y="4267203"/>
            <a:ext cx="2220683" cy="29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6" y="210122"/>
            <a:ext cx="9608232" cy="1400530"/>
          </a:xfrm>
        </p:spPr>
        <p:txBody>
          <a:bodyPr/>
          <a:lstStyle/>
          <a:p>
            <a:r>
              <a:rPr lang="ru-RU" sz="3200" b="1" dirty="0" smtClean="0"/>
              <a:t>Развитие инициативности </a:t>
            </a:r>
            <a:r>
              <a:rPr lang="ru-RU" sz="3200" b="1" dirty="0"/>
              <a:t>у детей </a:t>
            </a:r>
            <a:r>
              <a:rPr lang="ru-RU" sz="3200" b="1" dirty="0" smtClean="0"/>
              <a:t>возможно как на уроке, так и  </a:t>
            </a:r>
            <a:r>
              <a:rPr lang="ru-RU" sz="3200" b="1" dirty="0"/>
              <a:t>во внеурочной деятельности.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087" y="1754247"/>
            <a:ext cx="8946541" cy="4195481"/>
          </a:xfrm>
        </p:spPr>
        <p:txBody>
          <a:bodyPr/>
          <a:lstStyle/>
          <a:p>
            <a:r>
              <a:rPr lang="ru-RU" dirty="0"/>
              <a:t>Общественные </a:t>
            </a:r>
            <a:r>
              <a:rPr lang="ru-RU" dirty="0" smtClean="0"/>
              <a:t>дела/поручения;</a:t>
            </a:r>
          </a:p>
          <a:p>
            <a:r>
              <a:rPr lang="ru-RU" dirty="0" smtClean="0"/>
              <a:t>Помощь товарищам ( работа с отстающими);</a:t>
            </a:r>
          </a:p>
          <a:p>
            <a:r>
              <a:rPr lang="ru-RU" dirty="0" smtClean="0"/>
              <a:t>Коллективные дела; </a:t>
            </a:r>
          </a:p>
          <a:p>
            <a:r>
              <a:rPr lang="ru-RU" dirty="0" smtClean="0"/>
              <a:t>Работа ученического самоуправления ( дежурство в классе).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1723" b="8937"/>
          <a:stretch/>
        </p:blipFill>
        <p:spPr>
          <a:xfrm rot="5400000">
            <a:off x="-288293" y="4095363"/>
            <a:ext cx="2848283" cy="2073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5570" y="1186748"/>
            <a:ext cx="3511939" cy="2633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/>
          <a:stretch/>
        </p:blipFill>
        <p:spPr>
          <a:xfrm rot="5400000">
            <a:off x="7114007" y="3800765"/>
            <a:ext cx="2248709" cy="2193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8"/>
          <a:stretch/>
        </p:blipFill>
        <p:spPr>
          <a:xfrm rot="5400000">
            <a:off x="4470970" y="3679674"/>
            <a:ext cx="2854075" cy="2581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/>
          <a:stretch/>
        </p:blipFill>
        <p:spPr>
          <a:xfrm rot="5400000">
            <a:off x="9055285" y="3654598"/>
            <a:ext cx="3334353" cy="2631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b="15646"/>
          <a:stretch/>
        </p:blipFill>
        <p:spPr>
          <a:xfrm>
            <a:off x="2304136" y="3766364"/>
            <a:ext cx="2171888" cy="273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инициативы.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" y="1312230"/>
            <a:ext cx="3771087" cy="52061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2" y="1312230"/>
            <a:ext cx="4112707" cy="41241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23760" y="5502763"/>
            <a:ext cx="41529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«Спасибо за жизнь!» </a:t>
            </a:r>
          </a:p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Всероссийский праздник благодарности родителям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071" t="185129" r="396322" b="-239364"/>
          <a:stretch/>
        </p:blipFill>
        <p:spPr>
          <a:xfrm>
            <a:off x="1233488" y="5212507"/>
            <a:ext cx="2312146" cy="1616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6" t="-4575" r="3986" b="4575"/>
          <a:stretch/>
        </p:blipFill>
        <p:spPr>
          <a:xfrm>
            <a:off x="4342701" y="1312230"/>
            <a:ext cx="3299212" cy="33530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67943" y="4832320"/>
            <a:ext cx="2711579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4"/>
                </a:solidFill>
                <a:effectLst/>
              </a:rPr>
              <a:t>Творческая мастерская на каникулах</a:t>
            </a:r>
            <a:endParaRPr lang="ru-RU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39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82673" cy="1400530"/>
          </a:xfrm>
        </p:spPr>
        <p:txBody>
          <a:bodyPr/>
          <a:lstStyle/>
          <a:p>
            <a:r>
              <a:rPr lang="ru-RU" dirty="0" smtClean="0"/>
              <a:t>Внеурочная деятельность. </a:t>
            </a:r>
            <a:r>
              <a:rPr lang="ru-RU" sz="2000" dirty="0" smtClean="0"/>
              <a:t>Кружки по интересам: </a:t>
            </a:r>
            <a:r>
              <a:rPr lang="ru-RU" sz="2400" dirty="0"/>
              <a:t>ш</a:t>
            </a:r>
            <a:r>
              <a:rPr lang="ru-RU" sz="2400" dirty="0" smtClean="0"/>
              <a:t>ахматы, шашки, футбол, теннис, туризм, спортивное ориентирование, Галилео, мягкая игрушка, </a:t>
            </a:r>
            <a:r>
              <a:rPr lang="ru-RU" sz="2400" dirty="0" err="1" smtClean="0"/>
              <a:t>авиомоделирование</a:t>
            </a:r>
            <a:r>
              <a:rPr lang="ru-RU" sz="2400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9" y="1853248"/>
            <a:ext cx="3069096" cy="2304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9" y="4229100"/>
            <a:ext cx="2499598" cy="2464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/>
          <a:stretch/>
        </p:blipFill>
        <p:spPr>
          <a:xfrm>
            <a:off x="6306551" y="2082579"/>
            <a:ext cx="2465603" cy="23962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89" y="2331414"/>
            <a:ext cx="3168324" cy="3180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10139"/>
          <a:stretch/>
        </p:blipFill>
        <p:spPr>
          <a:xfrm rot="5400000">
            <a:off x="4339220" y="2097757"/>
            <a:ext cx="1814265" cy="195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/>
          <a:stretch/>
        </p:blipFill>
        <p:spPr>
          <a:xfrm rot="5400000">
            <a:off x="3861866" y="3881687"/>
            <a:ext cx="2371724" cy="2924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451" y="4422122"/>
            <a:ext cx="2178703" cy="21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Внеурочная деятельность. Школьный театр, хор, танцы.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71186"/>
            <a:ext cx="3459195" cy="2556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33" y="4845921"/>
            <a:ext cx="3767655" cy="1774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7"/>
          <a:stretch/>
        </p:blipFill>
        <p:spPr>
          <a:xfrm rot="5400000">
            <a:off x="8589592" y="1337042"/>
            <a:ext cx="2878314" cy="3525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20136" r="7800" b="9932"/>
          <a:stretch/>
        </p:blipFill>
        <p:spPr>
          <a:xfrm>
            <a:off x="4525347" y="4744676"/>
            <a:ext cx="3209921" cy="1875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13734"/>
          <a:stretch/>
        </p:blipFill>
        <p:spPr>
          <a:xfrm>
            <a:off x="4340888" y="1999418"/>
            <a:ext cx="3599446" cy="24264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r="19049"/>
          <a:stretch/>
        </p:blipFill>
        <p:spPr>
          <a:xfrm rot="5400000">
            <a:off x="8989439" y="3799009"/>
            <a:ext cx="1845070" cy="36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 учебных платформах.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569482"/>
              </p:ext>
            </p:extLst>
          </p:nvPr>
        </p:nvGraphicFramePr>
        <p:xfrm>
          <a:off x="2313921" y="1303414"/>
          <a:ext cx="1949142" cy="276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Acrobat Document" r:id="rId3" imgW="5667206" imgH="8048303" progId="Acrobat.Document.DC">
                  <p:embed/>
                </p:oleObj>
              </mc:Choice>
              <mc:Fallback>
                <p:oleObj name="Acrobat Document" r:id="rId3" imgW="5667206" imgH="804830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3921" y="1303414"/>
                        <a:ext cx="1949142" cy="2768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590919"/>
              </p:ext>
            </p:extLst>
          </p:nvPr>
        </p:nvGraphicFramePr>
        <p:xfrm>
          <a:off x="4431220" y="1202037"/>
          <a:ext cx="1946985" cy="2744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Acrobat Document" r:id="rId5" imgW="5743503" imgH="8095944" progId="Acrobat.Document.DC">
                  <p:embed/>
                </p:oleObj>
              </mc:Choice>
              <mc:Fallback>
                <p:oleObj name="Acrobat Document" r:id="rId5" imgW="5743503" imgH="80959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1220" y="1202037"/>
                        <a:ext cx="1946985" cy="2744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186671"/>
              </p:ext>
            </p:extLst>
          </p:nvPr>
        </p:nvGraphicFramePr>
        <p:xfrm>
          <a:off x="6460004" y="1216405"/>
          <a:ext cx="1928926" cy="2729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" name="Acrobat Document" r:id="rId7" imgW="5667206" imgH="8019921" progId="Acrobat.Document.DC">
                  <p:embed/>
                </p:oleObj>
              </mc:Choice>
              <mc:Fallback>
                <p:oleObj name="Acrobat Document" r:id="rId7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60004" y="1216405"/>
                        <a:ext cx="1928926" cy="2729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073581"/>
              </p:ext>
            </p:extLst>
          </p:nvPr>
        </p:nvGraphicFramePr>
        <p:xfrm>
          <a:off x="332006" y="4024086"/>
          <a:ext cx="1894892" cy="268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Acrobat Document" r:id="rId9" imgW="5667206" imgH="8019921" progId="Acrobat.Document.DC">
                  <p:embed/>
                </p:oleObj>
              </mc:Choice>
              <mc:Fallback>
                <p:oleObj name="Acrobat Document" r:id="rId9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006" y="4024086"/>
                        <a:ext cx="1894892" cy="268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082584"/>
              </p:ext>
            </p:extLst>
          </p:nvPr>
        </p:nvGraphicFramePr>
        <p:xfrm>
          <a:off x="8418267" y="1303415"/>
          <a:ext cx="1812941" cy="256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Acrobat Document" r:id="rId11" imgW="5667206" imgH="8019921" progId="Acrobat.Document.DC">
                  <p:embed/>
                </p:oleObj>
              </mc:Choice>
              <mc:Fallback>
                <p:oleObj name="Acrobat Document" r:id="rId11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18267" y="1303415"/>
                        <a:ext cx="1812941" cy="256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207177"/>
              </p:ext>
            </p:extLst>
          </p:nvPr>
        </p:nvGraphicFramePr>
        <p:xfrm>
          <a:off x="2379914" y="4071796"/>
          <a:ext cx="1894892" cy="268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Acrobat Document" r:id="rId13" imgW="5667206" imgH="8019921" progId="Acrobat.Document.DC">
                  <p:embed/>
                </p:oleObj>
              </mc:Choice>
              <mc:Fallback>
                <p:oleObj name="Acrobat Document" r:id="rId13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9914" y="4071796"/>
                        <a:ext cx="1894892" cy="268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429983"/>
              </p:ext>
            </p:extLst>
          </p:nvPr>
        </p:nvGraphicFramePr>
        <p:xfrm>
          <a:off x="6325985" y="3964596"/>
          <a:ext cx="1945377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Acrobat Document" r:id="rId15" imgW="5667206" imgH="8019921" progId="Acrobat.Document.DC">
                  <p:embed/>
                </p:oleObj>
              </mc:Choice>
              <mc:Fallback>
                <p:oleObj name="Acrobat Document" r:id="rId15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25985" y="3964596"/>
                        <a:ext cx="1945377" cy="275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97842"/>
              </p:ext>
            </p:extLst>
          </p:nvPr>
        </p:nvGraphicFramePr>
        <p:xfrm>
          <a:off x="4303508" y="3964596"/>
          <a:ext cx="1993775" cy="282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Acrobat Document" r:id="rId17" imgW="5667206" imgH="8019921" progId="Acrobat.Document.DC">
                  <p:embed/>
                </p:oleObj>
              </mc:Choice>
              <mc:Fallback>
                <p:oleObj name="Acrobat Document" r:id="rId17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03508" y="3964596"/>
                        <a:ext cx="1993775" cy="2821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304733"/>
              </p:ext>
            </p:extLst>
          </p:nvPr>
        </p:nvGraphicFramePr>
        <p:xfrm>
          <a:off x="8321273" y="3964596"/>
          <a:ext cx="1904127" cy="269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Acrobat Document" r:id="rId19" imgW="5667206" imgH="8019921" progId="Acrobat.Document.DC">
                  <p:embed/>
                </p:oleObj>
              </mc:Choice>
              <mc:Fallback>
                <p:oleObj name="Acrobat Document" r:id="rId19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321273" y="3964596"/>
                        <a:ext cx="1904127" cy="269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068452"/>
              </p:ext>
            </p:extLst>
          </p:nvPr>
        </p:nvGraphicFramePr>
        <p:xfrm>
          <a:off x="10260545" y="1316041"/>
          <a:ext cx="1804018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Acrobat Document" r:id="rId21" imgW="5667206" imgH="8019921" progId="Acrobat.Document.DC">
                  <p:embed/>
                </p:oleObj>
              </mc:Choice>
              <mc:Fallback>
                <p:oleObj name="Acrobat Document" r:id="rId21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260545" y="1316041"/>
                        <a:ext cx="1804018" cy="255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876159"/>
              </p:ext>
            </p:extLst>
          </p:nvPr>
        </p:nvGraphicFramePr>
        <p:xfrm>
          <a:off x="350727" y="1270387"/>
          <a:ext cx="1843142" cy="2608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Acrobat Document" r:id="rId23" imgW="5667206" imgH="8019921" progId="Acrobat.Document.DC">
                  <p:embed/>
                </p:oleObj>
              </mc:Choice>
              <mc:Fallback>
                <p:oleObj name="Acrobat Document" r:id="rId23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0727" y="1270387"/>
                        <a:ext cx="1843142" cy="2608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800587"/>
              </p:ext>
            </p:extLst>
          </p:nvPr>
        </p:nvGraphicFramePr>
        <p:xfrm>
          <a:off x="10277374" y="4024086"/>
          <a:ext cx="1787189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Acrobat Document" r:id="rId25" imgW="5667206" imgH="8019921" progId="Acrobat.Document.DC">
                  <p:embed/>
                </p:oleObj>
              </mc:Choice>
              <mc:Fallback>
                <p:oleObj name="Acrobat Document" r:id="rId25" imgW="5667206" imgH="80199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277374" y="4024086"/>
                        <a:ext cx="1787189" cy="252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83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Яндекс. Учебник.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64" y="1853248"/>
            <a:ext cx="2714649" cy="3822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4" y="1822923"/>
            <a:ext cx="2735127" cy="390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84" y="1871909"/>
            <a:ext cx="2713363" cy="38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836" y="378073"/>
            <a:ext cx="10727905" cy="1400530"/>
          </a:xfrm>
        </p:spPr>
        <p:txBody>
          <a:bodyPr/>
          <a:lstStyle/>
          <a:p>
            <a:r>
              <a:rPr lang="ru-RU" dirty="0" smtClean="0"/>
              <a:t>Участие в предметных олимпиадах муниципального, и зонального уровня.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b="10363"/>
          <a:stretch/>
        </p:blipFill>
        <p:spPr>
          <a:xfrm rot="5400000">
            <a:off x="5861546" y="2616874"/>
            <a:ext cx="2862608" cy="172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5811" t="12969" r="27161" b="26690"/>
          <a:stretch/>
        </p:blipFill>
        <p:spPr>
          <a:xfrm>
            <a:off x="9353859" y="1912813"/>
            <a:ext cx="1277344" cy="31295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57388" y="4921623"/>
            <a:ext cx="2918553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Ева Седова </a:t>
            </a:r>
            <a:r>
              <a:rPr lang="ru-RU" sz="1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призер</a:t>
            </a:r>
            <a:r>
              <a:rPr lang="ru-RU" sz="1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муниципального этапа, </a:t>
            </a:r>
            <a:r>
              <a:rPr lang="ru-RU" sz="1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призер </a:t>
            </a:r>
            <a:r>
              <a:rPr lang="ru-RU" sz="1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зонального (краевого) этапа олимпиады по естествознанию</a:t>
            </a:r>
            <a:endParaRPr lang="ru-RU" sz="1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10" y="5016305"/>
            <a:ext cx="3420152" cy="1383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144" y="4908908"/>
            <a:ext cx="2865412" cy="15987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32517" b="23945"/>
          <a:stretch/>
        </p:blipFill>
        <p:spPr>
          <a:xfrm>
            <a:off x="671804" y="2481943"/>
            <a:ext cx="5085674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99913" cy="1400530"/>
          </a:xfrm>
        </p:spPr>
        <p:txBody>
          <a:bodyPr/>
          <a:lstStyle/>
          <a:p>
            <a:r>
              <a:rPr lang="ru-RU" sz="3600" dirty="0" smtClean="0"/>
              <a:t>Внеклассные мероприятия по предметам. «К юбилею </a:t>
            </a:r>
            <a:r>
              <a:rPr lang="ru-RU" sz="3600" dirty="0" err="1" smtClean="0"/>
              <a:t>К.И.Чуковского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0"/>
          <a:stretch/>
        </p:blipFill>
        <p:spPr>
          <a:xfrm>
            <a:off x="657687" y="4310741"/>
            <a:ext cx="2838945" cy="2379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596" y="1953849"/>
            <a:ext cx="4906787" cy="3212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869" y="1726161"/>
            <a:ext cx="2584580" cy="2584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24" y="2370735"/>
            <a:ext cx="2792196" cy="37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19995" cy="1400530"/>
          </a:xfrm>
        </p:spPr>
        <p:txBody>
          <a:bodyPr/>
          <a:lstStyle/>
          <a:p>
            <a:r>
              <a:rPr lang="ru-RU" dirty="0" smtClean="0"/>
              <a:t>Метод проектов. </a:t>
            </a:r>
            <a:r>
              <a:rPr lang="ru-RU" sz="2400" dirty="0" smtClean="0"/>
              <a:t>Исследовательская работа ученика 2 «А» Бондаренко Семена «История герба и флага г. Армавира» стала призером муниципального конкурса (апрель 2022г)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9" y="1853248"/>
            <a:ext cx="1678982" cy="2298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26237" r="26258" b="13355"/>
          <a:stretch/>
        </p:blipFill>
        <p:spPr>
          <a:xfrm rot="5400000">
            <a:off x="9698884" y="4390346"/>
            <a:ext cx="2316203" cy="1933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58" y="4555510"/>
            <a:ext cx="1509949" cy="222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47" y="1664160"/>
            <a:ext cx="1996231" cy="279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1" y="3722088"/>
            <a:ext cx="1833757" cy="266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90" y="1936397"/>
            <a:ext cx="1898827" cy="273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-1"/>
          <a:stretch/>
        </p:blipFill>
        <p:spPr>
          <a:xfrm>
            <a:off x="3731796" y="1936397"/>
            <a:ext cx="2005320" cy="285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1338" r="5714" b="21383"/>
          <a:stretch/>
        </p:blipFill>
        <p:spPr>
          <a:xfrm rot="5400000">
            <a:off x="2079918" y="4109959"/>
            <a:ext cx="2544931" cy="21071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1"/>
          <a:stretch/>
        </p:blipFill>
        <p:spPr>
          <a:xfrm>
            <a:off x="5927262" y="3891080"/>
            <a:ext cx="1886520" cy="26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82" y="254048"/>
            <a:ext cx="10522632" cy="1400530"/>
          </a:xfrm>
        </p:spPr>
        <p:txBody>
          <a:bodyPr/>
          <a:lstStyle/>
          <a:p>
            <a:r>
              <a:rPr lang="ru-RU" sz="3600" dirty="0" smtClean="0"/>
              <a:t>Конкурс чтецов, бессмертный полк школы, конкурс инсценировок ко Дню Победы.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2809" r="20150" b="1481"/>
          <a:stretch/>
        </p:blipFill>
        <p:spPr>
          <a:xfrm>
            <a:off x="276700" y="1665436"/>
            <a:ext cx="3008509" cy="26965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20680"/>
          <a:stretch/>
        </p:blipFill>
        <p:spPr>
          <a:xfrm rot="5400000">
            <a:off x="8906176" y="1434339"/>
            <a:ext cx="2824284" cy="305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93" y="4404505"/>
            <a:ext cx="3135085" cy="2351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r="12789"/>
          <a:stretch/>
        </p:blipFill>
        <p:spPr>
          <a:xfrm rot="5400000">
            <a:off x="5864210" y="1386190"/>
            <a:ext cx="2696546" cy="3021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/>
          <a:stretch/>
        </p:blipFill>
        <p:spPr>
          <a:xfrm rot="5400000">
            <a:off x="3274698" y="1703073"/>
            <a:ext cx="2519262" cy="2197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/>
          <a:stretch/>
        </p:blipFill>
        <p:spPr>
          <a:xfrm>
            <a:off x="3320615" y="3968837"/>
            <a:ext cx="4693620" cy="27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789" y="95663"/>
            <a:ext cx="9404723" cy="1400530"/>
          </a:xfrm>
        </p:spPr>
        <p:txBody>
          <a:bodyPr/>
          <a:lstStyle/>
          <a:p>
            <a:r>
              <a:rPr lang="ru-RU" dirty="0" smtClean="0"/>
              <a:t>Участие в социальном проекте «</a:t>
            </a:r>
            <a:r>
              <a:rPr lang="ru-RU" dirty="0" err="1" smtClean="0"/>
              <a:t>Киноуроки</a:t>
            </a:r>
            <a:r>
              <a:rPr lang="ru-RU" dirty="0" smtClean="0"/>
              <a:t> </a:t>
            </a:r>
            <a:r>
              <a:rPr lang="ru-RU" dirty="0"/>
              <a:t>в школах </a:t>
            </a:r>
            <a:r>
              <a:rPr lang="ru-RU" dirty="0" smtClean="0"/>
              <a:t>России»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789" y="1496193"/>
            <a:ext cx="10786186" cy="4195481"/>
          </a:xfrm>
        </p:spPr>
        <p:txBody>
          <a:bodyPr>
            <a:normAutofit/>
          </a:bodyPr>
          <a:lstStyle/>
          <a:p>
            <a:r>
              <a:rPr lang="ru-RU" sz="1800" dirty="0"/>
              <a:t>Идея народного проекта - вместе выстроить систему воспитания, которая вместит в себя лучший опыт работы с детьми. Сайт проекта - это площадка для профессионального общения. Делитесь своим опытом в разделе «Социальные практики», чтобы расширять банк идей, а фильмы проекта помогут повысить мотивацию и осознанность школьников при участии в воспитательных мероприятиях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9 апреля </a:t>
            </a:r>
            <a:r>
              <a:rPr lang="ru-RU" sz="1800" dirty="0" smtClean="0"/>
              <a:t>2021г.- </a:t>
            </a:r>
            <a:r>
              <a:rPr lang="ru-RU" sz="1800" dirty="0"/>
              <a:t>третий Всероссийский </a:t>
            </a:r>
            <a:r>
              <a:rPr lang="ru-RU" sz="1800" dirty="0" err="1" smtClean="0"/>
              <a:t>киноурок</a:t>
            </a:r>
            <a:r>
              <a:rPr lang="ru-RU" sz="1800" dirty="0" smtClean="0"/>
              <a:t>. Рекомендуемые </a:t>
            </a:r>
            <a:r>
              <a:rPr lang="ru-RU" sz="1800" dirty="0"/>
              <a:t>для просмотра фильмы</a:t>
            </a:r>
            <a:r>
              <a:rPr lang="ru-RU" sz="1800" dirty="0" smtClean="0"/>
              <a:t>: «</a:t>
            </a:r>
            <a:r>
              <a:rPr lang="ru-RU" sz="1800" dirty="0"/>
              <a:t>Стеша» (начальная школа</a:t>
            </a:r>
            <a:r>
              <a:rPr lang="ru-RU" sz="1800" dirty="0" smtClean="0"/>
              <a:t>)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8027" b="36190"/>
          <a:stretch/>
        </p:blipFill>
        <p:spPr>
          <a:xfrm>
            <a:off x="261523" y="3642185"/>
            <a:ext cx="3674260" cy="1859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35888" b="25442"/>
          <a:stretch/>
        </p:blipFill>
        <p:spPr>
          <a:xfrm>
            <a:off x="3768008" y="3642185"/>
            <a:ext cx="5829262" cy="1799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7"/>
          <a:stretch/>
        </p:blipFill>
        <p:spPr>
          <a:xfrm>
            <a:off x="2381705" y="5206482"/>
            <a:ext cx="2435507" cy="1651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3" t="15775" r="34422"/>
          <a:stretch/>
        </p:blipFill>
        <p:spPr>
          <a:xfrm rot="5400000">
            <a:off x="9635593" y="3030389"/>
            <a:ext cx="1859044" cy="3082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3096" r="24626" b="38309"/>
          <a:stretch/>
        </p:blipFill>
        <p:spPr>
          <a:xfrm>
            <a:off x="7352522" y="5088678"/>
            <a:ext cx="3210054" cy="17693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17212" y="5401961"/>
            <a:ext cx="26741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© </a:t>
            </a:r>
            <a:r>
              <a:rPr lang="ru-RU" dirty="0" smtClean="0"/>
              <a:t>проект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Киноуроки</a:t>
            </a:r>
            <a:r>
              <a:rPr lang="ru-RU" dirty="0"/>
              <a:t> в </a:t>
            </a:r>
            <a:endParaRPr lang="ru-RU" dirty="0" smtClean="0"/>
          </a:p>
          <a:p>
            <a:r>
              <a:rPr lang="ru-RU" dirty="0" smtClean="0"/>
              <a:t>школах </a:t>
            </a:r>
            <a:r>
              <a:rPr lang="ru-RU" dirty="0"/>
              <a:t>России» 2021</a:t>
            </a:r>
          </a:p>
        </p:txBody>
      </p:sp>
    </p:spTree>
    <p:extLst>
      <p:ext uri="{BB962C8B-B14F-4D97-AF65-F5344CB8AC3E}">
        <p14:creationId xmlns:p14="http://schemas.microsoft.com/office/powerpoint/2010/main" val="14970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69" y="452718"/>
            <a:ext cx="10991462" cy="1400530"/>
          </a:xfrm>
        </p:spPr>
        <p:txBody>
          <a:bodyPr/>
          <a:lstStyle/>
          <a:p>
            <a:r>
              <a:rPr lang="ru-RU" sz="3600" dirty="0"/>
              <a:t>В младшем школьном возрасте </a:t>
            </a:r>
            <a:r>
              <a:rPr lang="ru-RU" sz="3600" dirty="0" smtClean="0"/>
              <a:t>важное место всё </a:t>
            </a:r>
            <a:r>
              <a:rPr lang="ru-RU" sz="3600" dirty="0"/>
              <a:t>ещё занимает игровая </a:t>
            </a:r>
            <a:r>
              <a:rPr lang="ru-RU" sz="3600" dirty="0" smtClean="0"/>
              <a:t>деятельность.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180" y="3066275"/>
            <a:ext cx="3928184" cy="294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9" r="13095"/>
          <a:stretch/>
        </p:blipFill>
        <p:spPr>
          <a:xfrm>
            <a:off x="4412056" y="1661411"/>
            <a:ext cx="4678964" cy="2495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0292" y="2239092"/>
            <a:ext cx="3683912" cy="2762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5544" y="3929380"/>
            <a:ext cx="2767175" cy="2767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742" y="3978948"/>
            <a:ext cx="2668041" cy="26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597</TotalTime>
  <Words>313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 3</vt:lpstr>
      <vt:lpstr>Ион</vt:lpstr>
      <vt:lpstr>Acrobat Document</vt:lpstr>
      <vt:lpstr>Развитие инициативности, самостоятельности, творчества учащихся.</vt:lpstr>
      <vt:lpstr>Работа на учебных платформах.</vt:lpstr>
      <vt:lpstr> Яндекс. Учебник.</vt:lpstr>
      <vt:lpstr>Участие в предметных олимпиадах муниципального, и зонального уровня.</vt:lpstr>
      <vt:lpstr>Внеклассные мероприятия по предметам. «К юбилею К.И.Чуковского»</vt:lpstr>
      <vt:lpstr>Метод проектов. Исследовательская работа ученика 2 «А» Бондаренко Семена «История герба и флага г. Армавира» стала призером муниципального конкурса (апрель 2022г)</vt:lpstr>
      <vt:lpstr>Конкурс чтецов, бессмертный полк школы, конкурс инсценировок ко Дню Победы.</vt:lpstr>
      <vt:lpstr>Участие в социальном проекте «Киноуроки в школах России»   </vt:lpstr>
      <vt:lpstr>В младшем школьном возрасте важное место всё ещё занимает игровая деятельность. </vt:lpstr>
      <vt:lpstr>Квесты, конкурсы, выступления.</vt:lpstr>
      <vt:lpstr>Развитие инициативности у детей возможно как на уроке, так и  во внеурочной деятельности. </vt:lpstr>
      <vt:lpstr>Наша инициативы.</vt:lpstr>
      <vt:lpstr>Внеурочная деятельность. Кружки по интересам: шахматы, шашки, футбол, теннис, туризм, спортивное ориентирование, Галилео, мягкая игрушка, авиомоделирование </vt:lpstr>
      <vt:lpstr>Внеурочная деятельность. Школьный театр, хор, танцы.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инициативности, самостоятельности,  творчества учащихся.</dc:title>
  <dc:creator>Дмитрий Киселёв</dc:creator>
  <cp:lastModifiedBy>Дмитрий Киселёв</cp:lastModifiedBy>
  <cp:revision>46</cp:revision>
  <dcterms:created xsi:type="dcterms:W3CDTF">2022-04-18T21:20:36Z</dcterms:created>
  <dcterms:modified xsi:type="dcterms:W3CDTF">2022-12-01T22:03:34Z</dcterms:modified>
</cp:coreProperties>
</file>