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8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821" autoAdjust="0"/>
  </p:normalViewPr>
  <p:slideViewPr>
    <p:cSldViewPr snapToGrid="0">
      <p:cViewPr varScale="1">
        <p:scale>
          <a:sx n="126" d="100"/>
          <a:sy n="126" d="100"/>
        </p:scale>
        <p:origin x="816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4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7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613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87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55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56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17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3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8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3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6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6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3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3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1BB03-066F-4041-9D5A-C54B97FCDD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833759-3B33-40E2-BEC0-D75A6490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1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osuchebnik.ru/kompleks/rainbow/audio/uchebnik2-1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4092/start/269909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4092/start/269909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osuchebnik.ru/kompleks/rainbow/audio/uchebnik2-1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edsovet.su/fgos/6402_technologicheskaya_karta_uroka_obrasez" TargetMode="External"/><Relationship Id="rId2" Type="http://schemas.openxmlformats.org/officeDocument/2006/relationships/hyperlink" Target="https://nsportal.ru/nachalnaya-shkola/inostrannyi-yazyk/2015/12/21/otkrytyy-urok-po-teme-my-birthday-dlya-2-klassa-umk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osuchebnik.ru/kompleks/rainbow/audio/uchebnik2-1/" TargetMode="External"/><Relationship Id="rId4" Type="http://schemas.openxmlformats.org/officeDocument/2006/relationships/hyperlink" Target="https://ped-kopilka.ru/blogs/lyudmila-anatolevna-korjakova/konspekt-uroka-angliiskogo-jazyka-dlja-2-klasa-podarki-na-den-rozhdenij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7169FD-C24B-40C4-B64E-4ABEF82D9841}"/>
              </a:ext>
            </a:extLst>
          </p:cNvPr>
          <p:cNvSpPr txBox="1"/>
          <p:nvPr/>
        </p:nvSpPr>
        <p:spPr>
          <a:xfrm>
            <a:off x="2374421" y="156453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Birthday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Presents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 класс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EE664-0458-480B-9B33-7CC23D8D0E29}"/>
              </a:ext>
            </a:extLst>
          </p:cNvPr>
          <p:cNvSpPr txBox="1"/>
          <p:nvPr/>
        </p:nvSpPr>
        <p:spPr>
          <a:xfrm>
            <a:off x="4660421" y="4093138"/>
            <a:ext cx="42506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  <a:p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Редникина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Эльвира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                                                                      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39BCE-B22C-446B-88CE-6A3383341BB7}"/>
              </a:ext>
            </a:extLst>
          </p:cNvPr>
          <p:cNvSpPr txBox="1"/>
          <p:nvPr/>
        </p:nvSpPr>
        <p:spPr>
          <a:xfrm>
            <a:off x="2432649" y="5866764"/>
            <a:ext cx="5693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– 2023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54536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834B79-B79D-4289-9920-F375D86636CF}"/>
              </a:ext>
            </a:extLst>
          </p:cNvPr>
          <p:cNvSpPr txBox="1"/>
          <p:nvPr/>
        </p:nvSpPr>
        <p:spPr>
          <a:xfrm>
            <a:off x="172528" y="221647"/>
            <a:ext cx="8773064" cy="318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ПЕРВИЧНОЕ ЗАКРЕПЛЕНИЕ С ПРОГОВАРИВАНИЕМ В РЕЧИ.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когда приходят гости, их надо обязательно поприветствовать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(Песенка приветствия)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https://rosuchebnik.ru/kompleks/rainbow/audio/uchebnik2-1/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аудиозапись №39</a:t>
            </a:r>
          </a:p>
        </p:txBody>
      </p:sp>
    </p:spTree>
    <p:extLst>
      <p:ext uri="{BB962C8B-B14F-4D97-AF65-F5344CB8AC3E}">
        <p14:creationId xmlns:p14="http://schemas.microsoft.com/office/powerpoint/2010/main" val="149215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A0128A-A2CC-493A-8D49-D4FD62D3B772}"/>
              </a:ext>
            </a:extLst>
          </p:cNvPr>
          <p:cNvSpPr txBox="1"/>
          <p:nvPr/>
        </p:nvSpPr>
        <p:spPr>
          <a:xfrm>
            <a:off x="194162" y="620475"/>
            <a:ext cx="64568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все гости пришли, то мы очень рады: 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«I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если гости опаздывают, то мы волнуемся, грустим: 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«I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8E7B3D-22EC-4906-B254-0817A7CF5A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98" y="1280200"/>
            <a:ext cx="2186727" cy="174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E90E3C-CA67-4751-9FA7-93B0501153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31" y="4704820"/>
            <a:ext cx="2078966" cy="188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61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C8ACAD-23FB-47F0-88B3-254EA49EC735}"/>
              </a:ext>
            </a:extLst>
          </p:cNvPr>
          <p:cNvSpPr txBox="1"/>
          <p:nvPr/>
        </p:nvSpPr>
        <p:spPr>
          <a:xfrm>
            <a:off x="241540" y="242848"/>
            <a:ext cx="7919049" cy="5702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blackboard. 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познакомимся с новыми словами.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Write down the words.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birthday  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[ˈ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bɜ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ː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deɪ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день рождения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party      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[ˈ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pɑːtɪ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вечеринка, праздник.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presents      [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prɪˈzents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подарки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cake            [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keɪk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торт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candle      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kændle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свеча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candles       [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kændles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свечи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Candles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(в английском языке с помощью окончания –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образуется множественное число)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506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863774-C9B0-4B07-8C1A-DBFA7FB92E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35" y="518386"/>
            <a:ext cx="2424022" cy="17357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8432A0-27B8-431E-A52D-D91965ED26C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1" r="386" b="19280"/>
          <a:stretch/>
        </p:blipFill>
        <p:spPr bwMode="auto">
          <a:xfrm>
            <a:off x="408845" y="3528404"/>
            <a:ext cx="2534549" cy="173578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5D3814-F334-4742-94B3-19CFCC0B856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2" t="6799" r="6760" b="-6799"/>
          <a:stretch/>
        </p:blipFill>
        <p:spPr bwMode="auto">
          <a:xfrm>
            <a:off x="3362591" y="5607170"/>
            <a:ext cx="933364" cy="10605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64784A-F587-4055-A284-3637EC98F99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t="6904" r="7321" b="13944"/>
          <a:stretch/>
        </p:blipFill>
        <p:spPr bwMode="auto">
          <a:xfrm>
            <a:off x="5398930" y="5264188"/>
            <a:ext cx="2018745" cy="144906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0A44F-ADAF-4BD7-ADD7-B81DA0DFD46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r="27718"/>
          <a:stretch/>
        </p:blipFill>
        <p:spPr bwMode="auto">
          <a:xfrm>
            <a:off x="4097870" y="3476559"/>
            <a:ext cx="1684576" cy="1047306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AD425D-3264-49B4-ACFF-1065B7FE8041}"/>
              </a:ext>
            </a:extLst>
          </p:cNvPr>
          <p:cNvSpPr txBox="1"/>
          <p:nvPr/>
        </p:nvSpPr>
        <p:spPr>
          <a:xfrm>
            <a:off x="1029966" y="240557"/>
            <a:ext cx="1601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birthday </a:t>
            </a:r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E6D25-6022-4B1E-A766-022FECBA408C}"/>
              </a:ext>
            </a:extLst>
          </p:cNvPr>
          <p:cNvSpPr txBox="1"/>
          <p:nvPr/>
        </p:nvSpPr>
        <p:spPr>
          <a:xfrm>
            <a:off x="1029966" y="3098763"/>
            <a:ext cx="149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presents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0467BE-9D7A-4938-8A4A-1FECC3B4F338}"/>
              </a:ext>
            </a:extLst>
          </p:cNvPr>
          <p:cNvSpPr txBox="1"/>
          <p:nvPr/>
        </p:nvSpPr>
        <p:spPr>
          <a:xfrm>
            <a:off x="5286868" y="9725"/>
            <a:ext cx="991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endParaRPr lang="ru-R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3EAE65-56FB-4DEB-A457-D17AD00679D1}"/>
              </a:ext>
            </a:extLst>
          </p:cNvPr>
          <p:cNvSpPr txBox="1"/>
          <p:nvPr/>
        </p:nvSpPr>
        <p:spPr>
          <a:xfrm>
            <a:off x="5932973" y="4790200"/>
            <a:ext cx="794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EB6128-892F-4294-B321-08E2F3EC64AB}"/>
              </a:ext>
            </a:extLst>
          </p:cNvPr>
          <p:cNvSpPr txBox="1"/>
          <p:nvPr/>
        </p:nvSpPr>
        <p:spPr>
          <a:xfrm>
            <a:off x="4245020" y="2967898"/>
            <a:ext cx="1390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candles</a:t>
            </a:r>
            <a:endParaRPr lang="ru-RU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AAE21D-6F15-45E3-8F92-5D5AF7F98E89}"/>
              </a:ext>
            </a:extLst>
          </p:cNvPr>
          <p:cNvSpPr txBox="1"/>
          <p:nvPr/>
        </p:nvSpPr>
        <p:spPr>
          <a:xfrm>
            <a:off x="3269697" y="5079522"/>
            <a:ext cx="1103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ru-RU" sz="24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F5E4A75-7ECF-4AAD-AC05-6E75586C781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2" y="734444"/>
            <a:ext cx="2889228" cy="15435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8421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DFB2C6-6E2C-473B-9657-1B3A83070279}"/>
              </a:ext>
            </a:extLst>
          </p:cNvPr>
          <p:cNvSpPr txBox="1"/>
          <p:nvPr/>
        </p:nvSpPr>
        <p:spPr>
          <a:xfrm>
            <a:off x="1207698" y="501134"/>
            <a:ext cx="6072997" cy="448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EDUCATION MINUTE</a:t>
            </a:r>
            <a:endParaRPr lang="ru-RU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гости собрались, и мы хотим узнать, какое же у них настроение?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One, two, three, four, five,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six, seven, eight, nine, ten! 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are you? 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I'm fine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38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D09AE-0733-4007-8C42-29A85DDBE5CE}"/>
              </a:ext>
            </a:extLst>
          </p:cNvPr>
          <p:cNvSpPr txBox="1"/>
          <p:nvPr/>
        </p:nvSpPr>
        <p:spPr>
          <a:xfrm>
            <a:off x="250166" y="561498"/>
            <a:ext cx="7867291" cy="2991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HAPPY BIRTHDAY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Конечно, же каждому имениннику приятно слушать слова – поздравления. А еще – праздничную песню.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мы  разучим песенку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Happy birthday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363E2C8-E754-4F84-B0E5-65DB37EBF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46848"/>
              </p:ext>
            </p:extLst>
          </p:nvPr>
        </p:nvGraphicFramePr>
        <p:xfrm>
          <a:off x="1026543" y="2872655"/>
          <a:ext cx="5952225" cy="3788298"/>
        </p:xfrm>
        <a:graphic>
          <a:graphicData uri="http://schemas.openxmlformats.org/drawingml/2006/table">
            <a:tbl>
              <a:tblPr/>
              <a:tblGrid>
                <a:gridCol w="5952225">
                  <a:extLst>
                    <a:ext uri="{9D8B030D-6E8A-4147-A177-3AD203B41FA5}">
                      <a16:colId xmlns:a16="http://schemas.microsoft.com/office/drawing/2014/main" val="2158524724"/>
                    </a:ext>
                  </a:extLst>
                </a:gridCol>
              </a:tblGrid>
              <a:tr h="113653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HAPPY BIRTHDAY TO YOU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b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HAPPY BIRTHDAY TO YOU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b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HAPPY BIRTHDAY, HAPPY BIRTHDAY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b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HAPPY BIRTHDAY TO YOU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30697"/>
                  </a:ext>
                </a:extLst>
              </a:tr>
              <a:tr h="113653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2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158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EA9703-EF6F-4384-80DA-3FE726015C62}"/>
              </a:ext>
            </a:extLst>
          </p:cNvPr>
          <p:cNvSpPr txBox="1"/>
          <p:nvPr/>
        </p:nvSpPr>
        <p:spPr>
          <a:xfrm>
            <a:off x="2967486" y="24072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CAN SEE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AD9B6-5D89-42CD-A5B4-2BC019F75331}"/>
              </a:ext>
            </a:extLst>
          </p:cNvPr>
          <p:cNvSpPr txBox="1"/>
          <p:nvPr/>
        </p:nvSpPr>
        <p:spPr>
          <a:xfrm>
            <a:off x="1860940" y="819957"/>
            <a:ext cx="5247225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а что же ждет всегда именинник? Конечно же, подарки! Давайте назовем их!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98BD54B-B805-4E28-AAF1-AEB20836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83" y="1590611"/>
            <a:ext cx="1199977" cy="137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втомобиль «Грузовик»">
            <a:extLst>
              <a:ext uri="{FF2B5EF4-FFF2-40B4-BE49-F238E27FC236}">
                <a16:creationId xmlns:a16="http://schemas.microsoft.com/office/drawing/2014/main" id="{6B3EB0C9-B0F9-41FA-93DC-9C81B579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83" y="3140157"/>
            <a:ext cx="1507788" cy="9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45A8692-B19B-4D41-98BE-BD13742E3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51" y="5193916"/>
            <a:ext cx="1398976" cy="14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947ADF-AA05-4266-8777-73ACA292F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46" t="16469" r="35943" b="17321"/>
          <a:stretch/>
        </p:blipFill>
        <p:spPr>
          <a:xfrm>
            <a:off x="423391" y="260415"/>
            <a:ext cx="1321203" cy="1423358"/>
          </a:xfrm>
          <a:prstGeom prst="rect">
            <a:avLst/>
          </a:prstGeom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E0DEF435-34F2-4C76-9C26-43C8D6A42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94" y="3825110"/>
            <a:ext cx="1388852" cy="138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E4EB1EEB-5F5E-4A29-8CA1-6C271BDFC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9" y="3317785"/>
            <a:ext cx="1171036" cy="117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737A410A-29CF-4428-845F-5966F4D15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21" y="2093770"/>
            <a:ext cx="1115101" cy="12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31EAC472-3085-44FF-BBD9-88A140C65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11" y="5419679"/>
            <a:ext cx="1218744" cy="1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A2D0F206-0019-46FE-8157-2E7E222B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65" y="3507384"/>
            <a:ext cx="1841099" cy="12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Автобус ТЕХНОПАРК Электробус Лиаз-5292 (SB-16-65-BUS-BL(B)-WB), 16.5 см">
            <a:extLst>
              <a:ext uri="{FF2B5EF4-FFF2-40B4-BE49-F238E27FC236}">
                <a16:creationId xmlns:a16="http://schemas.microsoft.com/office/drawing/2014/main" id="{E09E99ED-500A-45EF-898D-DA471F1A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3" y="5460966"/>
            <a:ext cx="2449542" cy="11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CESIRO Бульонница 300 мл Бульонницы Суповые чашки">
            <a:extLst>
              <a:ext uri="{FF2B5EF4-FFF2-40B4-BE49-F238E27FC236}">
                <a16:creationId xmlns:a16="http://schemas.microsoft.com/office/drawing/2014/main" id="{E680A325-1B8B-4936-9CF6-E1DEE2F19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4" y="1844589"/>
            <a:ext cx="1503153" cy="10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>
            <a:extLst>
              <a:ext uri="{FF2B5EF4-FFF2-40B4-BE49-F238E27FC236}">
                <a16:creationId xmlns:a16="http://schemas.microsoft.com/office/drawing/2014/main" id="{D87C2DBB-809E-4AC2-83C3-17096371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68" y="2280005"/>
            <a:ext cx="877587" cy="89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6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2C89C4-DF3D-4E52-9C49-E0288403E972}"/>
              </a:ext>
            </a:extLst>
          </p:cNvPr>
          <p:cNvSpPr txBox="1"/>
          <p:nvPr/>
        </p:nvSpPr>
        <p:spPr>
          <a:xfrm>
            <a:off x="448574" y="172155"/>
            <a:ext cx="8548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4.Включение в систему знаний и первичное закрепление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789064-5EDD-4245-BE75-3BE31F37B47F}"/>
              </a:ext>
            </a:extLst>
          </p:cNvPr>
          <p:cNvSpPr txBox="1"/>
          <p:nvPr/>
        </p:nvSpPr>
        <p:spPr>
          <a:xfrm>
            <a:off x="336431" y="1581555"/>
            <a:ext cx="8238226" cy="395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Let’s watch a video.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посмотрите видеофрагмент и скажите, когда празднует Джек свой день рождения?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https://resh.edu.ru/subject/lesson/4092/start/269909/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7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2C89C4-DF3D-4E52-9C49-E0288403E972}"/>
              </a:ext>
            </a:extLst>
          </p:cNvPr>
          <p:cNvSpPr txBox="1"/>
          <p:nvPr/>
        </p:nvSpPr>
        <p:spPr>
          <a:xfrm>
            <a:off x="448574" y="172155"/>
            <a:ext cx="8548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4.Включение в систему знаний и первичное закрепление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789064-5EDD-4245-BE75-3BE31F37B47F}"/>
              </a:ext>
            </a:extLst>
          </p:cNvPr>
          <p:cNvSpPr txBox="1"/>
          <p:nvPr/>
        </p:nvSpPr>
        <p:spPr>
          <a:xfrm>
            <a:off x="448574" y="1417653"/>
            <a:ext cx="8238226" cy="4844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Let’s watch a video.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Ребята, посмотрите видеофрагмент и скажите,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самое желанное блюдо для именинника и для гостей в Англии?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u="sng" dirty="0">
              <a:solidFill>
                <a:srgbClr val="A9D3E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https://resh.edu.ru/subject/lesson/4092/main/269912/</a:t>
            </a:r>
            <a:endParaRPr lang="ru-RU" sz="2400" b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0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397F6A-D8AE-495E-9C68-E961F392CF63}"/>
              </a:ext>
            </a:extLst>
          </p:cNvPr>
          <p:cNvSpPr txBox="1"/>
          <p:nvPr/>
        </p:nvSpPr>
        <p:spPr>
          <a:xfrm>
            <a:off x="241537" y="348600"/>
            <a:ext cx="8721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5.РЕФЛЕКСИЯ УЧЕБНОЙ ДЕЯТЕЛЬНОСТИ НА УРОКЕ.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E09F7D-FB60-4ACF-A78F-AE060189EBDE}"/>
              </a:ext>
            </a:extLst>
          </p:cNvPr>
          <p:cNvSpPr txBox="1"/>
          <p:nvPr/>
        </p:nvSpPr>
        <p:spPr>
          <a:xfrm>
            <a:off x="241537" y="1334504"/>
            <a:ext cx="820372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что ж, ребята, любой праздник всегда заканчивается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нам приходится расставаться.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споем песенку прощания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(аудиозапись №59)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76342-1A92-4579-9319-0A4763573F30}"/>
              </a:ext>
            </a:extLst>
          </p:cNvPr>
          <p:cNvSpPr txBox="1"/>
          <p:nvPr/>
        </p:nvSpPr>
        <p:spPr>
          <a:xfrm>
            <a:off x="448574" y="3284660"/>
            <a:ext cx="8514271" cy="83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https://rosuchebnik.ru/kompleks/rainbow/audio/uchebnik2-1/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2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D88C29-0B17-4829-A74B-4D15EEF426A2}"/>
              </a:ext>
            </a:extLst>
          </p:cNvPr>
          <p:cNvSpPr txBox="1"/>
          <p:nvPr/>
        </p:nvSpPr>
        <p:spPr>
          <a:xfrm>
            <a:off x="621101" y="1173517"/>
            <a:ext cx="791905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 р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азвитие навыков аудирования, чтения и говорения.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Задачи: 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- расширить понятийную базу за счет включения в нее новых элементов;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-формировать способности учащихся к новому способу действия;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- воспитывать культуру общения и выражение эмоций, интерес к стране изучаемого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020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397F6A-D8AE-495E-9C68-E961F392CF63}"/>
              </a:ext>
            </a:extLst>
          </p:cNvPr>
          <p:cNvSpPr txBox="1"/>
          <p:nvPr/>
        </p:nvSpPr>
        <p:spPr>
          <a:xfrm>
            <a:off x="241537" y="348600"/>
            <a:ext cx="8721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5.РЕФЛЕКСИЯ УЧЕБНОЙ ДЕЯТЕЛЬНОСТИ НА УРОКЕ.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B8BA51-543B-4340-B019-2298D8C5728B}"/>
              </a:ext>
            </a:extLst>
          </p:cNvPr>
          <p:cNvSpPr txBox="1"/>
          <p:nvPr/>
        </p:nvSpPr>
        <p:spPr>
          <a:xfrm>
            <a:off x="470137" y="1476828"/>
            <a:ext cx="491705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Понравился ли вам урок?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«I am happy!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«I am sad! »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28F5BE-D220-458A-BB7B-C9C3DB499E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85" y="1465364"/>
            <a:ext cx="2117786" cy="21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220284-E4C0-4A93-BF75-55FFE22628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49" y="4422513"/>
            <a:ext cx="1725283" cy="1682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696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E59402-5E89-4732-93E9-5523B0C7FA4B}"/>
              </a:ext>
            </a:extLst>
          </p:cNvPr>
          <p:cNvSpPr txBox="1"/>
          <p:nvPr/>
        </p:nvSpPr>
        <p:spPr>
          <a:xfrm>
            <a:off x="301924" y="1200315"/>
            <a:ext cx="7358331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have you learnt today?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614035" algn="l"/>
              </a:tabLs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слова и фразы вы запомнили?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614035" algn="l"/>
              </a:tabLs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614035" algn="l"/>
              </a:tabLs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задание вам понравилось больше всего?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9CAFE-0DFC-4076-90F5-2E2A31A44F57}"/>
              </a:ext>
            </a:extLst>
          </p:cNvPr>
          <p:cNvSpPr txBox="1"/>
          <p:nvPr/>
        </p:nvSpPr>
        <p:spPr>
          <a:xfrm>
            <a:off x="414067" y="276848"/>
            <a:ext cx="7358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ПОДВЕДЕНИЕ ИТОГОВ УРОКА.</a:t>
            </a:r>
          </a:p>
        </p:txBody>
      </p:sp>
    </p:spTree>
    <p:extLst>
      <p:ext uri="{BB962C8B-B14F-4D97-AF65-F5344CB8AC3E}">
        <p14:creationId xmlns:p14="http://schemas.microsoft.com/office/powerpoint/2010/main" val="510470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60CA8C-3911-4BF7-9FC8-DD05FA1BFB0A}"/>
              </a:ext>
            </a:extLst>
          </p:cNvPr>
          <p:cNvSpPr txBox="1"/>
          <p:nvPr/>
        </p:nvSpPr>
        <p:spPr>
          <a:xfrm>
            <a:off x="2130725" y="9569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ДОМАШНЕЕ ЗАДАНИЕ.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F7F4E-D124-4D32-A616-6EBC0FE39DF6}"/>
              </a:ext>
            </a:extLst>
          </p:cNvPr>
          <p:cNvSpPr txBox="1"/>
          <p:nvPr/>
        </p:nvSpPr>
        <p:spPr>
          <a:xfrm>
            <a:off x="534836" y="781644"/>
            <a:ext cx="7487729" cy="5337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 down your home task. 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Раскрасьте картинку и подпишите знакомые предметы. Дайте название картинке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Thank you for the lesson, good bye.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54F107-E8B2-4DF6-A0B6-B3A4C0386282}"/>
              </a:ext>
            </a:extLst>
          </p:cNvPr>
          <p:cNvPicPr/>
          <p:nvPr/>
        </p:nvPicPr>
        <p:blipFill rotWithShape="1">
          <a:blip r:embed="rId2"/>
          <a:srcRect l="29565" t="14623" r="51898" b="38943"/>
          <a:stretch/>
        </p:blipFill>
        <p:spPr bwMode="auto">
          <a:xfrm>
            <a:off x="1673525" y="2751826"/>
            <a:ext cx="4313207" cy="376031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3356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A03CE7-F07C-44DC-8C35-CE5439FE7BEC}"/>
              </a:ext>
            </a:extLst>
          </p:cNvPr>
          <p:cNvSpPr txBox="1"/>
          <p:nvPr/>
        </p:nvSpPr>
        <p:spPr>
          <a:xfrm>
            <a:off x="276045" y="791358"/>
            <a:ext cx="8591909" cy="449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614035" algn="l"/>
              </a:tabLs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 - РЕСУРСЫ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  <a:tabLst>
                <a:tab pos="5614035" algn="l"/>
              </a:tabLst>
            </a:pPr>
            <a:r>
              <a:rPr lang="en-US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nsportal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nachalnaya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shkola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inostrannyi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yazyk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/2015/12/21/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otkrytyy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urok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teme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birthday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dlya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-2-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klassa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umk</a:t>
            </a:r>
            <a:endParaRPr lang="ru-RU" sz="2400" b="1" strike="noStrik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pedsovet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fgos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/6402_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technologicheskaya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karta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uroka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obrasez</a:t>
            </a:r>
            <a:endParaRPr lang="ru-RU" sz="2400" b="1" strike="noStrik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kopilka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blogs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lyudmila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anatolevna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korjakova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konspekt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uroka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angliiskogo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jazyka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dlja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-2-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klasa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podarki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800" b="1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rozhdenija</a:t>
            </a:r>
            <a:r>
              <a:rPr lang="ru-RU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800" b="1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html</a:t>
            </a:r>
            <a:endParaRPr lang="ru-RU" sz="2400" b="1" strike="noStrik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800" b="1" u="sng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resh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u="sng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u="sng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/4092/</a:t>
            </a:r>
            <a:r>
              <a:rPr lang="en-US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/269909/</a:t>
            </a:r>
            <a:endParaRPr lang="ru-RU" sz="2400" b="1" u="sng" strike="noStrik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800" b="1" u="sng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resh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u="sng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u="sng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/4092/</a:t>
            </a:r>
            <a:r>
              <a:rPr lang="en-US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/269912/</a:t>
            </a:r>
            <a:endParaRPr lang="ru-RU" sz="2400" b="1" u="sng" strike="noStrik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800" b="1" u="sng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rosuchebnik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800" b="1" u="sng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800" b="1" u="sng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kompleks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rainbow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800" b="1" u="sng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uchebnik</a:t>
            </a: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2-1/</a:t>
            </a:r>
            <a:endParaRPr lang="ru-RU" sz="2400" b="1" u="sng" strike="noStrik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1800" b="1" u="sng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https://deti-online.com/pesni/pesni-dlya-malyshey/happy-birthday-to-you/</a:t>
            </a:r>
            <a:endParaRPr lang="ru-RU" sz="2400" b="1" u="sng" strike="noStrik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3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ADDB5-9EB4-454C-924D-A0056D23FC44}"/>
              </a:ext>
            </a:extLst>
          </p:cNvPr>
          <p:cNvSpPr txBox="1"/>
          <p:nvPr/>
        </p:nvSpPr>
        <p:spPr>
          <a:xfrm>
            <a:off x="1155940" y="931653"/>
            <a:ext cx="664233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УРОКА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Оргмомент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Мотивация. Фонетическая зарядка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Актуализация и пробное учебное действие.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Первичное закрепление с проговариванием в речи.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в систему знаний и первичное закрепление.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учебной деятельности на уроке.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 урока.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26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D303B7-F51D-4BD0-84ED-946943894792}"/>
              </a:ext>
            </a:extLst>
          </p:cNvPr>
          <p:cNvSpPr txBox="1"/>
          <p:nvPr/>
        </p:nvSpPr>
        <p:spPr>
          <a:xfrm>
            <a:off x="621101" y="186072"/>
            <a:ext cx="4572000" cy="20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Оргмомент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morning, children!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de-DE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I’m</a:t>
            </a:r>
            <a:r>
              <a:rPr lang="de-DE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glad</a:t>
            </a:r>
            <a:r>
              <a:rPr lang="de-DE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de-DE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DE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lang="de-DE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down, </a:t>
            </a:r>
            <a:r>
              <a:rPr lang="de-DE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de-DE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3B554-67A9-48BF-B058-BA5EE9F62757}"/>
              </a:ext>
            </a:extLst>
          </p:cNvPr>
          <p:cNvSpPr txBox="1"/>
          <p:nvPr/>
        </p:nvSpPr>
        <p:spPr>
          <a:xfrm>
            <a:off x="3804249" y="3177030"/>
            <a:ext cx="3321170" cy="2949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morning,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morning,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morning to you.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morning,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morning,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glad to see you!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7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7A4380-E3D1-4BA3-BDD7-7FEC1A3EAD59}"/>
              </a:ext>
            </a:extLst>
          </p:cNvPr>
          <p:cNvSpPr txBox="1"/>
          <p:nvPr/>
        </p:nvSpPr>
        <p:spPr>
          <a:xfrm>
            <a:off x="1457864" y="377992"/>
            <a:ext cx="5865962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85800" algn="l"/>
              </a:tabLs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ФОНЕТИЧЕСКАЯ ЗАРЯДКА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8966B-C7D8-4D24-911A-1CA0EE8840BB}"/>
              </a:ext>
            </a:extLst>
          </p:cNvPr>
          <p:cNvSpPr txBox="1"/>
          <p:nvPr/>
        </p:nvSpPr>
        <p:spPr>
          <a:xfrm>
            <a:off x="1293961" y="1527838"/>
            <a:ext cx="5408763" cy="295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[ð] - mother, father, brother, this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 θ] - thanks, think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[p] – pin, puppy, pink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[d] – dog, Donna, daddy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 au] – how, mouse, house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 æ] - cat, fat, rat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1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8F0BEC-DF1E-4D3C-8CB6-A50A92FEE665}"/>
              </a:ext>
            </a:extLst>
          </p:cNvPr>
          <p:cNvSpPr txBox="1"/>
          <p:nvPr/>
        </p:nvSpPr>
        <p:spPr>
          <a:xfrm>
            <a:off x="1457863" y="1455991"/>
            <a:ext cx="5434642" cy="4315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IDDLE</a:t>
            </a:r>
            <a:endParaRPr lang="ru-RU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слово каждый знает,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 что не променяет!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цифре «7» добавлю «я»,</a:t>
            </a:r>
          </a:p>
          <a:p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получится?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76B5E-4D63-4330-9E42-D18FF3FBF059}"/>
              </a:ext>
            </a:extLst>
          </p:cNvPr>
          <p:cNvSpPr txBox="1"/>
          <p:nvPr/>
        </p:nvSpPr>
        <p:spPr>
          <a:xfrm>
            <a:off x="254479" y="236270"/>
            <a:ext cx="8134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АКТУАЛИЗАЦИЯ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ПРОБНОЕ УЧЕБНОЕ 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93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15F064-9B05-4519-87B8-0CD432DC9B73}"/>
              </a:ext>
            </a:extLst>
          </p:cNvPr>
          <p:cNvSpPr txBox="1"/>
          <p:nvPr/>
        </p:nvSpPr>
        <p:spPr>
          <a:xfrm>
            <a:off x="3371030" y="250167"/>
            <a:ext cx="158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4263FE-DEB2-40DC-AFFB-92D9C452DCC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t="15392" r="29577" b="19702"/>
          <a:stretch/>
        </p:blipFill>
        <p:spPr bwMode="auto">
          <a:xfrm>
            <a:off x="415722" y="1887060"/>
            <a:ext cx="6468157" cy="4537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C27DBB-232C-4928-87BA-6D8408D9479D}"/>
              </a:ext>
            </a:extLst>
          </p:cNvPr>
          <p:cNvSpPr txBox="1"/>
          <p:nvPr/>
        </p:nvSpPr>
        <p:spPr>
          <a:xfrm>
            <a:off x="1544128" y="1052531"/>
            <a:ext cx="4735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(подпишите) каждого члена семьи</a:t>
            </a:r>
          </a:p>
        </p:txBody>
      </p:sp>
    </p:spTree>
    <p:extLst>
      <p:ext uri="{BB962C8B-B14F-4D97-AF65-F5344CB8AC3E}">
        <p14:creationId xmlns:p14="http://schemas.microsoft.com/office/powerpoint/2010/main" val="137274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40D1F9-244F-48C1-9544-0DEC9D121F83}"/>
              </a:ext>
            </a:extLst>
          </p:cNvPr>
          <p:cNvSpPr txBox="1"/>
          <p:nvPr/>
        </p:nvSpPr>
        <p:spPr>
          <a:xfrm>
            <a:off x="1095554" y="64840"/>
            <a:ext cx="7289321" cy="1456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ELP 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have a letter. Here it is. But I don’t understand it.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53C84-179A-4BEC-A746-B8DBD33AFF96}"/>
              </a:ext>
            </a:extLst>
          </p:cNvPr>
          <p:cNvSpPr txBox="1"/>
          <p:nvPr/>
        </p:nvSpPr>
        <p:spPr>
          <a:xfrm>
            <a:off x="699004" y="1877718"/>
            <a:ext cx="7177177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вариант)</a:t>
            </a:r>
          </a:p>
          <a:p>
            <a:endParaRPr lang="pt-B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848EA-6C77-40FD-9AE1-5E370F45370D}"/>
              </a:ext>
            </a:extLst>
          </p:cNvPr>
          <p:cNvSpPr txBox="1"/>
          <p:nvPr/>
        </p:nvSpPr>
        <p:spPr>
          <a:xfrm>
            <a:off x="4914938" y="2282031"/>
            <a:ext cx="17732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вариант)</a:t>
            </a:r>
          </a:p>
          <a:p>
            <a:endParaRPr lang="pt-B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16 - 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18 - 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19 - 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14 - 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20 - 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19 -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0DF27-7564-432C-81C1-99191ADBD1B5}"/>
              </a:ext>
            </a:extLst>
          </p:cNvPr>
          <p:cNvSpPr txBox="1"/>
          <p:nvPr/>
        </p:nvSpPr>
        <p:spPr>
          <a:xfrm>
            <a:off x="901538" y="1646886"/>
            <a:ext cx="677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Расшифруйте тему урока с помощью алфавита</a:t>
            </a:r>
          </a:p>
        </p:txBody>
      </p:sp>
    </p:spTree>
    <p:extLst>
      <p:ext uri="{BB962C8B-B14F-4D97-AF65-F5344CB8AC3E}">
        <p14:creationId xmlns:p14="http://schemas.microsoft.com/office/powerpoint/2010/main" val="212554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F53C84-179A-4BEC-A746-B8DBD33AFF96}"/>
              </a:ext>
            </a:extLst>
          </p:cNvPr>
          <p:cNvSpPr txBox="1"/>
          <p:nvPr/>
        </p:nvSpPr>
        <p:spPr>
          <a:xfrm>
            <a:off x="776378" y="1582339"/>
            <a:ext cx="7177177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вариант)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2-B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9-I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18-R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20-T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8-H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4-D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1-A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25-Y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848EA-6C77-40FD-9AE1-5E370F45370D}"/>
              </a:ext>
            </a:extLst>
          </p:cNvPr>
          <p:cNvSpPr txBox="1"/>
          <p:nvPr/>
        </p:nvSpPr>
        <p:spPr>
          <a:xfrm>
            <a:off x="4914939" y="1859337"/>
            <a:ext cx="17732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вариант)</a:t>
            </a:r>
          </a:p>
          <a:p>
            <a:endParaRPr lang="pt-B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16 - P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18 - R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E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19 - S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E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14 - N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20 - T</a:t>
            </a:r>
          </a:p>
          <a:p>
            <a:r>
              <a:rPr lang="pt-B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19 - 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4F568-76C7-401F-ADBF-63B17B0FD57A}"/>
              </a:ext>
            </a:extLst>
          </p:cNvPr>
          <p:cNvSpPr txBox="1"/>
          <p:nvPr/>
        </p:nvSpPr>
        <p:spPr>
          <a:xfrm>
            <a:off x="2794958" y="836762"/>
            <a:ext cx="360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BIRTHDAY. PRESENTS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73013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1018</Words>
  <Application>Microsoft Office PowerPoint</Application>
  <PresentationFormat>Экран (4:3)</PresentationFormat>
  <Paragraphs>214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59</cp:revision>
  <dcterms:created xsi:type="dcterms:W3CDTF">2022-11-20T07:21:20Z</dcterms:created>
  <dcterms:modified xsi:type="dcterms:W3CDTF">2022-11-20T12:36:29Z</dcterms:modified>
</cp:coreProperties>
</file>