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6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7"/>
            <a:ext cx="8520600" cy="2736900"/>
          </a:xfrm>
          <a:prstGeom prst="rect">
            <a:avLst/>
          </a:prstGeom>
        </p:spPr>
        <p:txBody>
          <a:bodyPr wrap="square"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3778833"/>
            <a:ext cx="8520600" cy="10569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ru"/>
              <a:t>‹#›</a:t>
            </a:fld>
            <a:endParaRPr lang="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4202967"/>
            <a:ext cx="8520600" cy="17343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ru"/>
              <a:t>‹#›</a:t>
            </a:fld>
            <a:endParaRPr lang="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ru"/>
              <a:t>‹#›</a:t>
            </a:fld>
            <a:endParaRPr lang="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ru"/>
              <a:t>‹#›</a:t>
            </a:fld>
            <a:endParaRPr lang="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5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ru"/>
              <a:t>‹#›</a:t>
            </a:fld>
            <a:endParaRPr lang="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5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ru"/>
              <a:t>‹#›</a:t>
            </a:fld>
            <a:endParaRPr lang="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7"/>
            <a:ext cx="8520600" cy="7635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ru"/>
              <a:t>‹#›</a:t>
            </a:fld>
            <a:endParaRPr lang="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ru"/>
              <a:t>‹#›</a:t>
            </a:fld>
            <a:endParaRPr lang="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ru"/>
              <a:t>‹#›</a:t>
            </a:fld>
            <a:endParaRPr lang="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7"/>
            <a:ext cx="4572000" cy="68580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644233"/>
            <a:ext cx="4045200" cy="19764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9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ru"/>
              <a:t>‹#›</a:t>
            </a:fld>
            <a:endParaRPr lang="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7"/>
            <a:ext cx="5998800" cy="8067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ru"/>
              <a:t>‹#›</a:t>
            </a:fld>
            <a:endParaRPr lang="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5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8" y="6217622"/>
            <a:ext cx="548700" cy="5247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ru" sz="1000">
                <a:solidFill>
                  <a:schemeClr val="dk2"/>
                </a:solidFill>
              </a:rPr>
              <a:t>‹#›</a:t>
            </a:fld>
            <a:endParaRPr lang="ru"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hyperlink" Target="https://www.google.ru/search?q=%D1%85%D1%80%D0%B0%D0%BC+%D1%85%D1%80%D0%B8%D1%81%D1%82%D0%B0+%D1%81%D0%BF%D0%B0%D1%81%D0%B8%D1%82%D0%B5%D0%BB%D1%8F&amp;newwindow=1&amp;sa=X&amp;tbm=isch&amp;tbo=u&amp;source=univ&amp;ved=0ahUKEwiDzu-uxuHWAhVjSZoKHbAPBAcQsAQIQw&amp;biw=1280&amp;bih=663#imgrc=0ZPdjISUSVbA3M" TargetMode="External"/><Relationship Id="rId4" Type="http://schemas.openxmlformats.org/officeDocument/2006/relationships/hyperlink" Target="http://www.maam.ru/detskijsad/netradicionoe-risovanie-tema-puteshestvie-v-moskvu-pechat-aplikaciei-podgot-korekc-grupa.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55" name="Shape 55"/>
          <p:cNvPicPr preferRelativeResize="0"/>
          <p:nvPr/>
        </p:nvPicPr>
        <p:blipFill>
          <a:blip r:embed="rId4">
            <a:alphaModFix/>
          </a:blip>
          <a:stretch>
            <a:fillRect/>
          </a:stretch>
        </p:blipFill>
        <p:spPr>
          <a:xfrm>
            <a:off x="669763" y="512000"/>
            <a:ext cx="7804475" cy="2260025"/>
          </a:xfrm>
          <a:prstGeom prst="rect">
            <a:avLst/>
          </a:prstGeom>
          <a:noFill/>
          <a:ln>
            <a:noFill/>
          </a:ln>
        </p:spPr>
      </p:pic>
      <p:sp>
        <p:nvSpPr>
          <p:cNvPr id="56" name="Shape 56"/>
          <p:cNvSpPr txBox="1"/>
          <p:nvPr/>
        </p:nvSpPr>
        <p:spPr>
          <a:xfrm>
            <a:off x="3524550" y="5415000"/>
            <a:ext cx="4949700" cy="855900"/>
          </a:xfrm>
          <a:prstGeom prst="rect">
            <a:avLst/>
          </a:prstGeom>
          <a:noFill/>
          <a:ln>
            <a:noFill/>
          </a:ln>
        </p:spPr>
        <p:txBody>
          <a:bodyPr wrap="square" lIns="91425" tIns="91425" rIns="91425" bIns="91425" anchor="t" anchorCtr="0">
            <a:noAutofit/>
          </a:bodyPr>
          <a:lstStyle/>
          <a:p>
            <a:pPr lvl="0" algn="ctr">
              <a:spcBef>
                <a:spcPts val="0"/>
              </a:spcBef>
              <a:buNone/>
            </a:pPr>
            <a:r>
              <a:rPr lang="ru" sz="1800" dirty="0">
                <a:latin typeface="Times New Roman"/>
                <a:ea typeface="Times New Roman"/>
                <a:cs typeface="Times New Roman"/>
                <a:sym typeface="Times New Roman"/>
              </a:rPr>
              <a:t>Раула Ирина Евгеньевна,</a:t>
            </a:r>
          </a:p>
          <a:p>
            <a:pPr lvl="0" algn="ctr">
              <a:spcBef>
                <a:spcPts val="0"/>
              </a:spcBef>
              <a:buNone/>
            </a:pPr>
            <a:r>
              <a:rPr lang="ru" sz="1800">
                <a:latin typeface="Times New Roman"/>
                <a:ea typeface="Times New Roman"/>
                <a:cs typeface="Times New Roman"/>
                <a:sym typeface="Times New Roman"/>
              </a:rPr>
              <a:t>воспитатель ОЧУ Первая Московская гимназия, </a:t>
            </a:r>
            <a:r>
              <a:rPr lang="ru" sz="1800" smtClean="0">
                <a:latin typeface="Times New Roman"/>
                <a:ea typeface="Times New Roman"/>
                <a:cs typeface="Times New Roman"/>
                <a:sym typeface="Times New Roman"/>
              </a:rPr>
              <a:t>2020г</a:t>
            </a:r>
            <a:r>
              <a:rPr lang="ru" sz="1800">
                <a:latin typeface="Times New Roman"/>
                <a:ea typeface="Times New Roman"/>
                <a:cs typeface="Times New Roman"/>
                <a:sym typeface="Times New Roman"/>
              </a:rPr>
              <a:t>.</a:t>
            </a:r>
          </a:p>
        </p:txBody>
      </p:sp>
      <p:sp>
        <p:nvSpPr>
          <p:cNvPr id="57" name="Shape 57"/>
          <p:cNvSpPr/>
          <p:nvPr/>
        </p:nvSpPr>
        <p:spPr>
          <a:xfrm>
            <a:off x="885594" y="1168700"/>
            <a:ext cx="3251028" cy="1132832"/>
          </a:xfrm>
          <a:prstGeom prst="rect">
            <a:avLst/>
          </a:prstGeom>
        </p:spPr>
        <p:txBody>
          <a:bodyPr>
            <a:prstTxWarp prst="textPlain">
              <a:avLst/>
            </a:prstTxWarp>
          </a:bodyPr>
          <a:lstStyle/>
          <a:p>
            <a:pPr lvl="0" algn="ctr"/>
            <a:endParaRPr b="1" i="1" dirty="0">
              <a:ln w="9525" cap="flat" cmpd="sng">
                <a:solidFill>
                  <a:srgbClr val="FF0000"/>
                </a:solidFill>
                <a:prstDash val="solid"/>
                <a:round/>
                <a:headEnd type="none" w="med" len="med"/>
                <a:tailEnd type="none" w="med" len="med"/>
              </a:ln>
              <a:solidFill>
                <a:srgbClr val="980000"/>
              </a:solidFill>
              <a:latin typeface="Times New Roman"/>
            </a:endParaRPr>
          </a:p>
        </p:txBody>
      </p:sp>
      <p:sp>
        <p:nvSpPr>
          <p:cNvPr id="58" name="Shape 58"/>
          <p:cNvSpPr/>
          <p:nvPr/>
        </p:nvSpPr>
        <p:spPr>
          <a:xfrm>
            <a:off x="1336969" y="2391775"/>
            <a:ext cx="3930187" cy="1490126"/>
          </a:xfrm>
          <a:prstGeom prst="rect">
            <a:avLst/>
          </a:prstGeom>
        </p:spPr>
        <p:txBody>
          <a:bodyPr>
            <a:prstTxWarp prst="textPlain">
              <a:avLst/>
            </a:prstTxWarp>
          </a:bodyPr>
          <a:lstStyle/>
          <a:p>
            <a:pPr lvl="0" algn="ctr"/>
            <a:endParaRPr b="1" i="1" dirty="0">
              <a:ln w="9525" cap="flat" cmpd="sng">
                <a:solidFill>
                  <a:srgbClr val="FF0000"/>
                </a:solidFill>
                <a:prstDash val="solid"/>
                <a:round/>
                <a:headEnd type="none" w="med" len="med"/>
                <a:tailEnd type="none" w="med" len="med"/>
              </a:ln>
              <a:solidFill>
                <a:srgbClr val="980000"/>
              </a:solidFill>
              <a:latin typeface="Times New Roman"/>
            </a:endParaRPr>
          </a:p>
        </p:txBody>
      </p:sp>
      <p:sp>
        <p:nvSpPr>
          <p:cNvPr id="59" name="Shape 59"/>
          <p:cNvSpPr/>
          <p:nvPr/>
        </p:nvSpPr>
        <p:spPr>
          <a:xfrm>
            <a:off x="2010887" y="4050988"/>
            <a:ext cx="5528423" cy="1132832"/>
          </a:xfrm>
          <a:prstGeom prst="rect">
            <a:avLst/>
          </a:prstGeom>
        </p:spPr>
        <p:txBody>
          <a:bodyPr>
            <a:prstTxWarp prst="textPlain">
              <a:avLst/>
            </a:prstTxWarp>
          </a:bodyPr>
          <a:lstStyle/>
          <a:p>
            <a:pPr lvl="0" algn="ctr"/>
            <a:endParaRPr b="1" i="1" dirty="0">
              <a:ln w="9525" cap="flat" cmpd="sng">
                <a:solidFill>
                  <a:srgbClr val="FF0000"/>
                </a:solidFill>
                <a:prstDash val="solid"/>
                <a:round/>
                <a:headEnd type="none" w="med" len="med"/>
                <a:tailEnd type="none" w="med" len="med"/>
              </a:ln>
              <a:solidFill>
                <a:srgbClr val="980000"/>
              </a:solidFill>
              <a:latin typeface="Times New Roman"/>
            </a:endParaRPr>
          </a:p>
        </p:txBody>
      </p:sp>
      <p:sp>
        <p:nvSpPr>
          <p:cNvPr id="2" name="Прямоугольник 1"/>
          <p:cNvSpPr/>
          <p:nvPr/>
        </p:nvSpPr>
        <p:spPr>
          <a:xfrm>
            <a:off x="1376259" y="2967335"/>
            <a:ext cx="6391494" cy="1754326"/>
          </a:xfrm>
          <a:prstGeom prst="rect">
            <a:avLst/>
          </a:prstGeom>
          <a:noFill/>
        </p:spPr>
        <p:txBody>
          <a:bodyPr wrap="none" lIns="91440" tIns="45720" rIns="91440" bIns="45720">
            <a:spAutoFit/>
          </a:bodyPr>
          <a:lstStyle/>
          <a:p>
            <a:pPr algn="ctr"/>
            <a:r>
              <a:rPr lang="ru-RU" sz="5400" i="1" dirty="0" smtClean="0">
                <a:ln w="0"/>
                <a:solidFill>
                  <a:srgbClr val="FF0000"/>
                </a:solidFill>
                <a:effectLst>
                  <a:outerShdw blurRad="38100" dist="19050" dir="2700000" algn="tl" rotWithShape="0">
                    <a:schemeClr val="dk1">
                      <a:alpha val="40000"/>
                    </a:schemeClr>
                  </a:outerShdw>
                </a:effectLst>
              </a:rPr>
              <a:t>Москва – столица </a:t>
            </a:r>
          </a:p>
          <a:p>
            <a:pPr algn="ctr"/>
            <a:r>
              <a:rPr lang="ru-RU" sz="5400" i="1" dirty="0" smtClean="0">
                <a:ln w="0"/>
                <a:solidFill>
                  <a:srgbClr val="FF0000"/>
                </a:solidFill>
                <a:effectLst>
                  <a:outerShdw blurRad="38100" dist="19050" dir="2700000" algn="tl" rotWithShape="0">
                    <a:schemeClr val="dk1">
                      <a:alpha val="40000"/>
                    </a:schemeClr>
                  </a:outerShdw>
                </a:effectLst>
              </a:rPr>
              <a:t>родины моей</a:t>
            </a:r>
            <a:endParaRPr lang="ru-RU" sz="5400" b="0" i="1" cap="none" spc="0" dirty="0">
              <a:ln w="0"/>
              <a:solidFill>
                <a:srgbClr val="FF0000"/>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Shape 133"/>
          <p:cNvPicPr preferRelativeResize="0"/>
          <p:nvPr/>
        </p:nvPicPr>
        <p:blipFill>
          <a:blip r:embed="rId3">
            <a:alphaModFix/>
          </a:blip>
          <a:stretch>
            <a:fillRect/>
          </a:stretch>
        </p:blipFill>
        <p:spPr>
          <a:xfrm>
            <a:off x="0" y="0"/>
            <a:ext cx="9144000" cy="6858000"/>
          </a:xfrm>
          <a:prstGeom prst="rect">
            <a:avLst/>
          </a:prstGeom>
          <a:noFill/>
          <a:ln>
            <a:noFill/>
          </a:ln>
        </p:spPr>
      </p:pic>
      <p:sp>
        <p:nvSpPr>
          <p:cNvPr id="134" name="Shape 134"/>
          <p:cNvSpPr/>
          <p:nvPr/>
        </p:nvSpPr>
        <p:spPr>
          <a:xfrm>
            <a:off x="620625" y="585100"/>
            <a:ext cx="4453050" cy="904427"/>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Покровский собор или</a:t>
            </a:r>
            <a:br>
              <a:rPr b="1" i="1">
                <a:ln w="9525" cap="flat" cmpd="sng">
                  <a:solidFill>
                    <a:srgbClr val="FF0000"/>
                  </a:solidFill>
                  <a:prstDash val="solid"/>
                  <a:round/>
                  <a:headEnd type="none" w="med" len="med"/>
                  <a:tailEnd type="none" w="med" len="med"/>
                </a:ln>
                <a:solidFill>
                  <a:srgbClr val="980000"/>
                </a:solidFill>
                <a:latin typeface="Times New Roman"/>
              </a:rPr>
            </a:br>
            <a:r>
              <a:rPr b="1" i="1">
                <a:ln w="9525" cap="flat" cmpd="sng">
                  <a:solidFill>
                    <a:srgbClr val="FF0000"/>
                  </a:solidFill>
                  <a:prstDash val="solid"/>
                  <a:round/>
                  <a:headEnd type="none" w="med" len="med"/>
                  <a:tailEnd type="none" w="med" len="med"/>
                </a:ln>
                <a:solidFill>
                  <a:srgbClr val="980000"/>
                </a:solidFill>
                <a:latin typeface="Times New Roman"/>
              </a:rPr>
              <a:t>Храм Василия Блаженного</a:t>
            </a:r>
          </a:p>
        </p:txBody>
      </p:sp>
      <p:sp>
        <p:nvSpPr>
          <p:cNvPr id="135" name="Shape 135"/>
          <p:cNvSpPr txBox="1"/>
          <p:nvPr/>
        </p:nvSpPr>
        <p:spPr>
          <a:xfrm>
            <a:off x="496500" y="4111700"/>
            <a:ext cx="8192400" cy="2498100"/>
          </a:xfrm>
          <a:prstGeom prst="rect">
            <a:avLst/>
          </a:prstGeom>
          <a:noFill/>
          <a:ln>
            <a:noFill/>
          </a:ln>
        </p:spPr>
        <p:txBody>
          <a:bodyPr wrap="square" lIns="91425" tIns="91425" rIns="91425" bIns="91425" anchor="ctr" anchorCtr="0">
            <a:noAutofit/>
          </a:bodyPr>
          <a:lstStyle/>
          <a:p>
            <a:pPr lvl="0" rtl="0">
              <a:spcBef>
                <a:spcPts val="0"/>
              </a:spcBef>
              <a:buNone/>
            </a:pPr>
            <a:r>
              <a:rPr lang="ru" sz="1800">
                <a:latin typeface="Times New Roman"/>
                <a:ea typeface="Times New Roman"/>
                <a:cs typeface="Times New Roman"/>
                <a:sym typeface="Times New Roman"/>
              </a:rPr>
              <a:t>Ранее на Руси было принято в честь выдающегося события возводить в память о нём церковь. По велению Ивана Грозного в честь взятия Казанского и Астраханского ханств был возведен Покровский собор. Взятие Казани произошло на праздник Покрова, 1 октября 1552 года по старому стилю. В честь праздника и было дано название храму – Покровский собор. Взятие Казани означало полный разгром татарских войск, несколько столетий грабивших и терзавших Русь. Русский народ был воодушевлен этой победой.</a:t>
            </a:r>
          </a:p>
          <a:p>
            <a:pPr lvl="0" rtl="0">
              <a:spcBef>
                <a:spcPts val="0"/>
              </a:spcBef>
              <a:buNone/>
            </a:pPr>
            <a:r>
              <a:rPr lang="ru" sz="1800">
                <a:latin typeface="Times New Roman"/>
                <a:ea typeface="Times New Roman"/>
                <a:cs typeface="Times New Roman"/>
                <a:sym typeface="Times New Roman"/>
              </a:rPr>
              <a:t>В летописи упоминаются имена главных зодчих храма – это Барма и Постник Яковлев. Храм чрезвычайно понравился Ивану Грозному. Согласно легенде, царь велел ослепить зодчих, чтобы они не построили еще одного такого же дивного храма.</a:t>
            </a:r>
          </a:p>
          <a:p>
            <a:pPr lvl="0" rtl="0">
              <a:spcBef>
                <a:spcPts val="0"/>
              </a:spcBef>
              <a:buNone/>
            </a:pPr>
            <a:endParaRPr sz="1800">
              <a:latin typeface="Times New Roman"/>
              <a:ea typeface="Times New Roman"/>
              <a:cs typeface="Times New Roman"/>
              <a:sym typeface="Times New Roman"/>
            </a:endParaRPr>
          </a:p>
        </p:txBody>
      </p:sp>
      <p:pic>
        <p:nvPicPr>
          <p:cNvPr id="136" name="Shape 136"/>
          <p:cNvPicPr preferRelativeResize="0"/>
          <p:nvPr/>
        </p:nvPicPr>
        <p:blipFill rotWithShape="1">
          <a:blip r:embed="rId4">
            <a:alphaModFix/>
          </a:blip>
          <a:srcRect l="6878" t="10730" r="6383" b="20308"/>
          <a:stretch/>
        </p:blipFill>
        <p:spPr>
          <a:xfrm>
            <a:off x="5166775" y="403400"/>
            <a:ext cx="3044600" cy="3249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Shape 141"/>
          <p:cNvPicPr preferRelativeResize="0"/>
          <p:nvPr/>
        </p:nvPicPr>
        <p:blipFill>
          <a:blip r:embed="rId3">
            <a:alphaModFix/>
          </a:blip>
          <a:stretch>
            <a:fillRect/>
          </a:stretch>
        </p:blipFill>
        <p:spPr>
          <a:xfrm>
            <a:off x="0" y="0"/>
            <a:ext cx="9144000" cy="6858000"/>
          </a:xfrm>
          <a:prstGeom prst="rect">
            <a:avLst/>
          </a:prstGeom>
          <a:noFill/>
          <a:ln>
            <a:noFill/>
          </a:ln>
        </p:spPr>
      </p:pic>
      <p:sp>
        <p:nvSpPr>
          <p:cNvPr id="142" name="Shape 142"/>
          <p:cNvSpPr txBox="1"/>
          <p:nvPr/>
        </p:nvSpPr>
        <p:spPr>
          <a:xfrm>
            <a:off x="437100" y="3723800"/>
            <a:ext cx="8269800" cy="2947800"/>
          </a:xfrm>
          <a:prstGeom prst="rect">
            <a:avLst/>
          </a:prstGeom>
          <a:noFill/>
          <a:ln>
            <a:noFill/>
          </a:ln>
        </p:spPr>
        <p:txBody>
          <a:bodyPr wrap="square" lIns="91425" tIns="91425" rIns="91425" bIns="91425" anchor="ctr" anchorCtr="0">
            <a:noAutofit/>
          </a:bodyPr>
          <a:lstStyle/>
          <a:p>
            <a:pPr lvl="0" rtl="0">
              <a:spcBef>
                <a:spcPts val="0"/>
              </a:spcBef>
              <a:buNone/>
            </a:pPr>
            <a:r>
              <a:rPr lang="ru" sz="1800">
                <a:latin typeface="Times New Roman"/>
                <a:ea typeface="Times New Roman"/>
                <a:cs typeface="Times New Roman"/>
                <a:sym typeface="Times New Roman"/>
              </a:rPr>
              <a:t>Царь-пушка является самым выдающимся произведением русского оружейного мастерства,  изготовлена по приказу царя Федора Ивановича в 1586 году придворным литейщиком Андреем Чоховым на московском Пушечном дворе. Ее вес приближается к 40 тоннам. Бронзовый ствол пушки украшен литыми фигурными фризами, орнаментальными поясами, памятными надписями и конной фигурой царя Федора Ивановича. По своему устройству Царь-пушка является боевым орудием , но ни разу ей не пришлось участвовать в боевых сражениях. Пушка была установлена на специальном станке на Красной площади недалеко от Спасских ворот, возможно для их защиты.</a:t>
            </a:r>
          </a:p>
        </p:txBody>
      </p:sp>
      <p:sp>
        <p:nvSpPr>
          <p:cNvPr id="143" name="Shape 143"/>
          <p:cNvSpPr/>
          <p:nvPr/>
        </p:nvSpPr>
        <p:spPr>
          <a:xfrm>
            <a:off x="2327375" y="336875"/>
            <a:ext cx="4623721" cy="609600"/>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Царь-пушка</a:t>
            </a:r>
          </a:p>
        </p:txBody>
      </p:sp>
      <p:pic>
        <p:nvPicPr>
          <p:cNvPr id="144" name="Shape 144"/>
          <p:cNvPicPr preferRelativeResize="0"/>
          <p:nvPr/>
        </p:nvPicPr>
        <p:blipFill>
          <a:blip r:embed="rId4">
            <a:alphaModFix/>
          </a:blip>
          <a:stretch>
            <a:fillRect/>
          </a:stretch>
        </p:blipFill>
        <p:spPr>
          <a:xfrm>
            <a:off x="2327381" y="1285181"/>
            <a:ext cx="3863450" cy="2570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Shape 149"/>
          <p:cNvPicPr preferRelativeResize="0"/>
          <p:nvPr/>
        </p:nvPicPr>
        <p:blipFill>
          <a:blip r:embed="rId3">
            <a:alphaModFix/>
          </a:blip>
          <a:stretch>
            <a:fillRect/>
          </a:stretch>
        </p:blipFill>
        <p:spPr>
          <a:xfrm>
            <a:off x="0" y="0"/>
            <a:ext cx="9144000" cy="6858000"/>
          </a:xfrm>
          <a:prstGeom prst="rect">
            <a:avLst/>
          </a:prstGeom>
          <a:noFill/>
          <a:ln>
            <a:noFill/>
          </a:ln>
        </p:spPr>
      </p:pic>
      <p:sp>
        <p:nvSpPr>
          <p:cNvPr id="150" name="Shape 150"/>
          <p:cNvSpPr/>
          <p:nvPr/>
        </p:nvSpPr>
        <p:spPr>
          <a:xfrm>
            <a:off x="620650" y="318250"/>
            <a:ext cx="4965055" cy="674774"/>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Царь-колокол</a:t>
            </a:r>
          </a:p>
        </p:txBody>
      </p:sp>
      <p:sp>
        <p:nvSpPr>
          <p:cNvPr id="151" name="Shape 151"/>
          <p:cNvSpPr txBox="1"/>
          <p:nvPr/>
        </p:nvSpPr>
        <p:spPr>
          <a:xfrm>
            <a:off x="481000" y="3754850"/>
            <a:ext cx="8192400" cy="2948100"/>
          </a:xfrm>
          <a:prstGeom prst="rect">
            <a:avLst/>
          </a:prstGeom>
          <a:noFill/>
          <a:ln>
            <a:noFill/>
          </a:ln>
        </p:spPr>
        <p:txBody>
          <a:bodyPr wrap="square" lIns="91425" tIns="91425" rIns="91425" bIns="91425" anchor="ctr" anchorCtr="0">
            <a:noAutofit/>
          </a:bodyPr>
          <a:lstStyle/>
          <a:p>
            <a:pPr lvl="0" rtl="0">
              <a:spcBef>
                <a:spcPts val="0"/>
              </a:spcBef>
              <a:buNone/>
            </a:pPr>
            <a:r>
              <a:rPr lang="ru" sz="1800">
                <a:latin typeface="Times New Roman"/>
                <a:ea typeface="Times New Roman"/>
                <a:cs typeface="Times New Roman"/>
                <a:sym typeface="Times New Roman"/>
              </a:rPr>
              <a:t>Его вес почти 202 тонны, высота 6,14 метров, диаметр 6,6 метров. История создания колокола сопряжена с многочисленными трудностями, неудачами и катастрофами.  Помимо уникальных размеров, колокол замечателен красотой своей формы и тонко прорисованных скульптурных украшений: барельефных портретов царя Алексея Михайловича и императрицы Анны Иоановны, а также поясков и картушей с барочным растительным орнаментом с изображениями святых, ангелов и надписями об истории создания колокола.</a:t>
            </a:r>
          </a:p>
        </p:txBody>
      </p:sp>
      <p:pic>
        <p:nvPicPr>
          <p:cNvPr id="152" name="Shape 152"/>
          <p:cNvPicPr preferRelativeResize="0"/>
          <p:nvPr/>
        </p:nvPicPr>
        <p:blipFill>
          <a:blip r:embed="rId4">
            <a:alphaModFix/>
          </a:blip>
          <a:stretch>
            <a:fillRect/>
          </a:stretch>
        </p:blipFill>
        <p:spPr>
          <a:xfrm>
            <a:off x="5705150" y="262025"/>
            <a:ext cx="3345751" cy="3836840"/>
          </a:xfrm>
          <a:prstGeom prst="rect">
            <a:avLst/>
          </a:prstGeom>
          <a:noFill/>
          <a:ln>
            <a:noFill/>
          </a:ln>
        </p:spPr>
      </p:pic>
      <p:sp>
        <p:nvSpPr>
          <p:cNvPr id="153" name="Shape 153"/>
          <p:cNvSpPr txBox="1"/>
          <p:nvPr/>
        </p:nvSpPr>
        <p:spPr>
          <a:xfrm>
            <a:off x="291900" y="1098875"/>
            <a:ext cx="5293800" cy="3000000"/>
          </a:xfrm>
          <a:prstGeom prst="rect">
            <a:avLst/>
          </a:prstGeom>
          <a:noFill/>
          <a:ln>
            <a:noFill/>
          </a:ln>
        </p:spPr>
        <p:txBody>
          <a:bodyPr wrap="square" lIns="91425" tIns="91425" rIns="91425" bIns="91425" anchor="ctr" anchorCtr="0">
            <a:noAutofit/>
          </a:bodyPr>
          <a:lstStyle/>
          <a:p>
            <a:pPr lvl="0" rtl="0">
              <a:spcBef>
                <a:spcPts val="0"/>
              </a:spcBef>
              <a:buNone/>
            </a:pPr>
            <a:r>
              <a:rPr lang="ru" sz="1800">
                <a:solidFill>
                  <a:schemeClr val="dk1"/>
                </a:solidFill>
                <a:latin typeface="Times New Roman"/>
                <a:ea typeface="Times New Roman"/>
                <a:cs typeface="Times New Roman"/>
                <a:sym typeface="Times New Roman"/>
              </a:rPr>
              <a:t>Царь-колокол, являющийся выдающимся памятником русского литейного искусства ХVIII в. Он был отлит по указу императрицы Анны Иоанновны в 1733—1735 гг. потомственными московскими литейщиками, колокольных дел мастерами И.Ф.Моториным и его сыном Михаилом. До настоящего времени это самый большой колокол в мире.</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Shape 158"/>
          <p:cNvPicPr preferRelativeResize="0"/>
          <p:nvPr/>
        </p:nvPicPr>
        <p:blipFill>
          <a:blip r:embed="rId3">
            <a:alphaModFix/>
          </a:blip>
          <a:stretch>
            <a:fillRect/>
          </a:stretch>
        </p:blipFill>
        <p:spPr>
          <a:xfrm>
            <a:off x="0" y="0"/>
            <a:ext cx="9144000" cy="6858000"/>
          </a:xfrm>
          <a:prstGeom prst="rect">
            <a:avLst/>
          </a:prstGeom>
          <a:noFill/>
          <a:ln>
            <a:noFill/>
          </a:ln>
        </p:spPr>
      </p:pic>
      <p:sp>
        <p:nvSpPr>
          <p:cNvPr id="159" name="Shape 159"/>
          <p:cNvSpPr/>
          <p:nvPr/>
        </p:nvSpPr>
        <p:spPr>
          <a:xfrm>
            <a:off x="2019650" y="427675"/>
            <a:ext cx="5104690" cy="538674"/>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Храм Христа Спасителя</a:t>
            </a:r>
          </a:p>
        </p:txBody>
      </p:sp>
      <p:pic>
        <p:nvPicPr>
          <p:cNvPr id="160" name="Shape 160"/>
          <p:cNvPicPr preferRelativeResize="0"/>
          <p:nvPr/>
        </p:nvPicPr>
        <p:blipFill rotWithShape="1">
          <a:blip r:embed="rId4">
            <a:alphaModFix/>
          </a:blip>
          <a:srcRect l="19332" t="9358" r="18625" b="12130"/>
          <a:stretch/>
        </p:blipFill>
        <p:spPr>
          <a:xfrm>
            <a:off x="5632225" y="1106000"/>
            <a:ext cx="3071875" cy="3553124"/>
          </a:xfrm>
          <a:prstGeom prst="rect">
            <a:avLst/>
          </a:prstGeom>
          <a:noFill/>
          <a:ln>
            <a:noFill/>
          </a:ln>
        </p:spPr>
      </p:pic>
      <p:sp>
        <p:nvSpPr>
          <p:cNvPr id="161" name="Shape 161"/>
          <p:cNvSpPr txBox="1"/>
          <p:nvPr/>
        </p:nvSpPr>
        <p:spPr>
          <a:xfrm>
            <a:off x="445725" y="1660200"/>
            <a:ext cx="5268300" cy="1584000"/>
          </a:xfrm>
          <a:prstGeom prst="rect">
            <a:avLst/>
          </a:prstGeom>
          <a:noFill/>
          <a:ln>
            <a:noFill/>
          </a:ln>
        </p:spPr>
        <p:txBody>
          <a:bodyPr wrap="square" lIns="91425" tIns="91425" rIns="91425" bIns="91425" anchor="ctr" anchorCtr="0">
            <a:noAutofit/>
          </a:bodyPr>
          <a:lstStyle/>
          <a:p>
            <a:pPr lvl="0" rtl="0">
              <a:spcBef>
                <a:spcPts val="0"/>
              </a:spcBef>
              <a:buNone/>
            </a:pPr>
            <a:r>
              <a:rPr lang="ru" sz="1800">
                <a:latin typeface="Times New Roman"/>
                <a:ea typeface="Times New Roman"/>
                <a:cs typeface="Times New Roman"/>
                <a:sym typeface="Times New Roman"/>
              </a:rPr>
              <a:t>В далекие времена на Руси в память о народе, совершившим ратный (военный) подвиг, и в благодарность Богу за помощь было принято возводить благодарственные церкви. В 1812 году, после победы русского народа над армией Наполеона, было принято решение о возведении грандиозного храма. Место постройки храма было избрано самим государем: неподалеку от Кремля на берегу Москвы-реки.</a:t>
            </a:r>
          </a:p>
        </p:txBody>
      </p:sp>
      <p:sp>
        <p:nvSpPr>
          <p:cNvPr id="162" name="Shape 162"/>
          <p:cNvSpPr txBox="1"/>
          <p:nvPr/>
        </p:nvSpPr>
        <p:spPr>
          <a:xfrm>
            <a:off x="491250" y="3790325"/>
            <a:ext cx="8161500" cy="3000000"/>
          </a:xfrm>
          <a:prstGeom prst="rect">
            <a:avLst/>
          </a:prstGeom>
          <a:noFill/>
          <a:ln>
            <a:noFill/>
          </a:ln>
        </p:spPr>
        <p:txBody>
          <a:bodyPr wrap="square" lIns="91425" tIns="91425" rIns="91425" bIns="91425" anchor="ctr" anchorCtr="0">
            <a:noAutofit/>
          </a:bodyPr>
          <a:lstStyle/>
          <a:p>
            <a:pPr lvl="0" rtl="0">
              <a:spcBef>
                <a:spcPts val="0"/>
              </a:spcBef>
              <a:buNone/>
            </a:pPr>
            <a:r>
              <a:rPr lang="ru" sz="1800">
                <a:latin typeface="Times New Roman"/>
                <a:ea typeface="Times New Roman"/>
                <a:cs typeface="Times New Roman"/>
                <a:sym typeface="Times New Roman"/>
              </a:rPr>
              <a:t>Долгих 46 лет длилось возведение храма Христа Спасителя. Много талантливых мастеров вложили силы и умения в строительство и роспись храма. В обходной галерее помещалось 177 плит с именами героев войны 1812 года и описанием главнейших сражений. Храм стал еще и «хранителем русской славы».</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Shape 167"/>
          <p:cNvPicPr preferRelativeResize="0"/>
          <p:nvPr/>
        </p:nvPicPr>
        <p:blipFill>
          <a:blip r:embed="rId3">
            <a:alphaModFix/>
          </a:blip>
          <a:stretch>
            <a:fillRect/>
          </a:stretch>
        </p:blipFill>
        <p:spPr>
          <a:xfrm>
            <a:off x="0" y="0"/>
            <a:ext cx="9144000" cy="6858000"/>
          </a:xfrm>
          <a:prstGeom prst="rect">
            <a:avLst/>
          </a:prstGeom>
          <a:noFill/>
          <a:ln>
            <a:noFill/>
          </a:ln>
        </p:spPr>
      </p:pic>
      <p:sp>
        <p:nvSpPr>
          <p:cNvPr id="168" name="Shape 168"/>
          <p:cNvSpPr/>
          <p:nvPr/>
        </p:nvSpPr>
        <p:spPr>
          <a:xfrm>
            <a:off x="1241276" y="285250"/>
            <a:ext cx="6842483" cy="785348"/>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Московский государственный</a:t>
            </a:r>
            <a:br>
              <a:rPr b="1" i="1">
                <a:ln w="9525" cap="flat" cmpd="sng">
                  <a:solidFill>
                    <a:srgbClr val="FF0000"/>
                  </a:solidFill>
                  <a:prstDash val="solid"/>
                  <a:round/>
                  <a:headEnd type="none" w="med" len="med"/>
                  <a:tailEnd type="none" w="med" len="med"/>
                </a:ln>
                <a:solidFill>
                  <a:srgbClr val="980000"/>
                </a:solidFill>
                <a:latin typeface="Times New Roman"/>
              </a:rPr>
            </a:br>
            <a:r>
              <a:rPr b="1" i="1">
                <a:ln w="9525" cap="flat" cmpd="sng">
                  <a:solidFill>
                    <a:srgbClr val="FF0000"/>
                  </a:solidFill>
                  <a:prstDash val="solid"/>
                  <a:round/>
                  <a:headEnd type="none" w="med" len="med"/>
                  <a:tailEnd type="none" w="med" len="med"/>
                </a:ln>
                <a:solidFill>
                  <a:srgbClr val="980000"/>
                </a:solidFill>
                <a:latin typeface="Times New Roman"/>
              </a:rPr>
              <a:t>университет имени Ломоносова М.В.</a:t>
            </a:r>
          </a:p>
        </p:txBody>
      </p:sp>
      <p:pic>
        <p:nvPicPr>
          <p:cNvPr id="169" name="Shape 169"/>
          <p:cNvPicPr preferRelativeResize="0"/>
          <p:nvPr/>
        </p:nvPicPr>
        <p:blipFill>
          <a:blip r:embed="rId4">
            <a:alphaModFix/>
          </a:blip>
          <a:stretch>
            <a:fillRect/>
          </a:stretch>
        </p:blipFill>
        <p:spPr>
          <a:xfrm>
            <a:off x="4523363" y="1139171"/>
            <a:ext cx="4002050" cy="3345475"/>
          </a:xfrm>
          <a:prstGeom prst="rect">
            <a:avLst/>
          </a:prstGeom>
          <a:noFill/>
          <a:ln>
            <a:noFill/>
          </a:ln>
        </p:spPr>
      </p:pic>
      <p:sp>
        <p:nvSpPr>
          <p:cNvPr id="170" name="Shape 170"/>
          <p:cNvSpPr txBox="1"/>
          <p:nvPr/>
        </p:nvSpPr>
        <p:spPr>
          <a:xfrm>
            <a:off x="434450" y="4484650"/>
            <a:ext cx="8223300" cy="2037600"/>
          </a:xfrm>
          <a:prstGeom prst="rect">
            <a:avLst/>
          </a:prstGeom>
          <a:noFill/>
          <a:ln>
            <a:noFill/>
          </a:ln>
        </p:spPr>
        <p:txBody>
          <a:bodyPr wrap="square" lIns="91425" tIns="91425" rIns="91425" bIns="91425" anchor="ctr" anchorCtr="0">
            <a:noAutofit/>
          </a:bodyPr>
          <a:lstStyle/>
          <a:p>
            <a:pPr lvl="0" rtl="0">
              <a:spcBef>
                <a:spcPts val="0"/>
              </a:spcBef>
              <a:buNone/>
            </a:pPr>
            <a:r>
              <a:rPr lang="ru" sz="1800">
                <a:latin typeface="Times New Roman"/>
                <a:ea typeface="Times New Roman"/>
                <a:cs typeface="Times New Roman"/>
                <a:sym typeface="Times New Roman"/>
              </a:rPr>
              <a:t>Московский университет открыл свои двери для студентов 25 января 1755 года по инициативе М.В. Ломоносова и графа Шувалова при правлении императрицы Елизаветы Петровны. С 1953 года - это храм науки с собственным театром, огромной библиотекой, астрономической обсерваторией, зоологическим музеем, ботаническим садом, а со смотровой площадки на 32 этаже на высоте 230м видна вся Москва. </a:t>
            </a:r>
          </a:p>
        </p:txBody>
      </p:sp>
      <p:sp>
        <p:nvSpPr>
          <p:cNvPr id="171" name="Shape 171"/>
          <p:cNvSpPr/>
          <p:nvPr/>
        </p:nvSpPr>
        <p:spPr>
          <a:xfrm>
            <a:off x="476250" y="3258325"/>
            <a:ext cx="3914726" cy="501374"/>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Москва - центр знаний</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Shape 176"/>
          <p:cNvPicPr preferRelativeResize="0"/>
          <p:nvPr/>
        </p:nvPicPr>
        <p:blipFill>
          <a:blip r:embed="rId3">
            <a:alphaModFix/>
          </a:blip>
          <a:stretch>
            <a:fillRect/>
          </a:stretch>
        </p:blipFill>
        <p:spPr>
          <a:xfrm>
            <a:off x="0" y="0"/>
            <a:ext cx="9144000" cy="6858000"/>
          </a:xfrm>
          <a:prstGeom prst="rect">
            <a:avLst/>
          </a:prstGeom>
          <a:noFill/>
          <a:ln>
            <a:noFill/>
          </a:ln>
        </p:spPr>
      </p:pic>
      <p:sp>
        <p:nvSpPr>
          <p:cNvPr id="177" name="Shape 177"/>
          <p:cNvSpPr/>
          <p:nvPr/>
        </p:nvSpPr>
        <p:spPr>
          <a:xfrm>
            <a:off x="1675700" y="332800"/>
            <a:ext cx="5477103" cy="474026"/>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Третьяковская галерея</a:t>
            </a:r>
          </a:p>
        </p:txBody>
      </p:sp>
      <p:pic>
        <p:nvPicPr>
          <p:cNvPr id="178" name="Shape 178"/>
          <p:cNvPicPr preferRelativeResize="0"/>
          <p:nvPr/>
        </p:nvPicPr>
        <p:blipFill rotWithShape="1">
          <a:blip r:embed="rId4">
            <a:alphaModFix/>
          </a:blip>
          <a:srcRect t="15839"/>
          <a:stretch/>
        </p:blipFill>
        <p:spPr>
          <a:xfrm>
            <a:off x="1870575" y="868900"/>
            <a:ext cx="4822225" cy="2699576"/>
          </a:xfrm>
          <a:prstGeom prst="rect">
            <a:avLst/>
          </a:prstGeom>
          <a:noFill/>
          <a:ln>
            <a:noFill/>
          </a:ln>
        </p:spPr>
      </p:pic>
      <p:sp>
        <p:nvSpPr>
          <p:cNvPr id="179" name="Shape 179"/>
          <p:cNvSpPr txBox="1"/>
          <p:nvPr/>
        </p:nvSpPr>
        <p:spPr>
          <a:xfrm>
            <a:off x="387900" y="3692750"/>
            <a:ext cx="8425200" cy="855900"/>
          </a:xfrm>
          <a:prstGeom prst="rect">
            <a:avLst/>
          </a:prstGeom>
          <a:noFill/>
          <a:ln>
            <a:noFill/>
          </a:ln>
        </p:spPr>
        <p:txBody>
          <a:bodyPr wrap="square" lIns="91425" tIns="91425" rIns="91425" bIns="91425" anchor="t" anchorCtr="0">
            <a:noAutofit/>
          </a:bodyPr>
          <a:lstStyle/>
          <a:p>
            <a:pPr lvl="0">
              <a:spcBef>
                <a:spcPts val="0"/>
              </a:spcBef>
              <a:buNone/>
            </a:pPr>
            <a:r>
              <a:rPr lang="ru" sz="1800">
                <a:latin typeface="Times New Roman"/>
                <a:ea typeface="Times New Roman"/>
                <a:cs typeface="Times New Roman"/>
                <a:sym typeface="Times New Roman"/>
              </a:rPr>
              <a:t>Это один из крупнейших музеев мира, экспонаты охватывают период с 10 по 20 век и все направления русской живописи - от икон до авангарда. Галерея носит имя своего создателя Павла Михайловича Третьякова. Московский купец начал собирать картины русских художников, был меценатом для многих из них. Собрав огромную коллекцию, а в 1892 году подарил её городу. Иконы Андрея Рублёва, библейские сюжеты художника Александра Иванова, шедевры русской живописи Шишкина, Перова, Крамского, Савицкого, Маковского, Саврасова, Репина, Поленова, Кустодиева, Сурикова, Левитана, Врубеля, картины современности, начиная с 20 века Малевича, Кандинского, Шагала, Нестерова...не могут не вызывать восхищения.</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Shape 184"/>
          <p:cNvPicPr preferRelativeResize="0"/>
          <p:nvPr/>
        </p:nvPicPr>
        <p:blipFill>
          <a:blip r:embed="rId3">
            <a:alphaModFix/>
          </a:blip>
          <a:stretch>
            <a:fillRect/>
          </a:stretch>
        </p:blipFill>
        <p:spPr>
          <a:xfrm>
            <a:off x="0" y="0"/>
            <a:ext cx="9144000" cy="6858000"/>
          </a:xfrm>
          <a:prstGeom prst="rect">
            <a:avLst/>
          </a:prstGeom>
          <a:noFill/>
          <a:ln>
            <a:noFill/>
          </a:ln>
        </p:spPr>
      </p:pic>
      <p:sp>
        <p:nvSpPr>
          <p:cNvPr id="185" name="Shape 185"/>
          <p:cNvSpPr txBox="1"/>
          <p:nvPr/>
        </p:nvSpPr>
        <p:spPr>
          <a:xfrm>
            <a:off x="449950" y="3134200"/>
            <a:ext cx="8301000" cy="3134100"/>
          </a:xfrm>
          <a:prstGeom prst="rect">
            <a:avLst/>
          </a:prstGeom>
          <a:noFill/>
          <a:ln>
            <a:noFill/>
          </a:ln>
        </p:spPr>
        <p:txBody>
          <a:bodyPr wrap="square" lIns="91425" tIns="91425" rIns="91425" bIns="91425" anchor="ctr" anchorCtr="0">
            <a:noAutofit/>
          </a:bodyPr>
          <a:lstStyle/>
          <a:p>
            <a:pPr lvl="0" rtl="0">
              <a:spcBef>
                <a:spcPts val="0"/>
              </a:spcBef>
              <a:buNone/>
            </a:pPr>
            <a:r>
              <a:rPr lang="ru" sz="1800">
                <a:latin typeface="Times New Roman"/>
                <a:ea typeface="Times New Roman"/>
                <a:cs typeface="Times New Roman"/>
                <a:sym typeface="Times New Roman"/>
              </a:rPr>
              <a:t>Оружейная палата — музей-сокровищница. Основу музейного собрания составили веками хранившиеся в царской казне драгоценные предметы, выполненные в кремлевских мастерских, а также полученные в дар от посольств иностранных государств. Оружейная палата хранит древние государственные регалии, парадную царскую одежду и коронационное платье, облачения иерархов русской православной церкви, крупнейшее собрание золотых и серебряных изделий работы русских мастеров, западноевропейское художественное серебро, памятники оружейного мастерства, собрание экипажей, предметы парадного конского убранства. В музее представлено около четырех тысяч памятников декоративно-прикладного искусства России, стран Европы и Востока IV — начала XX века. Их высочайший художественный уровень и особая историко-культурная ценность принесли Оружейной палате Московского Кремля мировую известность</a:t>
            </a:r>
          </a:p>
        </p:txBody>
      </p:sp>
      <p:sp>
        <p:nvSpPr>
          <p:cNvPr id="186" name="Shape 186"/>
          <p:cNvSpPr/>
          <p:nvPr/>
        </p:nvSpPr>
        <p:spPr>
          <a:xfrm>
            <a:off x="476363" y="234582"/>
            <a:ext cx="8068408" cy="587438"/>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Оружейная палата Кремля</a:t>
            </a:r>
          </a:p>
        </p:txBody>
      </p:sp>
      <p:pic>
        <p:nvPicPr>
          <p:cNvPr id="187" name="Shape 187"/>
          <p:cNvPicPr preferRelativeResize="0"/>
          <p:nvPr/>
        </p:nvPicPr>
        <p:blipFill rotWithShape="1">
          <a:blip r:embed="rId4">
            <a:alphaModFix/>
          </a:blip>
          <a:srcRect l="14229" t="22478" b="14608"/>
          <a:stretch/>
        </p:blipFill>
        <p:spPr>
          <a:xfrm>
            <a:off x="1939500" y="822025"/>
            <a:ext cx="3789300" cy="2010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Shape 192"/>
          <p:cNvPicPr preferRelativeResize="0"/>
          <p:nvPr/>
        </p:nvPicPr>
        <p:blipFill>
          <a:blip r:embed="rId3">
            <a:alphaModFix/>
          </a:blip>
          <a:stretch>
            <a:fillRect/>
          </a:stretch>
        </p:blipFill>
        <p:spPr>
          <a:xfrm>
            <a:off x="0" y="0"/>
            <a:ext cx="9144000" cy="6858000"/>
          </a:xfrm>
          <a:prstGeom prst="rect">
            <a:avLst/>
          </a:prstGeom>
          <a:noFill/>
          <a:ln>
            <a:noFill/>
          </a:ln>
        </p:spPr>
      </p:pic>
      <p:sp>
        <p:nvSpPr>
          <p:cNvPr id="193" name="Shape 193"/>
          <p:cNvSpPr/>
          <p:nvPr/>
        </p:nvSpPr>
        <p:spPr>
          <a:xfrm>
            <a:off x="2591150" y="445475"/>
            <a:ext cx="4776483" cy="1207047"/>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Государственный музей</a:t>
            </a:r>
            <a:br>
              <a:rPr b="1" i="1">
                <a:ln w="9525" cap="flat" cmpd="sng">
                  <a:solidFill>
                    <a:srgbClr val="FF0000"/>
                  </a:solidFill>
                  <a:prstDash val="solid"/>
                  <a:round/>
                  <a:headEnd type="none" w="med" len="med"/>
                  <a:tailEnd type="none" w="med" len="med"/>
                </a:ln>
                <a:solidFill>
                  <a:srgbClr val="980000"/>
                </a:solidFill>
                <a:latin typeface="Times New Roman"/>
              </a:rPr>
            </a:br>
            <a:r>
              <a:rPr b="1" i="1">
                <a:ln w="9525" cap="flat" cmpd="sng">
                  <a:solidFill>
                    <a:srgbClr val="FF0000"/>
                  </a:solidFill>
                  <a:prstDash val="solid"/>
                  <a:round/>
                  <a:headEnd type="none" w="med" len="med"/>
                  <a:tailEnd type="none" w="med" len="med"/>
                </a:ln>
                <a:solidFill>
                  <a:srgbClr val="980000"/>
                </a:solidFill>
                <a:latin typeface="Times New Roman"/>
              </a:rPr>
              <a:t>изобразительных искусств</a:t>
            </a:r>
            <a:br>
              <a:rPr b="1" i="1">
                <a:ln w="9525" cap="flat" cmpd="sng">
                  <a:solidFill>
                    <a:srgbClr val="FF0000"/>
                  </a:solidFill>
                  <a:prstDash val="solid"/>
                  <a:round/>
                  <a:headEnd type="none" w="med" len="med"/>
                  <a:tailEnd type="none" w="med" len="med"/>
                </a:ln>
                <a:solidFill>
                  <a:srgbClr val="980000"/>
                </a:solidFill>
                <a:latin typeface="Times New Roman"/>
              </a:rPr>
            </a:br>
            <a:r>
              <a:rPr b="1" i="1">
                <a:ln w="9525" cap="flat" cmpd="sng">
                  <a:solidFill>
                    <a:srgbClr val="FF0000"/>
                  </a:solidFill>
                  <a:prstDash val="solid"/>
                  <a:round/>
                  <a:headEnd type="none" w="med" len="med"/>
                  <a:tailEnd type="none" w="med" len="med"/>
                </a:ln>
                <a:solidFill>
                  <a:srgbClr val="980000"/>
                </a:solidFill>
                <a:latin typeface="Times New Roman"/>
              </a:rPr>
              <a:t>имени Пушкина</a:t>
            </a:r>
          </a:p>
        </p:txBody>
      </p:sp>
      <p:sp>
        <p:nvSpPr>
          <p:cNvPr id="194" name="Shape 194"/>
          <p:cNvSpPr txBox="1"/>
          <p:nvPr/>
        </p:nvSpPr>
        <p:spPr>
          <a:xfrm>
            <a:off x="356875" y="1722250"/>
            <a:ext cx="4776600" cy="855900"/>
          </a:xfrm>
          <a:prstGeom prst="rect">
            <a:avLst/>
          </a:prstGeom>
          <a:noFill/>
          <a:ln>
            <a:noFill/>
          </a:ln>
        </p:spPr>
        <p:txBody>
          <a:bodyPr wrap="square" lIns="91425" tIns="91425" rIns="91425" bIns="91425" anchor="t" anchorCtr="0">
            <a:noAutofit/>
          </a:bodyPr>
          <a:lstStyle/>
          <a:p>
            <a:pPr lvl="0">
              <a:spcBef>
                <a:spcPts val="0"/>
              </a:spcBef>
              <a:buNone/>
            </a:pPr>
            <a:r>
              <a:rPr lang="ru" sz="1800">
                <a:latin typeface="Times New Roman"/>
                <a:ea typeface="Times New Roman"/>
                <a:cs typeface="Times New Roman"/>
                <a:sym typeface="Times New Roman"/>
              </a:rPr>
              <a:t>Пушкинский музей появился в начале 20 века благодаря профессору МГУ Ивану Владимировичу Цветаеву и меценату Юрию Степановичу Нечаеву-Мальцову. В 1912 году посетители увидели выставку, посвящённую Древнему Египту, Греции, Риму. И сегодня можно взглянуть на искусство уже несуществующих стран, таких, как Шумер, Аккад, Вавилон, Урарту, Персии, Финикии, предметы старины Сирии, Японии, Китая, Монголии, Кипра. </a:t>
            </a:r>
          </a:p>
        </p:txBody>
      </p:sp>
      <p:sp>
        <p:nvSpPr>
          <p:cNvPr id="195" name="Shape 195"/>
          <p:cNvSpPr txBox="1"/>
          <p:nvPr/>
        </p:nvSpPr>
        <p:spPr>
          <a:xfrm>
            <a:off x="263775" y="4264050"/>
            <a:ext cx="8425200" cy="3000000"/>
          </a:xfrm>
          <a:prstGeom prst="rect">
            <a:avLst/>
          </a:prstGeom>
          <a:noFill/>
          <a:ln>
            <a:noFill/>
          </a:ln>
        </p:spPr>
        <p:txBody>
          <a:bodyPr wrap="square" lIns="91425" tIns="91425" rIns="91425" bIns="91425" anchor="ctr" anchorCtr="0">
            <a:noAutofit/>
          </a:bodyPr>
          <a:lstStyle/>
          <a:p>
            <a:pPr lvl="0" rtl="0">
              <a:spcBef>
                <a:spcPts val="0"/>
              </a:spcBef>
              <a:buNone/>
            </a:pPr>
            <a:r>
              <a:rPr lang="ru" sz="1800">
                <a:solidFill>
                  <a:schemeClr val="dk1"/>
                </a:solidFill>
                <a:latin typeface="Times New Roman"/>
                <a:ea typeface="Times New Roman"/>
                <a:cs typeface="Times New Roman"/>
                <a:sym typeface="Times New Roman"/>
              </a:rPr>
              <a:t>Скульптуры изображают персонажей античных мифов, иные принадлежат мастерам эпохи Возрождения: Донателло, Микеланджело, Боттичелли. Большая коллекция картин художников в стиле импрессионизма: Клод Моне, Огюст Ренуар, Эдгар Дега, Поль Сезанн, Поль Гоген, Винсент ван Гог, Анри Маттис, Пабло Пикассо, - особая гордость музея.</a:t>
            </a:r>
          </a:p>
        </p:txBody>
      </p:sp>
      <p:pic>
        <p:nvPicPr>
          <p:cNvPr id="196" name="Shape 196"/>
          <p:cNvPicPr preferRelativeResize="0"/>
          <p:nvPr/>
        </p:nvPicPr>
        <p:blipFill>
          <a:blip r:embed="rId4">
            <a:alphaModFix/>
          </a:blip>
          <a:stretch>
            <a:fillRect/>
          </a:stretch>
        </p:blipFill>
        <p:spPr>
          <a:xfrm>
            <a:off x="5059525" y="2287585"/>
            <a:ext cx="4084474" cy="228281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ctrTitle"/>
          </p:nvPr>
        </p:nvSpPr>
        <p:spPr>
          <a:xfrm>
            <a:off x="311708" y="992767"/>
            <a:ext cx="8520600" cy="2736900"/>
          </a:xfrm>
          <a:prstGeom prst="rect">
            <a:avLst/>
          </a:prstGeom>
        </p:spPr>
        <p:txBody>
          <a:bodyPr wrap="square" lIns="91425" tIns="91425" rIns="91425" bIns="91425" anchor="b" anchorCtr="0">
            <a:noAutofit/>
          </a:bodyPr>
          <a:lstStyle/>
          <a:p>
            <a:pPr lvl="0">
              <a:spcBef>
                <a:spcPts val="0"/>
              </a:spcBef>
              <a:buNone/>
            </a:pPr>
            <a:endParaRPr/>
          </a:p>
        </p:txBody>
      </p:sp>
      <p:sp>
        <p:nvSpPr>
          <p:cNvPr id="202" name="Shape 202"/>
          <p:cNvSpPr txBox="1">
            <a:spLocks noGrp="1"/>
          </p:cNvSpPr>
          <p:nvPr>
            <p:ph type="subTitle" idx="1"/>
          </p:nvPr>
        </p:nvSpPr>
        <p:spPr>
          <a:xfrm>
            <a:off x="311700" y="3778833"/>
            <a:ext cx="8520600" cy="1056900"/>
          </a:xfrm>
          <a:prstGeom prst="rect">
            <a:avLst/>
          </a:prstGeom>
        </p:spPr>
        <p:txBody>
          <a:bodyPr wrap="square" lIns="91425" tIns="91425" rIns="91425" bIns="91425" anchor="t" anchorCtr="0">
            <a:noAutofit/>
          </a:bodyPr>
          <a:lstStyle/>
          <a:p>
            <a:pPr lvl="0">
              <a:spcBef>
                <a:spcPts val="0"/>
              </a:spcBef>
              <a:buNone/>
            </a:pPr>
            <a:endParaRPr/>
          </a:p>
        </p:txBody>
      </p:sp>
      <p:pic>
        <p:nvPicPr>
          <p:cNvPr id="203" name="Shape 203"/>
          <p:cNvPicPr preferRelativeResize="0"/>
          <p:nvPr/>
        </p:nvPicPr>
        <p:blipFill>
          <a:blip r:embed="rId3">
            <a:alphaModFix/>
          </a:blip>
          <a:stretch>
            <a:fillRect/>
          </a:stretch>
        </p:blipFill>
        <p:spPr>
          <a:xfrm>
            <a:off x="0" y="0"/>
            <a:ext cx="9144000" cy="6858000"/>
          </a:xfrm>
          <a:prstGeom prst="rect">
            <a:avLst/>
          </a:prstGeom>
          <a:noFill/>
          <a:ln>
            <a:noFill/>
          </a:ln>
        </p:spPr>
      </p:pic>
      <p:sp>
        <p:nvSpPr>
          <p:cNvPr id="204" name="Shape 204"/>
          <p:cNvSpPr txBox="1"/>
          <p:nvPr/>
        </p:nvSpPr>
        <p:spPr>
          <a:xfrm>
            <a:off x="418925" y="4654750"/>
            <a:ext cx="8192400" cy="1939500"/>
          </a:xfrm>
          <a:prstGeom prst="rect">
            <a:avLst/>
          </a:prstGeom>
          <a:noFill/>
          <a:ln>
            <a:noFill/>
          </a:ln>
        </p:spPr>
        <p:txBody>
          <a:bodyPr wrap="square" lIns="91425" tIns="91425" rIns="91425" bIns="91425" anchor="ctr" anchorCtr="0">
            <a:noAutofit/>
          </a:bodyPr>
          <a:lstStyle/>
          <a:p>
            <a:pPr marL="25400" marR="25400" lvl="0" indent="279400" algn="just" rtl="0">
              <a:lnSpc>
                <a:spcPct val="100000"/>
              </a:lnSpc>
              <a:spcBef>
                <a:spcPts val="200"/>
              </a:spcBef>
              <a:spcAft>
                <a:spcPts val="200"/>
              </a:spcAft>
              <a:buNone/>
            </a:pPr>
            <a:r>
              <a:rPr lang="ru" sz="1800">
                <a:solidFill>
                  <a:schemeClr val="dk1"/>
                </a:solidFill>
                <a:latin typeface="Times New Roman"/>
                <a:ea typeface="Times New Roman"/>
                <a:cs typeface="Times New Roman"/>
                <a:sym typeface="Times New Roman"/>
              </a:rPr>
              <a:t>Великолепное восьмиколонное здание, над портиком которого расположена скульптура колесницы бога Аполлона. Изнутри помещение декорировано в красные и золотые тона, это придает театру особое великолепие и торжественность. Зрительный зал рассчитан на 2155 мест. 17 (28) марта 1776г - дата основания театра.</a:t>
            </a:r>
          </a:p>
          <a:p>
            <a:pPr marL="25400" marR="25400" lvl="0" indent="279400" algn="just" rtl="0">
              <a:lnSpc>
                <a:spcPct val="100000"/>
              </a:lnSpc>
              <a:spcBef>
                <a:spcPts val="200"/>
              </a:spcBef>
              <a:spcAft>
                <a:spcPts val="200"/>
              </a:spcAft>
              <a:buNone/>
            </a:pPr>
            <a:r>
              <a:rPr lang="ru" sz="1800">
                <a:solidFill>
                  <a:schemeClr val="dk1"/>
                </a:solidFill>
                <a:latin typeface="Times New Roman"/>
                <a:ea typeface="Times New Roman"/>
                <a:cs typeface="Times New Roman"/>
                <a:sym typeface="Times New Roman"/>
              </a:rPr>
              <a:t>В Большом театре звучат классические шедевры мирового искусства. </a:t>
            </a:r>
          </a:p>
        </p:txBody>
      </p:sp>
      <p:sp>
        <p:nvSpPr>
          <p:cNvPr id="205" name="Shape 205"/>
          <p:cNvSpPr/>
          <p:nvPr/>
        </p:nvSpPr>
        <p:spPr>
          <a:xfrm>
            <a:off x="1396425" y="409425"/>
            <a:ext cx="6233724" cy="674365"/>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Большой театр</a:t>
            </a:r>
          </a:p>
        </p:txBody>
      </p:sp>
      <p:pic>
        <p:nvPicPr>
          <p:cNvPr id="206" name="Shape 206"/>
          <p:cNvPicPr preferRelativeResize="0"/>
          <p:nvPr/>
        </p:nvPicPr>
        <p:blipFill>
          <a:blip r:embed="rId4">
            <a:alphaModFix/>
          </a:blip>
          <a:stretch>
            <a:fillRect/>
          </a:stretch>
        </p:blipFill>
        <p:spPr>
          <a:xfrm>
            <a:off x="1639600" y="1229275"/>
            <a:ext cx="5409675" cy="3606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Shape 211"/>
          <p:cNvPicPr preferRelativeResize="0"/>
          <p:nvPr/>
        </p:nvPicPr>
        <p:blipFill>
          <a:blip r:embed="rId3">
            <a:alphaModFix/>
          </a:blip>
          <a:stretch>
            <a:fillRect/>
          </a:stretch>
        </p:blipFill>
        <p:spPr>
          <a:xfrm>
            <a:off x="0" y="0"/>
            <a:ext cx="9144000" cy="6858000"/>
          </a:xfrm>
          <a:prstGeom prst="rect">
            <a:avLst/>
          </a:prstGeom>
          <a:noFill/>
          <a:ln>
            <a:noFill/>
          </a:ln>
        </p:spPr>
      </p:pic>
      <p:sp>
        <p:nvSpPr>
          <p:cNvPr id="212" name="Shape 212"/>
          <p:cNvSpPr txBox="1"/>
          <p:nvPr/>
        </p:nvSpPr>
        <p:spPr>
          <a:xfrm>
            <a:off x="487350" y="3165225"/>
            <a:ext cx="8276100" cy="142200"/>
          </a:xfrm>
          <a:prstGeom prst="rect">
            <a:avLst/>
          </a:prstGeom>
          <a:noFill/>
          <a:ln>
            <a:noFill/>
          </a:ln>
        </p:spPr>
        <p:txBody>
          <a:bodyPr wrap="square" lIns="91425" tIns="91425" rIns="91425" bIns="91425" anchor="t" anchorCtr="0">
            <a:noAutofit/>
          </a:bodyPr>
          <a:lstStyle/>
          <a:p>
            <a:pPr lvl="0">
              <a:spcBef>
                <a:spcPts val="0"/>
              </a:spcBef>
              <a:buNone/>
            </a:pPr>
            <a:r>
              <a:rPr lang="ru" sz="1800">
                <a:latin typeface="Times New Roman"/>
                <a:ea typeface="Times New Roman"/>
                <a:cs typeface="Times New Roman"/>
                <a:sym typeface="Times New Roman"/>
              </a:rPr>
              <a:t>В Большом Звёздном зале планетария, самом большом в Европе, диаметр купола 25м. Маятник Фуко - механизм из длинной нити и металлического шара используют для доказательства вращения Земли вокруг своей оси. На крыше музея есть площадка “Парк неба”, там собраны все астрономические приборы со всего мира. А из обсерватории наблюдают за звёздным небом. Покорение просторов Вселенной всегда было сильной стороной России. Мы первые в мире запустили искусственный спутник Земли в 1957г., наши собаки-герои стали первыми животными в космосе, Ю.А. Гагарин - первый человек космоса, А. Леонов совершил первый выход в открытый космос из корабля. На ВДНХ на аллее Космонавтов расположен Мемориальный Музей космонавтики с монументом “Покорителям космоса”, возвышается модель ракеты “Восток”, на которой взлетел Гагарин, музей основоположника космонавтики С.П. Королёва есть в России.</a:t>
            </a:r>
          </a:p>
        </p:txBody>
      </p:sp>
      <p:pic>
        <p:nvPicPr>
          <p:cNvPr id="213" name="Shape 213"/>
          <p:cNvPicPr preferRelativeResize="0"/>
          <p:nvPr/>
        </p:nvPicPr>
        <p:blipFill rotWithShape="1">
          <a:blip r:embed="rId4">
            <a:alphaModFix/>
          </a:blip>
          <a:srcRect l="19931" r="22647"/>
          <a:stretch/>
        </p:blipFill>
        <p:spPr>
          <a:xfrm>
            <a:off x="1170225" y="922425"/>
            <a:ext cx="1932974" cy="2242800"/>
          </a:xfrm>
          <a:prstGeom prst="rect">
            <a:avLst/>
          </a:prstGeom>
          <a:noFill/>
          <a:ln>
            <a:noFill/>
          </a:ln>
        </p:spPr>
      </p:pic>
      <p:sp>
        <p:nvSpPr>
          <p:cNvPr id="214" name="Shape 214"/>
          <p:cNvSpPr/>
          <p:nvPr/>
        </p:nvSpPr>
        <p:spPr>
          <a:xfrm>
            <a:off x="1629175" y="210625"/>
            <a:ext cx="5694307" cy="503099"/>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Москва космическая</a:t>
            </a:r>
          </a:p>
        </p:txBody>
      </p:sp>
      <p:pic>
        <p:nvPicPr>
          <p:cNvPr id="215" name="Shape 215"/>
          <p:cNvPicPr preferRelativeResize="0"/>
          <p:nvPr/>
        </p:nvPicPr>
        <p:blipFill>
          <a:blip r:embed="rId5">
            <a:alphaModFix/>
          </a:blip>
          <a:stretch>
            <a:fillRect/>
          </a:stretch>
        </p:blipFill>
        <p:spPr>
          <a:xfrm>
            <a:off x="6721661" y="922425"/>
            <a:ext cx="1683015" cy="2242800"/>
          </a:xfrm>
          <a:prstGeom prst="rect">
            <a:avLst/>
          </a:prstGeom>
          <a:noFill/>
          <a:ln>
            <a:noFill/>
          </a:ln>
        </p:spPr>
      </p:pic>
      <p:pic>
        <p:nvPicPr>
          <p:cNvPr id="216" name="Shape 216"/>
          <p:cNvPicPr preferRelativeResize="0"/>
          <p:nvPr/>
        </p:nvPicPr>
        <p:blipFill>
          <a:blip r:embed="rId6">
            <a:alphaModFix/>
          </a:blip>
          <a:stretch>
            <a:fillRect/>
          </a:stretch>
        </p:blipFill>
        <p:spPr>
          <a:xfrm>
            <a:off x="3995550" y="821325"/>
            <a:ext cx="1833750" cy="2445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Shape 64"/>
          <p:cNvPicPr preferRelativeResize="0"/>
          <p:nvPr/>
        </p:nvPicPr>
        <p:blipFill>
          <a:blip r:embed="rId3">
            <a:alphaModFix/>
          </a:blip>
          <a:stretch>
            <a:fillRect/>
          </a:stretch>
        </p:blipFill>
        <p:spPr>
          <a:xfrm>
            <a:off x="0" y="0"/>
            <a:ext cx="9144000" cy="6858000"/>
          </a:xfrm>
          <a:prstGeom prst="rect">
            <a:avLst/>
          </a:prstGeom>
          <a:noFill/>
          <a:ln>
            <a:noFill/>
          </a:ln>
        </p:spPr>
      </p:pic>
      <p:sp>
        <p:nvSpPr>
          <p:cNvPr id="65" name="Shape 65"/>
          <p:cNvSpPr/>
          <p:nvPr/>
        </p:nvSpPr>
        <p:spPr>
          <a:xfrm>
            <a:off x="2575625" y="329575"/>
            <a:ext cx="5089206" cy="446226"/>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Столица России</a:t>
            </a:r>
          </a:p>
        </p:txBody>
      </p:sp>
      <p:sp>
        <p:nvSpPr>
          <p:cNvPr id="66" name="Shape 66"/>
          <p:cNvSpPr txBox="1"/>
          <p:nvPr/>
        </p:nvSpPr>
        <p:spPr>
          <a:xfrm>
            <a:off x="418925" y="3413475"/>
            <a:ext cx="8549100" cy="3118800"/>
          </a:xfrm>
          <a:prstGeom prst="rect">
            <a:avLst/>
          </a:prstGeom>
          <a:noFill/>
          <a:ln>
            <a:noFill/>
          </a:ln>
        </p:spPr>
        <p:txBody>
          <a:bodyPr wrap="square" lIns="91425" tIns="91425" rIns="91425" bIns="91425" anchor="t" anchorCtr="0">
            <a:noAutofit/>
          </a:bodyPr>
          <a:lstStyle/>
          <a:p>
            <a:pPr lvl="0">
              <a:spcBef>
                <a:spcPts val="0"/>
              </a:spcBef>
              <a:buNone/>
            </a:pPr>
            <a:r>
              <a:rPr lang="ru" sz="1800">
                <a:latin typeface="Times New Roman"/>
                <a:ea typeface="Times New Roman"/>
                <a:cs typeface="Times New Roman"/>
                <a:sym typeface="Times New Roman"/>
              </a:rPr>
              <a:t>Москва - столица России, самый большой город с богатым историческим прошлым, со своими уникальными многовековыми традициями, славой. .В Древней Руси было принято строить крепости (кремли) на берегах рек, что лучше защищало жителей от врагов. Московский Кремль красуется на Боровицком холме на левом берегу Москвы-реки. Высокие стены крепости от 5 до 19м защищали от неприятеля, а башни были сторожевыми постами. (Башен 20: самая высокая - Троицкая 80м, самая маленькая - Кутафья - 13,5м, самая старая - Тайницкая 1485г, самая молодая - Царская - 1680г. Рубиновые звёзды украшают 5 башен Кремля: Боровицкая, Спасская, Троицкая, Никольская, Водовзводная. Звёзды появились в 1930г., а до этого их украшали орлы с герба Российской империи. </a:t>
            </a:r>
          </a:p>
        </p:txBody>
      </p:sp>
      <p:sp>
        <p:nvSpPr>
          <p:cNvPr id="67" name="Shape 67"/>
          <p:cNvSpPr txBox="1"/>
          <p:nvPr/>
        </p:nvSpPr>
        <p:spPr>
          <a:xfrm>
            <a:off x="775800" y="775800"/>
            <a:ext cx="3879000" cy="1088700"/>
          </a:xfrm>
          <a:prstGeom prst="rect">
            <a:avLst/>
          </a:prstGeom>
          <a:noFill/>
          <a:ln>
            <a:noFill/>
          </a:ln>
        </p:spPr>
        <p:txBody>
          <a:bodyPr wrap="square" lIns="91425" tIns="91425" rIns="91425" bIns="91425" anchor="t" anchorCtr="0">
            <a:noAutofit/>
          </a:bodyPr>
          <a:lstStyle/>
          <a:p>
            <a:pPr lvl="0">
              <a:spcBef>
                <a:spcPts val="0"/>
              </a:spcBef>
              <a:buNone/>
            </a:pPr>
            <a:r>
              <a:rPr lang="ru" sz="1800" b="1">
                <a:latin typeface="Times New Roman"/>
                <a:ea typeface="Times New Roman"/>
                <a:cs typeface="Times New Roman"/>
                <a:sym typeface="Times New Roman"/>
              </a:rPr>
              <a:t>Город чудный, город древний,</a:t>
            </a:r>
          </a:p>
          <a:p>
            <a:pPr lvl="0">
              <a:spcBef>
                <a:spcPts val="0"/>
              </a:spcBef>
              <a:buNone/>
            </a:pPr>
            <a:r>
              <a:rPr lang="ru" sz="1800" b="1">
                <a:latin typeface="Times New Roman"/>
                <a:ea typeface="Times New Roman"/>
                <a:cs typeface="Times New Roman"/>
                <a:sym typeface="Times New Roman"/>
              </a:rPr>
              <a:t>Ты вместил в свои концы</a:t>
            </a:r>
          </a:p>
          <a:p>
            <a:pPr lvl="0">
              <a:spcBef>
                <a:spcPts val="0"/>
              </a:spcBef>
              <a:buNone/>
            </a:pPr>
            <a:r>
              <a:rPr lang="ru" sz="1800" b="1">
                <a:latin typeface="Times New Roman"/>
                <a:ea typeface="Times New Roman"/>
                <a:cs typeface="Times New Roman"/>
                <a:sym typeface="Times New Roman"/>
              </a:rPr>
              <a:t>И посады, и деревни,</a:t>
            </a:r>
          </a:p>
          <a:p>
            <a:pPr lvl="0">
              <a:spcBef>
                <a:spcPts val="0"/>
              </a:spcBef>
              <a:buNone/>
            </a:pPr>
            <a:r>
              <a:rPr lang="ru" sz="1800" b="1">
                <a:latin typeface="Times New Roman"/>
                <a:ea typeface="Times New Roman"/>
                <a:cs typeface="Times New Roman"/>
                <a:sym typeface="Times New Roman"/>
              </a:rPr>
              <a:t>И палаты, и дворцы!</a:t>
            </a:r>
          </a:p>
          <a:p>
            <a:pPr lvl="0">
              <a:spcBef>
                <a:spcPts val="0"/>
              </a:spcBef>
              <a:buNone/>
            </a:pPr>
            <a:r>
              <a:rPr lang="ru" sz="1800" b="1">
                <a:latin typeface="Times New Roman"/>
                <a:ea typeface="Times New Roman"/>
                <a:cs typeface="Times New Roman"/>
                <a:sym typeface="Times New Roman"/>
              </a:rPr>
              <a:t>Кто, силач, возьмёт в охапку</a:t>
            </a:r>
          </a:p>
          <a:p>
            <a:pPr lvl="0">
              <a:spcBef>
                <a:spcPts val="0"/>
              </a:spcBef>
              <a:buNone/>
            </a:pPr>
            <a:r>
              <a:rPr lang="ru" sz="1800" b="1">
                <a:latin typeface="Times New Roman"/>
                <a:ea typeface="Times New Roman"/>
                <a:cs typeface="Times New Roman"/>
                <a:sym typeface="Times New Roman"/>
              </a:rPr>
              <a:t>Холм Кремля-богатыря?</a:t>
            </a:r>
          </a:p>
          <a:p>
            <a:pPr lvl="0">
              <a:spcBef>
                <a:spcPts val="0"/>
              </a:spcBef>
              <a:buNone/>
            </a:pPr>
            <a:r>
              <a:rPr lang="ru" sz="1800" b="1">
                <a:latin typeface="Times New Roman"/>
                <a:ea typeface="Times New Roman"/>
                <a:cs typeface="Times New Roman"/>
                <a:sym typeface="Times New Roman"/>
              </a:rPr>
              <a:t>Кто собьёт златую шапку</a:t>
            </a:r>
          </a:p>
          <a:p>
            <a:pPr lvl="0">
              <a:spcBef>
                <a:spcPts val="0"/>
              </a:spcBef>
              <a:buNone/>
            </a:pPr>
            <a:r>
              <a:rPr lang="ru" sz="1800" b="1">
                <a:latin typeface="Times New Roman"/>
                <a:ea typeface="Times New Roman"/>
                <a:cs typeface="Times New Roman"/>
                <a:sym typeface="Times New Roman"/>
              </a:rPr>
              <a:t>У Ивана-звонаря?</a:t>
            </a:r>
          </a:p>
        </p:txBody>
      </p:sp>
      <p:sp>
        <p:nvSpPr>
          <p:cNvPr id="68" name="Shape 68"/>
          <p:cNvSpPr txBox="1"/>
          <p:nvPr/>
        </p:nvSpPr>
        <p:spPr>
          <a:xfrm>
            <a:off x="4871975" y="775800"/>
            <a:ext cx="3770400" cy="1939500"/>
          </a:xfrm>
          <a:prstGeom prst="rect">
            <a:avLst/>
          </a:prstGeom>
          <a:noFill/>
          <a:ln>
            <a:noFill/>
          </a:ln>
        </p:spPr>
        <p:txBody>
          <a:bodyPr wrap="square" lIns="91425" tIns="91425" rIns="91425" bIns="91425" anchor="t" anchorCtr="0">
            <a:noAutofit/>
          </a:bodyPr>
          <a:lstStyle/>
          <a:p>
            <a:pPr lvl="0">
              <a:spcBef>
                <a:spcPts val="0"/>
              </a:spcBef>
              <a:buNone/>
            </a:pPr>
            <a:r>
              <a:rPr lang="ru" sz="1800" b="1">
                <a:latin typeface="Times New Roman"/>
                <a:ea typeface="Times New Roman"/>
                <a:cs typeface="Times New Roman"/>
                <a:sym typeface="Times New Roman"/>
              </a:rPr>
              <a:t>Кто Царь-колокол подымет?</a:t>
            </a:r>
          </a:p>
          <a:p>
            <a:pPr lvl="0">
              <a:spcBef>
                <a:spcPts val="0"/>
              </a:spcBef>
              <a:buNone/>
            </a:pPr>
            <a:r>
              <a:rPr lang="ru" sz="1800" b="1">
                <a:latin typeface="Times New Roman"/>
                <a:ea typeface="Times New Roman"/>
                <a:cs typeface="Times New Roman"/>
                <a:sym typeface="Times New Roman"/>
              </a:rPr>
              <a:t>Кто Царь-пушку повернёт?</a:t>
            </a:r>
          </a:p>
          <a:p>
            <a:pPr lvl="0">
              <a:spcBef>
                <a:spcPts val="0"/>
              </a:spcBef>
              <a:buNone/>
            </a:pPr>
            <a:r>
              <a:rPr lang="ru" sz="1800" b="1">
                <a:latin typeface="Times New Roman"/>
                <a:ea typeface="Times New Roman"/>
                <a:cs typeface="Times New Roman"/>
                <a:sym typeface="Times New Roman"/>
              </a:rPr>
              <a:t>Шляпы кто, гордец, не снимет</a:t>
            </a:r>
          </a:p>
          <a:p>
            <a:pPr lvl="0">
              <a:spcBef>
                <a:spcPts val="0"/>
              </a:spcBef>
              <a:buNone/>
            </a:pPr>
            <a:r>
              <a:rPr lang="ru" sz="1800" b="1">
                <a:latin typeface="Times New Roman"/>
                <a:ea typeface="Times New Roman"/>
                <a:cs typeface="Times New Roman"/>
                <a:sym typeface="Times New Roman"/>
              </a:rPr>
              <a:t>У светлых в Кремле ворот?</a:t>
            </a:r>
          </a:p>
          <a:p>
            <a:pPr lvl="0">
              <a:spcBef>
                <a:spcPts val="0"/>
              </a:spcBef>
              <a:buNone/>
            </a:pPr>
            <a:r>
              <a:rPr lang="ru" sz="1800" b="1">
                <a:latin typeface="Times New Roman"/>
                <a:ea typeface="Times New Roman"/>
                <a:cs typeface="Times New Roman"/>
                <a:sym typeface="Times New Roman"/>
              </a:rPr>
              <a:t>Процветай же славой вечной</a:t>
            </a:r>
          </a:p>
          <a:p>
            <a:pPr lvl="0">
              <a:spcBef>
                <a:spcPts val="0"/>
              </a:spcBef>
              <a:buNone/>
            </a:pPr>
            <a:r>
              <a:rPr lang="ru" sz="1800" b="1">
                <a:latin typeface="Times New Roman"/>
                <a:ea typeface="Times New Roman"/>
                <a:cs typeface="Times New Roman"/>
                <a:sym typeface="Times New Roman"/>
              </a:rPr>
              <a:t>Город храмов и палат,</a:t>
            </a:r>
          </a:p>
          <a:p>
            <a:pPr lvl="0">
              <a:spcBef>
                <a:spcPts val="0"/>
              </a:spcBef>
              <a:buNone/>
            </a:pPr>
            <a:r>
              <a:rPr lang="ru" sz="1800" b="1">
                <a:latin typeface="Times New Roman"/>
                <a:ea typeface="Times New Roman"/>
                <a:cs typeface="Times New Roman"/>
                <a:sym typeface="Times New Roman"/>
              </a:rPr>
              <a:t>Град срединный, град сердечный,</a:t>
            </a:r>
          </a:p>
          <a:p>
            <a:pPr lvl="0">
              <a:spcBef>
                <a:spcPts val="0"/>
              </a:spcBef>
              <a:buNone/>
            </a:pPr>
            <a:r>
              <a:rPr lang="ru" sz="1800" b="1">
                <a:latin typeface="Times New Roman"/>
                <a:ea typeface="Times New Roman"/>
                <a:cs typeface="Times New Roman"/>
                <a:sym typeface="Times New Roman"/>
              </a:rPr>
              <a:t>Коренной России град! </a:t>
            </a:r>
          </a:p>
          <a:p>
            <a:pPr lvl="0">
              <a:spcBef>
                <a:spcPts val="0"/>
              </a:spcBef>
              <a:buNone/>
            </a:pPr>
            <a:r>
              <a:rPr lang="ru" sz="1800" b="1">
                <a:latin typeface="Times New Roman"/>
                <a:ea typeface="Times New Roman"/>
                <a:cs typeface="Times New Roman"/>
                <a:sym typeface="Times New Roman"/>
              </a:rPr>
              <a:t>                    (Ф. Глинка)</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Shape 221"/>
          <p:cNvPicPr preferRelativeResize="0"/>
          <p:nvPr/>
        </p:nvPicPr>
        <p:blipFill>
          <a:blip r:embed="rId3">
            <a:alphaModFix/>
          </a:blip>
          <a:stretch>
            <a:fillRect/>
          </a:stretch>
        </p:blipFill>
        <p:spPr>
          <a:xfrm>
            <a:off x="0" y="0"/>
            <a:ext cx="9144000" cy="6858000"/>
          </a:xfrm>
          <a:prstGeom prst="rect">
            <a:avLst/>
          </a:prstGeom>
          <a:noFill/>
          <a:ln>
            <a:noFill/>
          </a:ln>
        </p:spPr>
      </p:pic>
      <p:sp>
        <p:nvSpPr>
          <p:cNvPr id="222" name="Shape 222"/>
          <p:cNvSpPr/>
          <p:nvPr/>
        </p:nvSpPr>
        <p:spPr>
          <a:xfrm>
            <a:off x="574075" y="414450"/>
            <a:ext cx="3475554" cy="438899"/>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ЗООПАРК</a:t>
            </a:r>
          </a:p>
        </p:txBody>
      </p:sp>
      <p:sp>
        <p:nvSpPr>
          <p:cNvPr id="223" name="Shape 223"/>
          <p:cNvSpPr txBox="1"/>
          <p:nvPr/>
        </p:nvSpPr>
        <p:spPr>
          <a:xfrm>
            <a:off x="496500" y="3863450"/>
            <a:ext cx="8208000" cy="2405100"/>
          </a:xfrm>
          <a:prstGeom prst="rect">
            <a:avLst/>
          </a:prstGeom>
          <a:noFill/>
          <a:ln>
            <a:noFill/>
          </a:ln>
        </p:spPr>
        <p:txBody>
          <a:bodyPr wrap="square" lIns="91425" tIns="91425" rIns="91425" bIns="91425" anchor="ctr" anchorCtr="0">
            <a:noAutofit/>
          </a:bodyPr>
          <a:lstStyle/>
          <a:p>
            <a:pPr lvl="0" rtl="0">
              <a:spcBef>
                <a:spcPts val="0"/>
              </a:spcBef>
              <a:buNone/>
            </a:pPr>
            <a:r>
              <a:rPr lang="ru" sz="1800">
                <a:latin typeface="Times New Roman"/>
                <a:ea typeface="Times New Roman"/>
                <a:cs typeface="Times New Roman"/>
                <a:sym typeface="Times New Roman"/>
              </a:rPr>
              <a:t>Основан в 1864г. Здесь содержатся животные, о которых рассказывается в сказках: волк и семеро козлят (конечно, не в одном вольере), лиса и журавль. При Московском зоопарке есть и детский театр «Тик-Так», где составляют спектакли по сказкам, легендам и мифам о животных, о взаимоотношениях человека и природы. В летнее время проходят на улице, и участником  может стать любой желающий.</a:t>
            </a:r>
          </a:p>
          <a:p>
            <a:pPr lvl="0" rtl="0">
              <a:spcBef>
                <a:spcPts val="0"/>
              </a:spcBef>
              <a:buNone/>
            </a:pPr>
            <a:r>
              <a:rPr lang="ru" sz="1800">
                <a:latin typeface="Times New Roman"/>
                <a:ea typeface="Times New Roman"/>
                <a:cs typeface="Times New Roman"/>
                <a:sym typeface="Times New Roman"/>
              </a:rPr>
              <a:t>В Московском зоопарке заботятся о разведении в неволе редких животных, чтобы сохранить исчезающих животных на земле. Среди них лошадь Пржевальского, белый, или аравийский орикс, зубр, олень Давида, гавайская казарка, лайсанский чирок. При зоопарке работает кружок юных биологов. Ребята вместе с учеными изучают поведение и повадки животных</a:t>
            </a:r>
          </a:p>
        </p:txBody>
      </p:sp>
      <p:pic>
        <p:nvPicPr>
          <p:cNvPr id="224" name="Shape 224"/>
          <p:cNvPicPr preferRelativeResize="0"/>
          <p:nvPr/>
        </p:nvPicPr>
        <p:blipFill rotWithShape="1">
          <a:blip r:embed="rId4">
            <a:alphaModFix/>
          </a:blip>
          <a:srcRect l="7010" r="7395"/>
          <a:stretch/>
        </p:blipFill>
        <p:spPr>
          <a:xfrm>
            <a:off x="4127225" y="201700"/>
            <a:ext cx="4359950" cy="3237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Shape 229"/>
          <p:cNvPicPr preferRelativeResize="0"/>
          <p:nvPr/>
        </p:nvPicPr>
        <p:blipFill>
          <a:blip r:embed="rId3">
            <a:alphaModFix/>
          </a:blip>
          <a:stretch>
            <a:fillRect/>
          </a:stretch>
        </p:blipFill>
        <p:spPr>
          <a:xfrm>
            <a:off x="0" y="0"/>
            <a:ext cx="9144000" cy="6858000"/>
          </a:xfrm>
          <a:prstGeom prst="rect">
            <a:avLst/>
          </a:prstGeom>
          <a:noFill/>
          <a:ln>
            <a:noFill/>
          </a:ln>
        </p:spPr>
      </p:pic>
      <p:sp>
        <p:nvSpPr>
          <p:cNvPr id="230" name="Shape 230"/>
          <p:cNvSpPr/>
          <p:nvPr/>
        </p:nvSpPr>
        <p:spPr>
          <a:xfrm>
            <a:off x="833125" y="344584"/>
            <a:ext cx="7638300" cy="552743"/>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Театр зверей имени Дурова</a:t>
            </a:r>
          </a:p>
        </p:txBody>
      </p:sp>
      <p:sp>
        <p:nvSpPr>
          <p:cNvPr id="231" name="Shape 231"/>
          <p:cNvSpPr txBox="1"/>
          <p:nvPr/>
        </p:nvSpPr>
        <p:spPr>
          <a:xfrm>
            <a:off x="398250" y="3941025"/>
            <a:ext cx="8347500" cy="2655900"/>
          </a:xfrm>
          <a:prstGeom prst="rect">
            <a:avLst/>
          </a:prstGeom>
          <a:noFill/>
          <a:ln>
            <a:noFill/>
          </a:ln>
        </p:spPr>
        <p:txBody>
          <a:bodyPr wrap="square" lIns="91425" tIns="91425" rIns="91425" bIns="91425" anchor="ctr" anchorCtr="0">
            <a:noAutofit/>
          </a:bodyPr>
          <a:lstStyle/>
          <a:p>
            <a:pPr lvl="0" rtl="0">
              <a:spcBef>
                <a:spcPts val="0"/>
              </a:spcBef>
              <a:buNone/>
            </a:pPr>
            <a:r>
              <a:rPr lang="ru" sz="1800">
                <a:latin typeface="Times New Roman"/>
                <a:ea typeface="Times New Roman"/>
                <a:cs typeface="Times New Roman"/>
                <a:sym typeface="Times New Roman"/>
              </a:rPr>
              <a:t>Можно ли себе представить, чтобы в театре в качестве актеров играли не люди, а звери?! Люди в театре тоже работают, но главные роли играют животные. В театре царит неповторимая атмосфера единения человека и природы, здесь люди и звери живут большой дружной семьей.</a:t>
            </a:r>
          </a:p>
          <a:p>
            <a:pPr lvl="0" rtl="0">
              <a:spcBef>
                <a:spcPts val="0"/>
              </a:spcBef>
              <a:buNone/>
            </a:pPr>
            <a:r>
              <a:rPr lang="ru" sz="1800">
                <a:latin typeface="Times New Roman"/>
                <a:ea typeface="Times New Roman"/>
                <a:cs typeface="Times New Roman"/>
                <a:sym typeface="Times New Roman"/>
              </a:rPr>
              <a:t>Этот театр, тогда он назывался уголком, создал Владимир Леонидович Дуров – цирковой артист, клоун, дрессировщик, писатель, ученый-зоопсихолог, первый заслуженный цирковой артист России. Его открытие состоялось в 1912 году. Здание, в котором театр размещается с момента своего основания, построил в 1894 году архитектор Август Вебер. Статуи животных в фойе сделал сам основатель театра.</a:t>
            </a:r>
          </a:p>
        </p:txBody>
      </p:sp>
      <p:pic>
        <p:nvPicPr>
          <p:cNvPr id="232" name="Shape 232" descr="Расскажите детям о достопримечательностях Москвы"/>
          <p:cNvPicPr preferRelativeResize="0"/>
          <p:nvPr/>
        </p:nvPicPr>
        <p:blipFill rotWithShape="1">
          <a:blip r:embed="rId4">
            <a:alphaModFix/>
          </a:blip>
          <a:srcRect b="8950"/>
          <a:stretch/>
        </p:blipFill>
        <p:spPr>
          <a:xfrm>
            <a:off x="2279950" y="1023375"/>
            <a:ext cx="4744640" cy="279158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Shape 237"/>
          <p:cNvPicPr preferRelativeResize="0"/>
          <p:nvPr/>
        </p:nvPicPr>
        <p:blipFill>
          <a:blip r:embed="rId3">
            <a:alphaModFix/>
          </a:blip>
          <a:stretch>
            <a:fillRect/>
          </a:stretch>
        </p:blipFill>
        <p:spPr>
          <a:xfrm>
            <a:off x="0" y="0"/>
            <a:ext cx="9144000" cy="6858000"/>
          </a:xfrm>
          <a:prstGeom prst="rect">
            <a:avLst/>
          </a:prstGeom>
          <a:noFill/>
          <a:ln>
            <a:noFill/>
          </a:ln>
        </p:spPr>
      </p:pic>
      <p:sp>
        <p:nvSpPr>
          <p:cNvPr id="238" name="Shape 238"/>
          <p:cNvSpPr/>
          <p:nvPr/>
        </p:nvSpPr>
        <p:spPr>
          <a:xfrm>
            <a:off x="415038" y="345820"/>
            <a:ext cx="8313930" cy="375346"/>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Музыкальный детский театр Натальи Сац</a:t>
            </a:r>
          </a:p>
        </p:txBody>
      </p:sp>
      <p:sp>
        <p:nvSpPr>
          <p:cNvPr id="239" name="Shape 239"/>
          <p:cNvSpPr txBox="1"/>
          <p:nvPr/>
        </p:nvSpPr>
        <p:spPr>
          <a:xfrm>
            <a:off x="415175" y="4453050"/>
            <a:ext cx="8313900" cy="2172300"/>
          </a:xfrm>
          <a:prstGeom prst="rect">
            <a:avLst/>
          </a:prstGeom>
          <a:noFill/>
          <a:ln>
            <a:noFill/>
          </a:ln>
        </p:spPr>
        <p:txBody>
          <a:bodyPr wrap="square" lIns="91425" tIns="91425" rIns="91425" bIns="91425" anchor="ctr" anchorCtr="0">
            <a:noAutofit/>
          </a:bodyPr>
          <a:lstStyle/>
          <a:p>
            <a:pPr lvl="0" rtl="0">
              <a:spcBef>
                <a:spcPts val="0"/>
              </a:spcBef>
              <a:buNone/>
            </a:pPr>
            <a:r>
              <a:rPr lang="ru" sz="1800">
                <a:latin typeface="Times New Roman"/>
                <a:ea typeface="Times New Roman"/>
                <a:cs typeface="Times New Roman"/>
                <a:sym typeface="Times New Roman"/>
              </a:rPr>
              <a:t>Первый в мире профессиональный музыкальный театр для детей был открыт в Москве по инициативе народной артистки СССР Натальи Ильиничны Сац 21 ноября 1965 года, в этот день на его сцене состоялась премьера оперы «Морозко».</a:t>
            </a:r>
          </a:p>
          <a:p>
            <a:pPr lvl="0">
              <a:spcBef>
                <a:spcPts val="0"/>
              </a:spcBef>
              <a:buNone/>
            </a:pPr>
            <a:r>
              <a:rPr lang="ru" sz="1800">
                <a:latin typeface="Times New Roman"/>
                <a:ea typeface="Times New Roman"/>
                <a:cs typeface="Times New Roman"/>
                <a:sym typeface="Times New Roman"/>
              </a:rPr>
              <a:t>Этот театр называют «восьмым чудом света» для детей. Здесь на самом деле много интересного и увлекательного. Чудеса начинаются уже при входе. Над зданием парит Синяя птица – птица счастья на золотой арфе, ставшая эмблемой театра. Здесь много света, сквозь прозрачные стекла видно голубое небо. Неповторимая гигантская палехская шкатулка – нигде в мире нет подобных панно в рост человека. Эта комната с секретом – она музыкальная.</a:t>
            </a:r>
          </a:p>
          <a:p>
            <a:pPr lvl="0" rtl="0">
              <a:spcBef>
                <a:spcPts val="0"/>
              </a:spcBef>
              <a:buNone/>
            </a:pPr>
            <a:endParaRPr sz="1800">
              <a:latin typeface="Times New Roman"/>
              <a:ea typeface="Times New Roman"/>
              <a:cs typeface="Times New Roman"/>
              <a:sym typeface="Times New Roman"/>
            </a:endParaRPr>
          </a:p>
          <a:p>
            <a:pPr lvl="0" rtl="0">
              <a:spcBef>
                <a:spcPts val="0"/>
              </a:spcBef>
              <a:buNone/>
            </a:pPr>
            <a:endParaRPr sz="1800">
              <a:latin typeface="Times New Roman"/>
              <a:ea typeface="Times New Roman"/>
              <a:cs typeface="Times New Roman"/>
              <a:sym typeface="Times New Roman"/>
            </a:endParaRPr>
          </a:p>
        </p:txBody>
      </p:sp>
      <p:pic>
        <p:nvPicPr>
          <p:cNvPr id="240" name="Shape 240"/>
          <p:cNvPicPr preferRelativeResize="0"/>
          <p:nvPr/>
        </p:nvPicPr>
        <p:blipFill>
          <a:blip r:embed="rId4">
            <a:alphaModFix/>
          </a:blip>
          <a:stretch>
            <a:fillRect/>
          </a:stretch>
        </p:blipFill>
        <p:spPr>
          <a:xfrm>
            <a:off x="2153013" y="721176"/>
            <a:ext cx="4837975" cy="3235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Shape 245"/>
          <p:cNvPicPr preferRelativeResize="0"/>
          <p:nvPr/>
        </p:nvPicPr>
        <p:blipFill>
          <a:blip r:embed="rId3">
            <a:alphaModFix/>
          </a:blip>
          <a:stretch>
            <a:fillRect/>
          </a:stretch>
        </p:blipFill>
        <p:spPr>
          <a:xfrm>
            <a:off x="0" y="0"/>
            <a:ext cx="9144000" cy="6858000"/>
          </a:xfrm>
          <a:prstGeom prst="rect">
            <a:avLst/>
          </a:prstGeom>
          <a:noFill/>
          <a:ln>
            <a:noFill/>
          </a:ln>
        </p:spPr>
      </p:pic>
      <p:sp>
        <p:nvSpPr>
          <p:cNvPr id="246" name="Shape 246"/>
          <p:cNvSpPr/>
          <p:nvPr/>
        </p:nvSpPr>
        <p:spPr>
          <a:xfrm>
            <a:off x="695400" y="403327"/>
            <a:ext cx="7753198" cy="558936"/>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Театр кукол С.В. Образцова</a:t>
            </a:r>
          </a:p>
        </p:txBody>
      </p:sp>
      <p:pic>
        <p:nvPicPr>
          <p:cNvPr id="247" name="Shape 247"/>
          <p:cNvPicPr preferRelativeResize="0"/>
          <p:nvPr/>
        </p:nvPicPr>
        <p:blipFill rotWithShape="1">
          <a:blip r:embed="rId4">
            <a:alphaModFix/>
          </a:blip>
          <a:srcRect l="21809" t="30120" r="4509" b="6760"/>
          <a:stretch/>
        </p:blipFill>
        <p:spPr>
          <a:xfrm>
            <a:off x="3113500" y="1055075"/>
            <a:ext cx="5268000" cy="2777350"/>
          </a:xfrm>
          <a:prstGeom prst="rect">
            <a:avLst/>
          </a:prstGeom>
          <a:noFill/>
          <a:ln>
            <a:noFill/>
          </a:ln>
        </p:spPr>
      </p:pic>
      <p:pic>
        <p:nvPicPr>
          <p:cNvPr id="248" name="Shape 248"/>
          <p:cNvPicPr preferRelativeResize="0"/>
          <p:nvPr/>
        </p:nvPicPr>
        <p:blipFill>
          <a:blip r:embed="rId5">
            <a:alphaModFix/>
          </a:blip>
          <a:stretch>
            <a:fillRect/>
          </a:stretch>
        </p:blipFill>
        <p:spPr>
          <a:xfrm>
            <a:off x="695400" y="1151513"/>
            <a:ext cx="1924050" cy="2371725"/>
          </a:xfrm>
          <a:prstGeom prst="rect">
            <a:avLst/>
          </a:prstGeom>
          <a:noFill/>
          <a:ln>
            <a:noFill/>
          </a:ln>
        </p:spPr>
      </p:pic>
      <p:sp>
        <p:nvSpPr>
          <p:cNvPr id="249" name="Shape 249"/>
          <p:cNvSpPr txBox="1"/>
          <p:nvPr/>
        </p:nvSpPr>
        <p:spPr>
          <a:xfrm>
            <a:off x="487200" y="3523250"/>
            <a:ext cx="8169600" cy="3000000"/>
          </a:xfrm>
          <a:prstGeom prst="rect">
            <a:avLst/>
          </a:prstGeom>
          <a:noFill/>
          <a:ln>
            <a:noFill/>
          </a:ln>
        </p:spPr>
        <p:txBody>
          <a:bodyPr wrap="square" lIns="91425" tIns="91425" rIns="91425" bIns="91425" anchor="ctr" anchorCtr="0">
            <a:noAutofit/>
          </a:bodyPr>
          <a:lstStyle/>
          <a:p>
            <a:pPr lvl="0" rtl="0">
              <a:spcBef>
                <a:spcPts val="0"/>
              </a:spcBef>
              <a:buNone/>
            </a:pPr>
            <a:r>
              <a:rPr lang="ru" sz="1800">
                <a:latin typeface="Times New Roman"/>
                <a:ea typeface="Times New Roman"/>
                <a:cs typeface="Times New Roman"/>
                <a:sym typeface="Times New Roman"/>
              </a:rPr>
              <a:t>Во все времена куклы были спутниками человека. С помощью кукол можно создать свой собственный, совершенно особый мир – волшебный. Это удается всем детям, но далеко не каждому взрослому – «оживить» кукол. С этой задачей блестяще справился кукольник, писатель, режиссер Сергей Владимирович Образцов, создавший в 1931 году в Москве при Центральном Доме художественного воспитания детей Академический центральный Театр кукол. Здесь есть и библиотека, и удивительный музей. В коллекции музея собрано более 700 редких кукол из 60 стран мира, от античности до современности.</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Shape 254"/>
          <p:cNvPicPr preferRelativeResize="0"/>
          <p:nvPr/>
        </p:nvPicPr>
        <p:blipFill>
          <a:blip r:embed="rId3">
            <a:alphaModFix/>
          </a:blip>
          <a:stretch>
            <a:fillRect/>
          </a:stretch>
        </p:blipFill>
        <p:spPr>
          <a:xfrm>
            <a:off x="0" y="0"/>
            <a:ext cx="9144000" cy="6858000"/>
          </a:xfrm>
          <a:prstGeom prst="rect">
            <a:avLst/>
          </a:prstGeom>
          <a:noFill/>
          <a:ln>
            <a:noFill/>
          </a:ln>
        </p:spPr>
      </p:pic>
      <p:sp>
        <p:nvSpPr>
          <p:cNvPr id="255" name="Shape 255"/>
          <p:cNvSpPr/>
          <p:nvPr/>
        </p:nvSpPr>
        <p:spPr>
          <a:xfrm>
            <a:off x="806825" y="349775"/>
            <a:ext cx="5089211" cy="503600"/>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Останкинская башня</a:t>
            </a:r>
          </a:p>
        </p:txBody>
      </p:sp>
      <p:sp>
        <p:nvSpPr>
          <p:cNvPr id="256" name="Shape 256"/>
          <p:cNvSpPr txBox="1"/>
          <p:nvPr/>
        </p:nvSpPr>
        <p:spPr>
          <a:xfrm>
            <a:off x="372375" y="3878950"/>
            <a:ext cx="8378700" cy="2793000"/>
          </a:xfrm>
          <a:prstGeom prst="rect">
            <a:avLst/>
          </a:prstGeom>
          <a:noFill/>
          <a:ln>
            <a:noFill/>
          </a:ln>
        </p:spPr>
        <p:txBody>
          <a:bodyPr wrap="square" lIns="91425" tIns="91425" rIns="91425" bIns="91425" anchor="ctr" anchorCtr="0">
            <a:noAutofit/>
          </a:bodyPr>
          <a:lstStyle/>
          <a:p>
            <a:pPr lvl="0" rtl="0">
              <a:spcBef>
                <a:spcPts val="0"/>
              </a:spcBef>
              <a:buNone/>
            </a:pPr>
            <a:r>
              <a:rPr lang="ru" sz="1800">
                <a:latin typeface="Times New Roman"/>
                <a:ea typeface="Times New Roman"/>
                <a:cs typeface="Times New Roman"/>
                <a:sym typeface="Times New Roman"/>
              </a:rPr>
              <a:t>Со смотровой площадки на седьмом уровне можно увидеть всю Москву и даже ближайшее Подмосковье. При хорошей погоде радиус просмотра равен примерно 60 км. На площадке есть бинокли и подзорные трубы. Часть пола изготовлена из особо прочного стекла – во время экскурсии возникает ощущение свободного «парения» в воздухе.</a:t>
            </a:r>
          </a:p>
          <a:p>
            <a:pPr lvl="0" rtl="0">
              <a:spcBef>
                <a:spcPts val="0"/>
              </a:spcBef>
              <a:buNone/>
            </a:pPr>
            <a:r>
              <a:rPr lang="ru" sz="1800">
                <a:latin typeface="Times New Roman"/>
                <a:ea typeface="Times New Roman"/>
                <a:cs typeface="Times New Roman"/>
                <a:sym typeface="Times New Roman"/>
              </a:rPr>
              <a:t>Есть проект наращивания высоты башни до 557 метров и тогда Останкинская башня станет самой высокой в мире.</a:t>
            </a:r>
          </a:p>
          <a:p>
            <a:pPr lvl="0" rtl="0">
              <a:spcBef>
                <a:spcPts val="0"/>
              </a:spcBef>
              <a:buNone/>
            </a:pPr>
            <a:r>
              <a:rPr lang="ru" sz="1800">
                <a:latin typeface="Times New Roman"/>
                <a:ea typeface="Times New Roman"/>
                <a:cs typeface="Times New Roman"/>
                <a:sym typeface="Times New Roman"/>
              </a:rPr>
              <a:t>Инженеру Н. Никитину и архитекторам Л. Баталову и Д. Бурдину удалось построить в 1967г. очень высокую башню, прочную и надежную</a:t>
            </a:r>
          </a:p>
        </p:txBody>
      </p:sp>
      <p:pic>
        <p:nvPicPr>
          <p:cNvPr id="257" name="Shape 257"/>
          <p:cNvPicPr preferRelativeResize="0"/>
          <p:nvPr/>
        </p:nvPicPr>
        <p:blipFill rotWithShape="1">
          <a:blip r:embed="rId4">
            <a:alphaModFix/>
          </a:blip>
          <a:srcRect l="18480" t="9703" r="18788" b="2485"/>
          <a:stretch/>
        </p:blipFill>
        <p:spPr>
          <a:xfrm>
            <a:off x="6617300" y="349777"/>
            <a:ext cx="1606125" cy="3574950"/>
          </a:xfrm>
          <a:prstGeom prst="rect">
            <a:avLst/>
          </a:prstGeom>
          <a:noFill/>
          <a:ln>
            <a:noFill/>
          </a:ln>
        </p:spPr>
      </p:pic>
      <p:sp>
        <p:nvSpPr>
          <p:cNvPr id="258" name="Shape 258"/>
          <p:cNvSpPr txBox="1"/>
          <p:nvPr/>
        </p:nvSpPr>
        <p:spPr>
          <a:xfrm>
            <a:off x="372375" y="866175"/>
            <a:ext cx="5989200" cy="3183300"/>
          </a:xfrm>
          <a:prstGeom prst="rect">
            <a:avLst/>
          </a:prstGeom>
          <a:noFill/>
          <a:ln>
            <a:noFill/>
          </a:ln>
        </p:spPr>
        <p:txBody>
          <a:bodyPr wrap="square" lIns="91425" tIns="91425" rIns="91425" bIns="91425" anchor="ctr" anchorCtr="0">
            <a:noAutofit/>
          </a:bodyPr>
          <a:lstStyle/>
          <a:p>
            <a:pPr lvl="0" rtl="0">
              <a:spcBef>
                <a:spcPts val="0"/>
              </a:spcBef>
              <a:buNone/>
            </a:pPr>
            <a:r>
              <a:rPr lang="ru" sz="1800">
                <a:solidFill>
                  <a:schemeClr val="dk1"/>
                </a:solidFill>
                <a:latin typeface="Times New Roman"/>
                <a:ea typeface="Times New Roman"/>
                <a:cs typeface="Times New Roman"/>
                <a:sym typeface="Times New Roman"/>
              </a:rPr>
              <a:t>Останкинская башня уникальна не только конструкцией, но и теми задачами, которые она выполняет. Это и трансляции в эфир программ радио и телевидения для многомиллионной аудитории телезрителей и радиослушателей, это и работа метеорологического центра, который получил высотную метеостанцию с современнейшим комплексом измерительных приборов.На Останкинской телебашне 7 уровней. На высоте примерно 350 метров находится смотровая площадка. На отметках 147 и 269 метров есть еще две площадки.</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Shape 263"/>
          <p:cNvPicPr preferRelativeResize="0"/>
          <p:nvPr/>
        </p:nvPicPr>
        <p:blipFill>
          <a:blip r:embed="rId3">
            <a:alphaModFix/>
          </a:blip>
          <a:stretch>
            <a:fillRect/>
          </a:stretch>
        </p:blipFill>
        <p:spPr>
          <a:xfrm>
            <a:off x="0" y="0"/>
            <a:ext cx="9144000" cy="6858000"/>
          </a:xfrm>
          <a:prstGeom prst="rect">
            <a:avLst/>
          </a:prstGeom>
          <a:noFill/>
          <a:ln>
            <a:noFill/>
          </a:ln>
        </p:spPr>
      </p:pic>
      <p:sp>
        <p:nvSpPr>
          <p:cNvPr id="264" name="Shape 264"/>
          <p:cNvSpPr/>
          <p:nvPr/>
        </p:nvSpPr>
        <p:spPr>
          <a:xfrm>
            <a:off x="2808375" y="336850"/>
            <a:ext cx="3072124" cy="532025"/>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МЕТРО</a:t>
            </a:r>
          </a:p>
        </p:txBody>
      </p:sp>
      <p:sp>
        <p:nvSpPr>
          <p:cNvPr id="265" name="Shape 265"/>
          <p:cNvSpPr txBox="1"/>
          <p:nvPr/>
        </p:nvSpPr>
        <p:spPr>
          <a:xfrm>
            <a:off x="434450" y="4127225"/>
            <a:ext cx="8208000" cy="2544300"/>
          </a:xfrm>
          <a:prstGeom prst="rect">
            <a:avLst/>
          </a:prstGeom>
          <a:noFill/>
          <a:ln>
            <a:noFill/>
          </a:ln>
        </p:spPr>
        <p:txBody>
          <a:bodyPr wrap="square" lIns="91425" tIns="91425" rIns="91425" bIns="91425" anchor="ctr" anchorCtr="0">
            <a:noAutofit/>
          </a:bodyPr>
          <a:lstStyle/>
          <a:p>
            <a:pPr lvl="0" rtl="0">
              <a:spcBef>
                <a:spcPts val="0"/>
              </a:spcBef>
              <a:buNone/>
            </a:pPr>
            <a:r>
              <a:rPr lang="ru" sz="1800">
                <a:latin typeface="Times New Roman"/>
                <a:ea typeface="Times New Roman"/>
                <a:cs typeface="Times New Roman"/>
                <a:sym typeface="Times New Roman"/>
              </a:rPr>
              <a:t>Московское метро – одно из самых красивых в мире. Для Москвы – это незаменимый вид транспорта. Он связывает центр города и различные районы столицы, ежедневно в метро ездят около 8 миллионов пассажиров. Первая ветка московского метро была открыта 15 мая 1935 года. Она соединяла станции «Сокольники» и «Парк культуры». С того времени метро строилось быстрыми темпами, появлялись новые ветки и станции метро. Архитекторы стремились сделать станции не только удобными для пассажиров, но и придать каждой станции неповторимый облик. Московское метро расширяется и в наши дни, охватывая новые жилые районы. </a:t>
            </a:r>
          </a:p>
        </p:txBody>
      </p:sp>
      <p:pic>
        <p:nvPicPr>
          <p:cNvPr id="266" name="Shape 266" descr="Расскажите детям о достопримечательностях Москвы"/>
          <p:cNvPicPr preferRelativeResize="0"/>
          <p:nvPr/>
        </p:nvPicPr>
        <p:blipFill rotWithShape="1">
          <a:blip r:embed="rId4">
            <a:alphaModFix/>
          </a:blip>
          <a:srcRect b="9747"/>
          <a:stretch/>
        </p:blipFill>
        <p:spPr>
          <a:xfrm>
            <a:off x="2296350" y="1024425"/>
            <a:ext cx="4708250" cy="2745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Shape 271"/>
          <p:cNvPicPr preferRelativeResize="0"/>
          <p:nvPr/>
        </p:nvPicPr>
        <p:blipFill>
          <a:blip r:embed="rId3">
            <a:alphaModFix/>
          </a:blip>
          <a:stretch>
            <a:fillRect/>
          </a:stretch>
        </p:blipFill>
        <p:spPr>
          <a:xfrm>
            <a:off x="0" y="0"/>
            <a:ext cx="9144000" cy="6858000"/>
          </a:xfrm>
          <a:prstGeom prst="rect">
            <a:avLst/>
          </a:prstGeom>
          <a:noFill/>
          <a:ln>
            <a:noFill/>
          </a:ln>
        </p:spPr>
      </p:pic>
      <p:sp>
        <p:nvSpPr>
          <p:cNvPr id="272" name="Shape 272"/>
          <p:cNvSpPr txBox="1"/>
          <p:nvPr/>
        </p:nvSpPr>
        <p:spPr>
          <a:xfrm>
            <a:off x="152400" y="152400"/>
            <a:ext cx="9327900" cy="3000000"/>
          </a:xfrm>
          <a:prstGeom prst="rect">
            <a:avLst/>
          </a:prstGeom>
          <a:noFill/>
          <a:ln>
            <a:noFill/>
          </a:ln>
        </p:spPr>
        <p:txBody>
          <a:bodyPr wrap="square" lIns="91425" tIns="91425" rIns="91425" bIns="91425" anchor="ctr" anchorCtr="0">
            <a:noAutofit/>
          </a:bodyPr>
          <a:lstStyle/>
          <a:p>
            <a:pPr marL="25400" marR="25400" lvl="0" indent="457200" algn="ctr" rtl="0">
              <a:lnSpc>
                <a:spcPct val="115000"/>
              </a:lnSpc>
              <a:spcBef>
                <a:spcPts val="200"/>
              </a:spcBef>
              <a:spcAft>
                <a:spcPts val="200"/>
              </a:spcAft>
              <a:buNone/>
            </a:pPr>
            <a:endParaRPr sz="1050" b="1">
              <a:solidFill>
                <a:schemeClr val="dk1"/>
              </a:solidFill>
            </a:endParaRPr>
          </a:p>
        </p:txBody>
      </p:sp>
      <p:sp>
        <p:nvSpPr>
          <p:cNvPr id="273" name="Shape 273"/>
          <p:cNvSpPr txBox="1"/>
          <p:nvPr/>
        </p:nvSpPr>
        <p:spPr>
          <a:xfrm>
            <a:off x="496500" y="3072125"/>
            <a:ext cx="8145900" cy="855900"/>
          </a:xfrm>
          <a:prstGeom prst="rect">
            <a:avLst/>
          </a:prstGeom>
          <a:noFill/>
          <a:ln>
            <a:noFill/>
          </a:ln>
        </p:spPr>
        <p:txBody>
          <a:bodyPr wrap="square" lIns="91425" tIns="91425" rIns="91425" bIns="91425" anchor="t" anchorCtr="0">
            <a:noAutofit/>
          </a:bodyPr>
          <a:lstStyle/>
          <a:p>
            <a:pPr lvl="0">
              <a:spcBef>
                <a:spcPts val="0"/>
              </a:spcBef>
              <a:buNone/>
            </a:pPr>
            <a:r>
              <a:rPr lang="ru" sz="1200" u="sng">
                <a:solidFill>
                  <a:srgbClr val="1155CC"/>
                </a:solidFill>
                <a:hlinkClick r:id="rId4"/>
              </a:rPr>
              <a:t>http://www.maam.ru/detskijsad/netradicionoe-risovanie-tema-puteshestvie-v-moskvu-pechat-aplikaciei-podgot-korekc-grupa.html</a:t>
            </a:r>
            <a:r>
              <a:rPr lang="ru"/>
              <a:t> Емельянова Э.Л. Расскажите детям о достопримечательностях Москвы. </a:t>
            </a:r>
          </a:p>
          <a:p>
            <a:pPr lvl="0">
              <a:spcBef>
                <a:spcPts val="0"/>
              </a:spcBef>
              <a:buNone/>
            </a:pPr>
            <a:endParaRPr/>
          </a:p>
          <a:p>
            <a:pPr lvl="0">
              <a:spcBef>
                <a:spcPts val="0"/>
              </a:spcBef>
              <a:buNone/>
            </a:pPr>
            <a:r>
              <a:rPr lang="ru" u="sng">
                <a:solidFill>
                  <a:schemeClr val="hlink"/>
                </a:solidFill>
                <a:hlinkClick r:id="rId5"/>
              </a:rPr>
              <a:t>https://www.google.ru/search?q=%D1%85%D1%80%D0%B0%D0%BC+%D1%85%D1%80%D0%B8%D1%81%D1%82%D0%B0+%D1%81%D0%BF%D0%B0%D1%81%D0%B8%D1%82%D0%B5%D0%BB%D1%8F&amp;newwindow=1&amp;sa=X&amp;tbm=isch&amp;tbo=u&amp;source=univ&amp;ved=0ahUKEwiDzu-uxuHWAhVjSZoKHbAPBAcQsAQIQw&amp;biw=1280&amp;bih=663#imgrc=0ZPdjISUSVbA3M</a:t>
            </a:r>
            <a:r>
              <a:rPr lang="ru"/>
              <a:t>: - Яндекс картинки</a:t>
            </a:r>
          </a:p>
        </p:txBody>
      </p:sp>
      <p:sp>
        <p:nvSpPr>
          <p:cNvPr id="274" name="Shape 274"/>
          <p:cNvSpPr txBox="1"/>
          <p:nvPr/>
        </p:nvSpPr>
        <p:spPr>
          <a:xfrm>
            <a:off x="1660200" y="1520550"/>
            <a:ext cx="7335900" cy="855900"/>
          </a:xfrm>
          <a:prstGeom prst="rect">
            <a:avLst/>
          </a:prstGeom>
          <a:noFill/>
          <a:ln>
            <a:noFill/>
          </a:ln>
        </p:spPr>
        <p:txBody>
          <a:bodyPr wrap="square" lIns="91425" tIns="91425" rIns="91425" bIns="91425" anchor="t" anchorCtr="0">
            <a:noAutofit/>
          </a:bodyPr>
          <a:lstStyle/>
          <a:p>
            <a:pPr lvl="0">
              <a:spcBef>
                <a:spcPts val="0"/>
              </a:spcBef>
              <a:buNone/>
            </a:pPr>
            <a:r>
              <a:rPr lang="ru"/>
              <a:t>источники:</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Shape 73"/>
          <p:cNvPicPr preferRelativeResize="0"/>
          <p:nvPr/>
        </p:nvPicPr>
        <p:blipFill>
          <a:blip r:embed="rId3">
            <a:alphaModFix/>
          </a:blip>
          <a:stretch>
            <a:fillRect/>
          </a:stretch>
        </p:blipFill>
        <p:spPr>
          <a:xfrm>
            <a:off x="0" y="0"/>
            <a:ext cx="9144000" cy="6858000"/>
          </a:xfrm>
          <a:prstGeom prst="rect">
            <a:avLst/>
          </a:prstGeom>
          <a:noFill/>
          <a:ln>
            <a:noFill/>
          </a:ln>
        </p:spPr>
      </p:pic>
      <p:sp>
        <p:nvSpPr>
          <p:cNvPr id="74" name="Shape 74"/>
          <p:cNvSpPr/>
          <p:nvPr/>
        </p:nvSpPr>
        <p:spPr>
          <a:xfrm>
            <a:off x="456738" y="358202"/>
            <a:ext cx="8230530" cy="528957"/>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Памятник Юрию Долгорукому</a:t>
            </a:r>
          </a:p>
        </p:txBody>
      </p:sp>
      <p:sp>
        <p:nvSpPr>
          <p:cNvPr id="75" name="Shape 75"/>
          <p:cNvSpPr txBox="1"/>
          <p:nvPr/>
        </p:nvSpPr>
        <p:spPr>
          <a:xfrm>
            <a:off x="356875" y="4959850"/>
            <a:ext cx="8330400" cy="1680600"/>
          </a:xfrm>
          <a:prstGeom prst="rect">
            <a:avLst/>
          </a:prstGeom>
          <a:noFill/>
          <a:ln>
            <a:noFill/>
          </a:ln>
        </p:spPr>
        <p:txBody>
          <a:bodyPr wrap="square" lIns="91425" tIns="91425" rIns="91425" bIns="91425" anchor="ctr" anchorCtr="0">
            <a:noAutofit/>
          </a:bodyPr>
          <a:lstStyle/>
          <a:p>
            <a:pPr lvl="0" rtl="0">
              <a:spcBef>
                <a:spcPts val="0"/>
              </a:spcBef>
              <a:buNone/>
            </a:pPr>
            <a:r>
              <a:rPr lang="ru" sz="1800">
                <a:latin typeface="Times New Roman"/>
                <a:ea typeface="Times New Roman"/>
                <a:cs typeface="Times New Roman"/>
                <a:sym typeface="Times New Roman"/>
              </a:rPr>
              <a:t>Основателем Москвы признан Юрий Долгорукий. В 1947 году к празднованию 800-летия Москвы было решено поставить памятник ее основателю. Торжественное открытие памятника состоялось в 1954 году на Тверской площади. Над ним работали скульпторы А.П. Антропов, Н.Л. Штамм и С.М. Орлов.</a:t>
            </a:r>
          </a:p>
        </p:txBody>
      </p:sp>
      <p:pic>
        <p:nvPicPr>
          <p:cNvPr id="76" name="Shape 76" descr="Расскажите детям о достопримечательностях Москвы"/>
          <p:cNvPicPr preferRelativeResize="0"/>
          <p:nvPr/>
        </p:nvPicPr>
        <p:blipFill>
          <a:blip r:embed="rId4">
            <a:alphaModFix/>
          </a:blip>
          <a:stretch>
            <a:fillRect/>
          </a:stretch>
        </p:blipFill>
        <p:spPr>
          <a:xfrm>
            <a:off x="6061800" y="887150"/>
            <a:ext cx="2703075" cy="4182724"/>
          </a:xfrm>
          <a:prstGeom prst="rect">
            <a:avLst/>
          </a:prstGeom>
          <a:noFill/>
          <a:ln>
            <a:noFill/>
          </a:ln>
        </p:spPr>
      </p:pic>
      <p:sp>
        <p:nvSpPr>
          <p:cNvPr id="77" name="Shape 77"/>
          <p:cNvSpPr txBox="1"/>
          <p:nvPr/>
        </p:nvSpPr>
        <p:spPr>
          <a:xfrm>
            <a:off x="356875" y="1222975"/>
            <a:ext cx="5831700" cy="3736800"/>
          </a:xfrm>
          <a:prstGeom prst="rect">
            <a:avLst/>
          </a:prstGeom>
          <a:noFill/>
          <a:ln>
            <a:noFill/>
          </a:ln>
        </p:spPr>
        <p:txBody>
          <a:bodyPr wrap="square" lIns="91425" tIns="91425" rIns="91425" bIns="91425" anchor="ctr" anchorCtr="0">
            <a:noAutofit/>
          </a:bodyPr>
          <a:lstStyle/>
          <a:p>
            <a:pPr lvl="0" rtl="0">
              <a:spcBef>
                <a:spcPts val="0"/>
              </a:spcBef>
              <a:buNone/>
            </a:pPr>
            <a:r>
              <a:rPr lang="ru" sz="1800">
                <a:solidFill>
                  <a:schemeClr val="dk1"/>
                </a:solidFill>
                <a:latin typeface="Times New Roman"/>
                <a:ea typeface="Times New Roman"/>
                <a:cs typeface="Times New Roman"/>
                <a:sym typeface="Times New Roman"/>
              </a:rPr>
              <a:t>Согласно летописи в 1157г князь Юрий Долгорукий обнёс небольшое поселение, расположенное на высоком мысе при слиянии рек Москвы и Неглинной крепкой деревянной стеной, окружил рвом и назвал его “Москва-град”. Вокуг города шумел лесной бор, упоминание о нём осталось в Боровицких воротах Кремля. Удобное географическое положение Москвы, лежащей на пересечении торговых путей, которые вели в Тверь (по Тверской), в Ярославль (по Сретенке), на восток (по Солянке), на юг - в Орду (по Ордынке), в Смоленск (через Чертолье) способствовало её дальнейшему росту.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Shape 82"/>
          <p:cNvPicPr preferRelativeResize="0"/>
          <p:nvPr/>
        </p:nvPicPr>
        <p:blipFill>
          <a:blip r:embed="rId3">
            <a:alphaModFix/>
          </a:blip>
          <a:stretch>
            <a:fillRect/>
          </a:stretch>
        </p:blipFill>
        <p:spPr>
          <a:xfrm>
            <a:off x="0" y="0"/>
            <a:ext cx="9144000" cy="6858000"/>
          </a:xfrm>
          <a:prstGeom prst="rect">
            <a:avLst/>
          </a:prstGeom>
          <a:noFill/>
          <a:ln>
            <a:noFill/>
          </a:ln>
        </p:spPr>
      </p:pic>
      <p:sp>
        <p:nvSpPr>
          <p:cNvPr id="83" name="Shape 83"/>
          <p:cNvSpPr/>
          <p:nvPr/>
        </p:nvSpPr>
        <p:spPr>
          <a:xfrm>
            <a:off x="662450" y="335833"/>
            <a:ext cx="7624525" cy="663423"/>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Сказ о гербе моковском</a:t>
            </a:r>
          </a:p>
        </p:txBody>
      </p:sp>
      <p:sp>
        <p:nvSpPr>
          <p:cNvPr id="84" name="Shape 84"/>
          <p:cNvSpPr txBox="1"/>
          <p:nvPr/>
        </p:nvSpPr>
        <p:spPr>
          <a:xfrm>
            <a:off x="509250" y="999250"/>
            <a:ext cx="4595400" cy="1035900"/>
          </a:xfrm>
          <a:prstGeom prst="rect">
            <a:avLst/>
          </a:prstGeom>
          <a:noFill/>
          <a:ln>
            <a:noFill/>
          </a:ln>
        </p:spPr>
        <p:txBody>
          <a:bodyPr wrap="square" lIns="91425" tIns="91425" rIns="91425" bIns="91425" anchor="t" anchorCtr="0">
            <a:noAutofit/>
          </a:bodyPr>
          <a:lstStyle/>
          <a:p>
            <a:pPr lvl="0">
              <a:spcBef>
                <a:spcPts val="0"/>
              </a:spcBef>
              <a:buNone/>
            </a:pPr>
            <a:r>
              <a:rPr lang="ru" sz="1800">
                <a:latin typeface="Times New Roman"/>
                <a:ea typeface="Times New Roman"/>
                <a:cs typeface="Times New Roman"/>
                <a:sym typeface="Times New Roman"/>
              </a:rPr>
              <a:t>Издревле на Руси княжеские роды свои родовые знаки имели: львов, орлов, медведей, голубей, пушки. Был родовой знак и у князей московских. В честь основателя Москвы князя Юрия Долгорукого избрали таким знаком ангела его - Св. Георгия Победоносца. </a:t>
            </a:r>
            <a:r>
              <a:rPr lang="ru" sz="1800">
                <a:solidFill>
                  <a:schemeClr val="dk1"/>
                </a:solidFill>
                <a:latin typeface="Times New Roman"/>
                <a:ea typeface="Times New Roman"/>
                <a:cs typeface="Times New Roman"/>
                <a:sym typeface="Times New Roman"/>
              </a:rPr>
              <a:t>Изображался на этом гербе всадник Георгий (имя с Юрием одно и то же) в красном поле поражает копьём чёрного змея. </a:t>
            </a:r>
          </a:p>
        </p:txBody>
      </p:sp>
      <p:pic>
        <p:nvPicPr>
          <p:cNvPr id="85" name="Shape 85"/>
          <p:cNvPicPr preferRelativeResize="0"/>
          <p:nvPr/>
        </p:nvPicPr>
        <p:blipFill>
          <a:blip r:embed="rId4">
            <a:alphaModFix/>
          </a:blip>
          <a:stretch>
            <a:fillRect/>
          </a:stretch>
        </p:blipFill>
        <p:spPr>
          <a:xfrm>
            <a:off x="5185752" y="1676451"/>
            <a:ext cx="3101225" cy="3661002"/>
          </a:xfrm>
          <a:prstGeom prst="rect">
            <a:avLst/>
          </a:prstGeom>
          <a:noFill/>
          <a:ln>
            <a:noFill/>
          </a:ln>
        </p:spPr>
      </p:pic>
      <p:sp>
        <p:nvSpPr>
          <p:cNvPr id="86" name="Shape 86"/>
          <p:cNvSpPr txBox="1"/>
          <p:nvPr/>
        </p:nvSpPr>
        <p:spPr>
          <a:xfrm>
            <a:off x="509250" y="3550375"/>
            <a:ext cx="4595400" cy="3000000"/>
          </a:xfrm>
          <a:prstGeom prst="rect">
            <a:avLst/>
          </a:prstGeom>
          <a:noFill/>
          <a:ln>
            <a:noFill/>
          </a:ln>
        </p:spPr>
        <p:txBody>
          <a:bodyPr wrap="square" lIns="91425" tIns="91425" rIns="91425" bIns="91425" anchor="ctr" anchorCtr="0">
            <a:noAutofit/>
          </a:bodyPr>
          <a:lstStyle/>
          <a:p>
            <a:pPr lvl="0" rtl="0">
              <a:spcBef>
                <a:spcPts val="0"/>
              </a:spcBef>
              <a:buNone/>
            </a:pPr>
            <a:r>
              <a:rPr lang="ru" sz="1800">
                <a:solidFill>
                  <a:schemeClr val="dk1"/>
                </a:solidFill>
                <a:latin typeface="Times New Roman"/>
                <a:ea typeface="Times New Roman"/>
                <a:cs typeface="Times New Roman"/>
                <a:sym typeface="Times New Roman"/>
              </a:rPr>
              <a:t>На Руси Св. Георгий именовался ещё и Егорием Храбрым. По преданию он охранял скот. Возле одного из городов завёлся Змей, которому приводили на съедение юношей и девушек. Узнав об этом, поехал он на болото и убил там Змея, спас жизнь людскую.</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Shape 91"/>
          <p:cNvPicPr preferRelativeResize="0"/>
          <p:nvPr/>
        </p:nvPicPr>
        <p:blipFill>
          <a:blip r:embed="rId3">
            <a:alphaModFix/>
          </a:blip>
          <a:stretch>
            <a:fillRect/>
          </a:stretch>
        </p:blipFill>
        <p:spPr>
          <a:xfrm>
            <a:off x="0" y="0"/>
            <a:ext cx="9144000" cy="6858000"/>
          </a:xfrm>
          <a:prstGeom prst="rect">
            <a:avLst/>
          </a:prstGeom>
          <a:noFill/>
          <a:ln>
            <a:noFill/>
          </a:ln>
        </p:spPr>
      </p:pic>
      <p:sp>
        <p:nvSpPr>
          <p:cNvPr id="92" name="Shape 92"/>
          <p:cNvSpPr/>
          <p:nvPr/>
        </p:nvSpPr>
        <p:spPr>
          <a:xfrm>
            <a:off x="2172224" y="336875"/>
            <a:ext cx="5058155" cy="966450"/>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Строитель-победитель</a:t>
            </a:r>
            <a:br>
              <a:rPr b="1" i="1">
                <a:ln w="9525" cap="flat" cmpd="sng">
                  <a:solidFill>
                    <a:srgbClr val="FF0000"/>
                  </a:solidFill>
                  <a:prstDash val="solid"/>
                  <a:round/>
                  <a:headEnd type="none" w="med" len="med"/>
                  <a:tailEnd type="none" w="med" len="med"/>
                </a:ln>
                <a:solidFill>
                  <a:srgbClr val="980000"/>
                </a:solidFill>
                <a:latin typeface="Times New Roman"/>
              </a:rPr>
            </a:br>
            <a:r>
              <a:rPr b="1" i="1">
                <a:ln w="9525" cap="flat" cmpd="sng">
                  <a:solidFill>
                    <a:srgbClr val="FF0000"/>
                  </a:solidFill>
                  <a:prstDash val="solid"/>
                  <a:round/>
                  <a:headEnd type="none" w="med" len="med"/>
                  <a:tailEnd type="none" w="med" len="med"/>
                </a:ln>
                <a:solidFill>
                  <a:srgbClr val="980000"/>
                </a:solidFill>
                <a:latin typeface="Times New Roman"/>
              </a:rPr>
              <a:t>Дмитрий Донской</a:t>
            </a:r>
          </a:p>
        </p:txBody>
      </p:sp>
      <p:sp>
        <p:nvSpPr>
          <p:cNvPr id="93" name="Shape 93"/>
          <p:cNvSpPr txBox="1"/>
          <p:nvPr/>
        </p:nvSpPr>
        <p:spPr>
          <a:xfrm>
            <a:off x="434450" y="3866800"/>
            <a:ext cx="8269800" cy="2121900"/>
          </a:xfrm>
          <a:prstGeom prst="rect">
            <a:avLst/>
          </a:prstGeom>
          <a:noFill/>
          <a:ln>
            <a:noFill/>
          </a:ln>
        </p:spPr>
        <p:txBody>
          <a:bodyPr wrap="square" lIns="91425" tIns="91425" rIns="91425" bIns="91425" anchor="t" anchorCtr="0">
            <a:noAutofit/>
          </a:bodyPr>
          <a:lstStyle/>
          <a:p>
            <a:pPr lvl="0">
              <a:spcBef>
                <a:spcPts val="0"/>
              </a:spcBef>
              <a:buNone/>
            </a:pPr>
            <a:r>
              <a:rPr lang="ru" sz="1800">
                <a:latin typeface="Times New Roman"/>
                <a:ea typeface="Times New Roman"/>
                <a:cs typeface="Times New Roman"/>
                <a:sym typeface="Times New Roman"/>
              </a:rPr>
              <a:t>Князь московский Дмитрий прославился благодаря битве в 1380г. на Куликовом поле у  реки Дон. Войска хана Мамая двинулись на Русь, разгромив отряд русского войска, но внезапно для врага подоспело подкрепление из укрытия, принесшее славную победу и уверование в скором освобождении от господства Орды. Москва стала центром объединения русских княжеств. А в Москве Дмитрий Донской за 2 года построил белокаменный Кремль вместо часто горевшего прежнего деревянного. Княжество Московское становилось символом мощи и успехов.</a:t>
            </a:r>
          </a:p>
        </p:txBody>
      </p:sp>
      <p:pic>
        <p:nvPicPr>
          <p:cNvPr id="94" name="Shape 94"/>
          <p:cNvPicPr preferRelativeResize="0"/>
          <p:nvPr/>
        </p:nvPicPr>
        <p:blipFill>
          <a:blip r:embed="rId4">
            <a:alphaModFix/>
          </a:blip>
          <a:stretch>
            <a:fillRect/>
          </a:stretch>
        </p:blipFill>
        <p:spPr>
          <a:xfrm>
            <a:off x="620650" y="1460362"/>
            <a:ext cx="3197400" cy="2121925"/>
          </a:xfrm>
          <a:prstGeom prst="rect">
            <a:avLst/>
          </a:prstGeom>
          <a:noFill/>
          <a:ln>
            <a:noFill/>
          </a:ln>
        </p:spPr>
      </p:pic>
      <p:sp>
        <p:nvSpPr>
          <p:cNvPr id="95" name="Shape 95"/>
          <p:cNvSpPr txBox="1"/>
          <p:nvPr/>
        </p:nvSpPr>
        <p:spPr>
          <a:xfrm>
            <a:off x="3972050" y="1114375"/>
            <a:ext cx="4732200" cy="3000000"/>
          </a:xfrm>
          <a:prstGeom prst="rect">
            <a:avLst/>
          </a:prstGeom>
          <a:noFill/>
          <a:ln>
            <a:noFill/>
          </a:ln>
        </p:spPr>
        <p:txBody>
          <a:bodyPr wrap="square" lIns="91425" tIns="91425" rIns="91425" bIns="91425" anchor="ctr" anchorCtr="0">
            <a:noAutofit/>
          </a:bodyPr>
          <a:lstStyle/>
          <a:p>
            <a:pPr lvl="0" rtl="0">
              <a:spcBef>
                <a:spcPts val="0"/>
              </a:spcBef>
              <a:buNone/>
            </a:pPr>
            <a:r>
              <a:rPr lang="ru" sz="1800">
                <a:solidFill>
                  <a:schemeClr val="dk1"/>
                </a:solidFill>
                <a:latin typeface="Times New Roman"/>
                <a:ea typeface="Times New Roman"/>
                <a:cs typeface="Times New Roman"/>
                <a:sym typeface="Times New Roman"/>
              </a:rPr>
              <a:t>Дмитрий Иванович, названный впоследствии Донской, княжил в Москве во второй половине 14 века. Полчища татаро-монгольского хана Батыя подчинили себе Русь. Русские княжества были раздроблены, разобщены, не могли дать сопротивление врагу долгие годы.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Shape 100"/>
          <p:cNvPicPr preferRelativeResize="0"/>
          <p:nvPr/>
        </p:nvPicPr>
        <p:blipFill>
          <a:blip r:embed="rId3">
            <a:alphaModFix/>
          </a:blip>
          <a:stretch>
            <a:fillRect/>
          </a:stretch>
        </p:blipFill>
        <p:spPr>
          <a:xfrm>
            <a:off x="0" y="0"/>
            <a:ext cx="9144000" cy="6858000"/>
          </a:xfrm>
          <a:prstGeom prst="rect">
            <a:avLst/>
          </a:prstGeom>
          <a:noFill/>
          <a:ln>
            <a:noFill/>
          </a:ln>
        </p:spPr>
      </p:pic>
      <p:sp>
        <p:nvSpPr>
          <p:cNvPr id="101" name="Shape 101"/>
          <p:cNvSpPr/>
          <p:nvPr/>
        </p:nvSpPr>
        <p:spPr>
          <a:xfrm>
            <a:off x="1706750" y="306625"/>
            <a:ext cx="5570170" cy="515726"/>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Годовые кольца Москвы</a:t>
            </a:r>
          </a:p>
        </p:txBody>
      </p:sp>
      <p:sp>
        <p:nvSpPr>
          <p:cNvPr id="102" name="Shape 102"/>
          <p:cNvSpPr txBox="1"/>
          <p:nvPr/>
        </p:nvSpPr>
        <p:spPr>
          <a:xfrm>
            <a:off x="387900" y="822350"/>
            <a:ext cx="8251200" cy="1507500"/>
          </a:xfrm>
          <a:prstGeom prst="rect">
            <a:avLst/>
          </a:prstGeom>
          <a:noFill/>
          <a:ln>
            <a:noFill/>
          </a:ln>
        </p:spPr>
        <p:txBody>
          <a:bodyPr wrap="square" lIns="91425" tIns="91425" rIns="91425" bIns="91425" anchor="t" anchorCtr="0">
            <a:noAutofit/>
          </a:bodyPr>
          <a:lstStyle/>
          <a:p>
            <a:pPr lvl="0">
              <a:spcBef>
                <a:spcPts val="0"/>
              </a:spcBef>
              <a:buNone/>
            </a:pPr>
            <a:r>
              <a:rPr lang="ru" sz="1800">
                <a:latin typeface="Times New Roman"/>
                <a:ea typeface="Times New Roman"/>
                <a:cs typeface="Times New Roman"/>
                <a:sym typeface="Times New Roman"/>
              </a:rPr>
              <a:t>Начинался любой древний город на Руси с Кремля (крепости), от врагов укрытия. В Кремле войско с князем жило - защитники города. И при них ремесленные люди: воинов обували-одевали, кормили-поили, развлекали. Вот и первое кольцо - Кремлёвская стена. Когда ремесленный люд перестал в Кремле помещаться, появились выселки - Китай-город, который тоже стеной обнесли. Появилось второе колечко Москвы. А за ним Белый город вырос, ведь Москва стоит на пересечении торговых путей, неисчислимое количество обозов к ней съезжалось. Много стало гостей, размещать их надо всех, и жителей прибавлялось, росли слободы. Вокруг Белого города Бульварное кольцо появилось, а от него другие улицы лучами расходятся, воротами начинаются Пречистенкие, Арбатские, Никитские, всего их 8. За Бульварным - Садовое кольцо. Оно оформилось после нашествия Наполеона. Тогда Москва выгорела сильно, её заново отстраивали, и расширили, построили Валовое кольцо там, где раньше земляные валы только были. Вдоль валов затем железную дорогу построили, от вокзала до вокзала поезда следуют. А в век автомобильных дорог появилось самое большое кольцо вокруг Москвы - МКАД. Несутся и день, и ночь по ней машины в объезд города. Поясом бетонным эту дорогу обложили, а Москва снова раскинула районы свои во все стороны от кольца. Скоро и метро за МКАД протянется. Ширится Москва своими годовыми кольцами, и все они разные,  все - красивые.</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Shape 107"/>
          <p:cNvPicPr preferRelativeResize="0"/>
          <p:nvPr/>
        </p:nvPicPr>
        <p:blipFill>
          <a:blip r:embed="rId3">
            <a:alphaModFix/>
          </a:blip>
          <a:stretch>
            <a:fillRect/>
          </a:stretch>
        </p:blipFill>
        <p:spPr>
          <a:xfrm>
            <a:off x="0" y="0"/>
            <a:ext cx="9144000" cy="6858000"/>
          </a:xfrm>
          <a:prstGeom prst="rect">
            <a:avLst/>
          </a:prstGeom>
          <a:noFill/>
          <a:ln>
            <a:noFill/>
          </a:ln>
        </p:spPr>
      </p:pic>
      <p:sp>
        <p:nvSpPr>
          <p:cNvPr id="108" name="Shape 108"/>
          <p:cNvSpPr/>
          <p:nvPr/>
        </p:nvSpPr>
        <p:spPr>
          <a:xfrm>
            <a:off x="518988" y="345457"/>
            <a:ext cx="8106026" cy="415037"/>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Кремль и его достопримечательности</a:t>
            </a:r>
          </a:p>
        </p:txBody>
      </p:sp>
      <p:sp>
        <p:nvSpPr>
          <p:cNvPr id="109" name="Shape 109"/>
          <p:cNvSpPr txBox="1"/>
          <p:nvPr/>
        </p:nvSpPr>
        <p:spPr>
          <a:xfrm>
            <a:off x="124125" y="3196275"/>
            <a:ext cx="9019800" cy="3491100"/>
          </a:xfrm>
          <a:prstGeom prst="rect">
            <a:avLst/>
          </a:prstGeom>
          <a:noFill/>
          <a:ln>
            <a:noFill/>
          </a:ln>
        </p:spPr>
        <p:txBody>
          <a:bodyPr wrap="square" lIns="91425" tIns="91425" rIns="91425" bIns="91425" anchor="ctr" anchorCtr="0">
            <a:noAutofit/>
          </a:bodyPr>
          <a:lstStyle/>
          <a:p>
            <a:pPr lvl="0">
              <a:spcBef>
                <a:spcPts val="0"/>
              </a:spcBef>
              <a:buNone/>
            </a:pPr>
            <a:r>
              <a:rPr lang="ru" sz="1800">
                <a:solidFill>
                  <a:schemeClr val="dk1"/>
                </a:solidFill>
                <a:latin typeface="Times New Roman"/>
                <a:ea typeface="Times New Roman"/>
                <a:cs typeface="Times New Roman"/>
                <a:sym typeface="Times New Roman"/>
              </a:rPr>
              <a:t>А в 16 веке при Иване III Великом Кремль перестроили из обожжённого красного кирпича под началом итальянских зодчих. Также была ими построена и Грановитая палата для приёма гостей в здании Сената, для собрания бояр, празднеств в честь побед. Сейчас в здании Сената работает президент. Само же здание Сената спроектировал архитектор Матвей Казаков по заказу императрицы Екатерины II в конце 18 века.</a:t>
            </a:r>
          </a:p>
          <a:p>
            <a:pPr lvl="0" rtl="0">
              <a:spcBef>
                <a:spcPts val="0"/>
              </a:spcBef>
              <a:buNone/>
            </a:pPr>
            <a:r>
              <a:rPr lang="ru" sz="1800">
                <a:latin typeface="Times New Roman"/>
                <a:ea typeface="Times New Roman"/>
                <a:cs typeface="Times New Roman"/>
                <a:sym typeface="Times New Roman"/>
              </a:rPr>
              <a:t>На территории Кремля раскинулись просторные площади и красивые скверы, величественные дворцы и обилие храмов. Целый город внутри города, который создавался на протяжение многих столетий и сегодня хранит памятники русской архитектуры XIV-XX веков. у каждого есть своя конкретная история и свой неповторимый архитектурный облик.</a:t>
            </a:r>
          </a:p>
        </p:txBody>
      </p:sp>
      <p:pic>
        <p:nvPicPr>
          <p:cNvPr id="110" name="Shape 110"/>
          <p:cNvPicPr preferRelativeResize="0"/>
          <p:nvPr/>
        </p:nvPicPr>
        <p:blipFill>
          <a:blip r:embed="rId4">
            <a:alphaModFix/>
          </a:blip>
          <a:stretch>
            <a:fillRect/>
          </a:stretch>
        </p:blipFill>
        <p:spPr>
          <a:xfrm>
            <a:off x="4388538" y="915425"/>
            <a:ext cx="4307926" cy="2314850"/>
          </a:xfrm>
          <a:prstGeom prst="rect">
            <a:avLst/>
          </a:prstGeom>
          <a:noFill/>
          <a:ln>
            <a:noFill/>
          </a:ln>
        </p:spPr>
      </p:pic>
      <p:sp>
        <p:nvSpPr>
          <p:cNvPr id="111" name="Shape 111"/>
          <p:cNvSpPr txBox="1"/>
          <p:nvPr/>
        </p:nvSpPr>
        <p:spPr>
          <a:xfrm>
            <a:off x="323075" y="915425"/>
            <a:ext cx="4223100" cy="2623500"/>
          </a:xfrm>
          <a:prstGeom prst="rect">
            <a:avLst/>
          </a:prstGeom>
          <a:noFill/>
          <a:ln>
            <a:noFill/>
          </a:ln>
        </p:spPr>
        <p:txBody>
          <a:bodyPr wrap="square" lIns="91425" tIns="91425" rIns="91425" bIns="91425" anchor="ctr" anchorCtr="0">
            <a:noAutofit/>
          </a:bodyPr>
          <a:lstStyle/>
          <a:p>
            <a:pPr lvl="0" rtl="0">
              <a:spcBef>
                <a:spcPts val="0"/>
              </a:spcBef>
              <a:buNone/>
            </a:pPr>
            <a:r>
              <a:rPr lang="ru" sz="1800">
                <a:solidFill>
                  <a:schemeClr val="dk1"/>
                </a:solidFill>
                <a:latin typeface="Times New Roman"/>
                <a:ea typeface="Times New Roman"/>
                <a:cs typeface="Times New Roman"/>
                <a:sym typeface="Times New Roman"/>
              </a:rPr>
              <a:t>Осматривают столицу обычно с Красной площади и Кремля, с которого и началась земля московская. Из-за частых пожаров первого деревянной постройки Кремля князь Дмитрий Донской повелел возвести каменные стены. С 1367 года Москва была белокаменная.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Shape 116"/>
          <p:cNvPicPr preferRelativeResize="0"/>
          <p:nvPr/>
        </p:nvPicPr>
        <p:blipFill>
          <a:blip r:embed="rId3">
            <a:alphaModFix/>
          </a:blip>
          <a:stretch>
            <a:fillRect/>
          </a:stretch>
        </p:blipFill>
        <p:spPr>
          <a:xfrm>
            <a:off x="0" y="0"/>
            <a:ext cx="9144000" cy="6858000"/>
          </a:xfrm>
          <a:prstGeom prst="rect">
            <a:avLst/>
          </a:prstGeom>
          <a:noFill/>
          <a:ln>
            <a:noFill/>
          </a:ln>
        </p:spPr>
      </p:pic>
      <p:sp>
        <p:nvSpPr>
          <p:cNvPr id="117" name="Shape 117"/>
          <p:cNvSpPr/>
          <p:nvPr/>
        </p:nvSpPr>
        <p:spPr>
          <a:xfrm>
            <a:off x="1644675" y="224375"/>
            <a:ext cx="5896032" cy="597975"/>
          </a:xfrm>
          <a:prstGeom prst="rect">
            <a:avLst/>
          </a:prstGeom>
        </p:spPr>
        <p:txBody>
          <a:bodyPr>
            <a:prstTxWarp prst="textPlain">
              <a:avLst/>
            </a:prstTxWarp>
          </a:bodyPr>
          <a:lstStyle/>
          <a:p>
            <a:pPr lvl="0" algn="ctr"/>
            <a:r>
              <a:rPr b="1" i="1">
                <a:ln w="9525" cap="flat" cmpd="sng">
                  <a:solidFill>
                    <a:srgbClr val="FF0000"/>
                  </a:solidFill>
                  <a:prstDash val="solid"/>
                  <a:round/>
                  <a:headEnd type="none" w="med" len="med"/>
                  <a:tailEnd type="none" w="med" len="med"/>
                </a:ln>
                <a:solidFill>
                  <a:srgbClr val="980000"/>
                </a:solidFill>
                <a:latin typeface="Times New Roman"/>
              </a:rPr>
              <a:t>Красная площадь</a:t>
            </a:r>
          </a:p>
        </p:txBody>
      </p:sp>
      <p:pic>
        <p:nvPicPr>
          <p:cNvPr id="118" name="Shape 118"/>
          <p:cNvPicPr preferRelativeResize="0"/>
          <p:nvPr/>
        </p:nvPicPr>
        <p:blipFill>
          <a:blip r:embed="rId4">
            <a:alphaModFix/>
          </a:blip>
          <a:stretch>
            <a:fillRect/>
          </a:stretch>
        </p:blipFill>
        <p:spPr>
          <a:xfrm>
            <a:off x="2384275" y="822349"/>
            <a:ext cx="4375449" cy="2351150"/>
          </a:xfrm>
          <a:prstGeom prst="rect">
            <a:avLst/>
          </a:prstGeom>
          <a:noFill/>
          <a:ln>
            <a:noFill/>
          </a:ln>
        </p:spPr>
      </p:pic>
      <p:sp>
        <p:nvSpPr>
          <p:cNvPr id="119" name="Shape 119"/>
          <p:cNvSpPr txBox="1"/>
          <p:nvPr/>
        </p:nvSpPr>
        <p:spPr>
          <a:xfrm>
            <a:off x="395125" y="3366925"/>
            <a:ext cx="8418000" cy="3196200"/>
          </a:xfrm>
          <a:prstGeom prst="rect">
            <a:avLst/>
          </a:prstGeom>
          <a:noFill/>
          <a:ln>
            <a:noFill/>
          </a:ln>
        </p:spPr>
        <p:txBody>
          <a:bodyPr wrap="square" lIns="91425" tIns="91425" rIns="91425" bIns="91425" anchor="ctr" anchorCtr="0">
            <a:noAutofit/>
          </a:bodyPr>
          <a:lstStyle/>
          <a:p>
            <a:pPr lvl="0" rtl="0">
              <a:spcBef>
                <a:spcPts val="0"/>
              </a:spcBef>
              <a:buNone/>
            </a:pPr>
            <a:r>
              <a:rPr lang="ru" sz="1800">
                <a:latin typeface="Times New Roman"/>
                <a:ea typeface="Times New Roman"/>
                <a:cs typeface="Times New Roman"/>
                <a:sym typeface="Times New Roman"/>
              </a:rPr>
              <a:t>Красная площадь появилась в конце XV века. В 1493 году Иван III издал указ о ликвидации деревянных построек вокруг Кремля, которые в любой момент могли загореться. На их месте у восточной кремлевской стены появились торговые палатки. Первоначально площадь так и называлась – Торговая, а в XVI веке ее стали звать Троицкой, потому что в южной части площади находилась церковь Троицы. В Красную площадь переименовали только в XVII веке. Во все времена она была главной площадью Москвы. По ней разъезжали глашатаи царя, объявляли его волю, и сам он порой с Лобного места обращался к собравшемуся народу. Но казней там не было, только приговор оглашался. </a:t>
            </a:r>
            <a:r>
              <a:rPr lang="ru" sz="1800">
                <a:solidFill>
                  <a:schemeClr val="dk1"/>
                </a:solidFill>
                <a:latin typeface="Times New Roman"/>
                <a:ea typeface="Times New Roman"/>
                <a:cs typeface="Times New Roman"/>
                <a:sym typeface="Times New Roman"/>
              </a:rPr>
              <a:t>Но страшного на Красной площади тоже немало было: на её булыжника проливалась кровь во время осад Кремля Ольгердом, князем литовским, и крымским ханом Махмет-Гиреем во время Смут и Московских бунтов.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Shape 124"/>
          <p:cNvPicPr preferRelativeResize="0"/>
          <p:nvPr/>
        </p:nvPicPr>
        <p:blipFill>
          <a:blip r:embed="rId3">
            <a:alphaModFix/>
          </a:blip>
          <a:stretch>
            <a:fillRect/>
          </a:stretch>
        </p:blipFill>
        <p:spPr>
          <a:xfrm>
            <a:off x="0" y="0"/>
            <a:ext cx="9144000" cy="6858000"/>
          </a:xfrm>
          <a:prstGeom prst="rect">
            <a:avLst/>
          </a:prstGeom>
          <a:noFill/>
          <a:ln>
            <a:noFill/>
          </a:ln>
        </p:spPr>
      </p:pic>
      <p:sp>
        <p:nvSpPr>
          <p:cNvPr id="125" name="Shape 125"/>
          <p:cNvSpPr txBox="1"/>
          <p:nvPr/>
        </p:nvSpPr>
        <p:spPr>
          <a:xfrm>
            <a:off x="946475" y="915425"/>
            <a:ext cx="7335900" cy="855900"/>
          </a:xfrm>
          <a:prstGeom prst="rect">
            <a:avLst/>
          </a:prstGeom>
          <a:noFill/>
          <a:ln>
            <a:noFill/>
          </a:ln>
        </p:spPr>
        <p:txBody>
          <a:bodyPr wrap="square" lIns="91425" tIns="91425" rIns="91425" bIns="91425" anchor="t" anchorCtr="0">
            <a:noAutofit/>
          </a:bodyPr>
          <a:lstStyle/>
          <a:p>
            <a:pPr lvl="0">
              <a:spcBef>
                <a:spcPts val="0"/>
              </a:spcBef>
              <a:buNone/>
            </a:pPr>
            <a:endParaRPr/>
          </a:p>
        </p:txBody>
      </p:sp>
      <p:sp>
        <p:nvSpPr>
          <p:cNvPr id="126" name="Shape 126"/>
          <p:cNvSpPr txBox="1"/>
          <p:nvPr/>
        </p:nvSpPr>
        <p:spPr>
          <a:xfrm>
            <a:off x="465500" y="341350"/>
            <a:ext cx="8487300" cy="5290800"/>
          </a:xfrm>
          <a:prstGeom prst="rect">
            <a:avLst/>
          </a:prstGeom>
          <a:noFill/>
          <a:ln>
            <a:noFill/>
          </a:ln>
        </p:spPr>
        <p:txBody>
          <a:bodyPr wrap="square" lIns="91425" tIns="91425" rIns="91425" bIns="91425" anchor="t" anchorCtr="0">
            <a:noAutofit/>
          </a:bodyPr>
          <a:lstStyle/>
          <a:p>
            <a:pPr lvl="0">
              <a:spcBef>
                <a:spcPts val="0"/>
              </a:spcBef>
              <a:buNone/>
            </a:pPr>
            <a:r>
              <a:rPr lang="ru" sz="1800">
                <a:latin typeface="Times New Roman"/>
                <a:ea typeface="Times New Roman"/>
                <a:cs typeface="Times New Roman"/>
                <a:sym typeface="Times New Roman"/>
              </a:rPr>
              <a:t>А Иван Грозный, мучимый совершёнными жестокостями, выходил на Красную площадь каяться. Но видала она и радостные события. В большие церковные праздники на площади бывал крестный ход, торжественные церковные празднества. Вместо ларьков рыночных стали возводиться большие здания с торговыми рядами, так и возник Главный Универмаг Москвы. На Красной площади парады проходили. И прямо с парадов уходили в бои за родную землю войска. А после окончания войны возвращались, чтобы сложить на её булыжную мостовую знамёна поверженного врага. </a:t>
            </a:r>
          </a:p>
          <a:p>
            <a:pPr lvl="0">
              <a:spcBef>
                <a:spcPts val="0"/>
              </a:spcBef>
              <a:buNone/>
            </a:pPr>
            <a:r>
              <a:rPr lang="ru" sz="1800">
                <a:latin typeface="Times New Roman"/>
                <a:ea typeface="Times New Roman"/>
                <a:cs typeface="Times New Roman"/>
                <a:sym typeface="Times New Roman"/>
              </a:rPr>
              <a:t>Сейчас Красная площадь - это сердце города. Прогуливаясь здесь, можно почувствовать всю длинную череду веков, громкими шагами прошедшую по ней: и запахи торговых рядов, и звоны колоколов, и бряцанье оружия, и выкрики глашатаев. </a:t>
            </a:r>
          </a:p>
        </p:txBody>
      </p:sp>
      <p:sp>
        <p:nvSpPr>
          <p:cNvPr id="127" name="Shape 127"/>
          <p:cNvSpPr txBox="1"/>
          <p:nvPr/>
        </p:nvSpPr>
        <p:spPr>
          <a:xfrm>
            <a:off x="3985475" y="3568650"/>
            <a:ext cx="4367400" cy="2886000"/>
          </a:xfrm>
          <a:prstGeom prst="rect">
            <a:avLst/>
          </a:prstGeom>
          <a:noFill/>
          <a:ln>
            <a:noFill/>
          </a:ln>
        </p:spPr>
        <p:txBody>
          <a:bodyPr wrap="square" lIns="91425" tIns="91425" rIns="91425" bIns="91425" anchor="ctr" anchorCtr="0">
            <a:noAutofit/>
          </a:bodyPr>
          <a:lstStyle/>
          <a:p>
            <a:pPr lvl="0" rtl="0">
              <a:spcBef>
                <a:spcPts val="0"/>
              </a:spcBef>
              <a:buNone/>
            </a:pPr>
            <a:r>
              <a:rPr lang="ru" sz="1800">
                <a:solidFill>
                  <a:schemeClr val="dk1"/>
                </a:solidFill>
                <a:latin typeface="Times New Roman"/>
                <a:ea typeface="Times New Roman"/>
                <a:cs typeface="Times New Roman"/>
                <a:sym typeface="Times New Roman"/>
              </a:rPr>
              <a:t>Гигантские часы, которые появились на Спасской  башне ещё в 17 веке, и каждое столетие преображались. Нынешний вид они имеют с 19 века благодаря мастерству братьев Николая и Ивана БутенопоВес их 25 тонн, как 5 слонов. В 6 часов утра, в полдень и в 6 часов вечера и в полночь куранты играют государственный гимн России.</a:t>
            </a:r>
          </a:p>
        </p:txBody>
      </p:sp>
      <p:pic>
        <p:nvPicPr>
          <p:cNvPr id="128" name="Shape 128"/>
          <p:cNvPicPr preferRelativeResize="0"/>
          <p:nvPr/>
        </p:nvPicPr>
        <p:blipFill>
          <a:blip r:embed="rId4">
            <a:alphaModFix/>
          </a:blip>
          <a:stretch>
            <a:fillRect/>
          </a:stretch>
        </p:blipFill>
        <p:spPr>
          <a:xfrm>
            <a:off x="634025" y="3941050"/>
            <a:ext cx="3351450" cy="25135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3262</Words>
  <Application>Microsoft Office PowerPoint</Application>
  <PresentationFormat>Экран (4:3)</PresentationFormat>
  <Paragraphs>91</Paragraphs>
  <Slides>26</Slides>
  <Notes>26</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26</vt:i4>
      </vt:variant>
    </vt:vector>
  </HeadingPairs>
  <TitlesOfParts>
    <vt:vector size="29" baseType="lpstr">
      <vt:lpstr>Arial</vt:lpstr>
      <vt:lpstr>Times New Roman</vt:lpstr>
      <vt:lpstr>Simple Light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Раула И.Е.</cp:lastModifiedBy>
  <cp:revision>2</cp:revision>
  <dcterms:modified xsi:type="dcterms:W3CDTF">2023-09-30T14:14:29Z</dcterms:modified>
</cp:coreProperties>
</file>