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3" r:id="rId6"/>
    <p:sldId id="272" r:id="rId7"/>
    <p:sldId id="270" r:id="rId8"/>
    <p:sldId id="269" r:id="rId9"/>
    <p:sldId id="265" r:id="rId10"/>
    <p:sldId id="266" r:id="rId11"/>
    <p:sldId id="259" r:id="rId12"/>
    <p:sldId id="271" r:id="rId13"/>
    <p:sldId id="268" r:id="rId14"/>
    <p:sldId id="267" r:id="rId15"/>
    <p:sldId id="260" r:id="rId16"/>
    <p:sldId id="264" r:id="rId17"/>
    <p:sldId id="262" r:id="rId18"/>
    <p:sldId id="263" r:id="rId19"/>
    <p:sldId id="274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DE64E4-1F86-9C6E-4133-F262195F9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2F3EBC-5EF7-4175-AC09-3A3DA8C7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ED779E-DAA6-6D41-735F-BB22D9FA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13EB2A-1D4B-1E4F-F137-CA82BBEB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1692BB-6408-7A03-DD95-67EE3D89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09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4BED8-8438-A5E4-78EA-E415F63A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F3E1C6-CBB8-9008-6554-CB2F0BBB5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437B83-F448-C3FF-5CD1-E7D3F480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6340A4-BD34-5668-0ABB-6EA86301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AD5428-4858-3880-358F-C505B557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9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6CBCEEC-C9DD-A20A-FB60-5D8BEFBF1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009EE4-7B20-013E-7AD0-28C7EF482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EB5AAE-C049-9A42-D4AE-5560E25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CA90D8-944B-A0CB-E0AD-22A83E8F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3CB62B-79AE-77F0-3044-F20B2FD5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6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2C1AD3-B950-3D91-11BA-5EABE132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DDD0E-E9CD-D6F6-8867-A7C69CB65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637CA5-A07C-896F-FA6C-22B8CCF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5F057A-169A-C501-7A63-A6BA5FD4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163F85-9F3F-9A19-406F-A4BCD108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57E41-5947-10F5-A669-B4B358B5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0C367F-0F5E-E37C-8226-AA8B1758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3877D9-F503-3081-9D43-0B103F38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A23EC7-2E44-392E-CD89-6A8E2D45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E28C6E-3B12-537A-4205-38E65CBF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0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F49F1-89FB-43C3-4830-7D6D090F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739FBA-F7FA-C069-954E-8E70E8607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662522-6D56-2196-5565-3642531E8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910EF4-A234-C528-DC6E-C423D87F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A95236-1144-EAFF-1915-E4180E6E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7EB723-7F04-911C-AC50-1B367C39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0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F0B57-1FDC-1D01-8DDB-710E9606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35305C-9B49-7C2C-15D1-E0A7D87CE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8119C8-AFC5-8F18-BB49-DC0E44108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E3AD19-943C-1C33-A32D-DB3AA082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A29A20-66F0-1078-073F-951B2D9C2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074575-CA37-445E-A5CB-367155FA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967AC0-06E9-73DB-F9BA-8632E5C3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08D9F2D-02D4-90AD-FA5F-C8FBEAB7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5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5929E-B92D-2684-94B5-73CBCB74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1B38CD-1204-1737-C71B-5EC87EAA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6F557A-C888-3B4E-8556-02932CEA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FD71BC-CC11-0D51-A5BE-9FDC59C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74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D553EB-42FC-6798-AB5A-70CC8E87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1C89D8-911A-34F1-4AF0-E6EA17E9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00035EC-1FB4-249B-D1DA-9472D256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35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EBA48-DE3A-DF94-ACC2-96FF71DD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B51545-74A0-0511-AAF4-D4BD296E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04C514-759C-FF87-3172-73BF2322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E9E37E-AE2A-3DEA-7F31-11009C4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E8E6B6-ABA7-7E97-6933-D9B63836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50D81D-00F2-5F1A-9498-0D38CF4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3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F6C5B-C21D-9CF1-EA4B-E81ACAC9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C5C667B-7954-54DC-96EA-868111384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205519-E174-A49C-5730-2EA0FAA49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E22407-1E1A-DC7F-C6A7-7953150F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3E6A02-F4F7-7E19-A522-1E8DCF32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0CFD5E-119C-BFA5-F862-4895CE2C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2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CB763-E8D7-8523-178A-C910B62F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475B16-0B22-4579-B9A3-920A2607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E82866-D923-D1DB-F2C5-BE4281406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839A-FCA4-4CBE-B57E-FC887D665FE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413BD3-0695-1AF0-BF6F-7028E0CF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29BEE8-63FC-6B9F-93EF-7824E0215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B5CA-C7FB-4819-8834-7F4C44F9F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1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EAF137-7E76-7D1B-EAE3-1ED27A896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0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398604-4344-721D-066A-1B8BEB76E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186" y="472428"/>
            <a:ext cx="7845627" cy="73099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МУНИЦИПАЛЬНОЕ ДОШКОЛЬНОЕ ОБРАЗОВАТЕЛЬНОЕ УЧРЕЖДЕНИЕ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ЦЕНТ РАЗВИТИЯ РЕБЕНКА – ДЕТСКИЙ САД № 50 «РУЧЕЁК»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E615D4-F065-3F94-969A-02A574762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07877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dirty="0"/>
              <a:t>ИНТЕРАКТИВНЫЕ ТЕХНОЛОГИИ</a:t>
            </a:r>
          </a:p>
          <a:p>
            <a:r>
              <a:rPr lang="ru-RU" sz="3200" b="1" dirty="0"/>
              <a:t> В ТЕАТРАЛИЗОВАННОЙ ДЕЯТЕЛЬНОСТИ </a:t>
            </a:r>
          </a:p>
          <a:p>
            <a:r>
              <a:rPr lang="ru-RU" sz="3200" b="1" dirty="0"/>
              <a:t>МЛАДШИХ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21918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67" y="-226243"/>
            <a:ext cx="10515600" cy="56675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В </a:t>
            </a:r>
            <a:r>
              <a:rPr lang="ru-RU" sz="2400" dirty="0">
                <a:latin typeface="+mn-lt"/>
              </a:rPr>
              <a:t>младшем дошкольном возрасте очень важно, чтобы адаптация ребенка к детскому саду прошла максимально успешно. Здесь и вовсе не обойтись без театрализованной деятельности. </a:t>
            </a:r>
            <a:r>
              <a:rPr lang="ru-RU" sz="2400" dirty="0" smtClean="0">
                <a:latin typeface="+mn-lt"/>
              </a:rPr>
              <a:t>Педагог старается </a:t>
            </a:r>
            <a:r>
              <a:rPr lang="ru-RU" sz="2400" dirty="0">
                <a:latin typeface="+mn-lt"/>
              </a:rPr>
              <a:t>включить </a:t>
            </a:r>
            <a:r>
              <a:rPr lang="ru-RU" sz="2400" dirty="0" smtClean="0">
                <a:latin typeface="+mn-lt"/>
              </a:rPr>
              <a:t>театрализованную деятельность </a:t>
            </a:r>
            <a:r>
              <a:rPr lang="ru-RU" sz="2400" dirty="0">
                <a:latin typeface="+mn-lt"/>
              </a:rPr>
              <a:t>во все режимные моменты для 	                                                                         более легкого и </a:t>
            </a:r>
            <a:r>
              <a:rPr lang="ru-RU" sz="2400" b="1" dirty="0" smtClean="0"/>
              <a:t>безболезненного прохождения адаптации у малышей                                      </a:t>
            </a:r>
            <a:r>
              <a:rPr lang="ru-RU" sz="2400" dirty="0" smtClean="0"/>
              <a:t>						</a:t>
            </a:r>
            <a:r>
              <a:rPr lang="ru-RU" sz="2400" dirty="0">
                <a:latin typeface="+mn-lt"/>
              </a:rPr>
              <a:t>						                        </a:t>
            </a:r>
            <a:r>
              <a:rPr lang="ru-RU" sz="2400" dirty="0" smtClean="0">
                <a:latin typeface="+mn-lt"/>
              </a:rPr>
              <a:t>    </a:t>
            </a:r>
            <a:r>
              <a:rPr lang="ru-RU" sz="2400" dirty="0">
                <a:latin typeface="+mn-lt"/>
              </a:rPr>
              <a:t>	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									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081B5A-7F2C-0B4E-8833-A037FC94E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6" b="1555"/>
          <a:stretch/>
        </p:blipFill>
        <p:spPr>
          <a:xfrm>
            <a:off x="1621410" y="2988298"/>
            <a:ext cx="3203800" cy="356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1F33CE-FBF4-6017-C549-EA399EBFE0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72"/>
          <a:stretch/>
        </p:blipFill>
        <p:spPr>
          <a:xfrm>
            <a:off x="6377252" y="3016578"/>
            <a:ext cx="3333750" cy="35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32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579755"/>
            <a:ext cx="10515600" cy="62185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И</a:t>
            </a:r>
            <a:r>
              <a:rPr lang="ru-RU" sz="2400" dirty="0">
                <a:latin typeface="+mn-lt"/>
              </a:rPr>
              <a:t>, конечно, театрализованная деятельность используется в образовательном процессе. Она </a:t>
            </a:r>
            <a:r>
              <a:rPr lang="ru-RU" sz="2400" dirty="0" smtClean="0">
                <a:latin typeface="+mn-lt"/>
              </a:rPr>
              <a:t>способствует </a:t>
            </a:r>
            <a:r>
              <a:rPr lang="ru-RU" sz="2400" dirty="0">
                <a:latin typeface="+mn-lt"/>
              </a:rPr>
              <a:t>развитию памяти, внимания и мышления, </a:t>
            </a:r>
            <a:r>
              <a:rPr lang="ru-RU" sz="2400" dirty="0" smtClean="0">
                <a:latin typeface="+mn-lt"/>
              </a:rPr>
              <a:t>развивает </a:t>
            </a:r>
            <a:r>
              <a:rPr lang="ru-RU" sz="2400" dirty="0">
                <a:latin typeface="+mn-lt"/>
              </a:rPr>
              <a:t>любопытство и </a:t>
            </a:r>
            <a:r>
              <a:rPr lang="ru-RU" sz="2400" dirty="0" smtClean="0">
                <a:latin typeface="+mn-lt"/>
              </a:rPr>
              <a:t>любознательность, выразительность </a:t>
            </a:r>
            <a:r>
              <a:rPr lang="ru-RU" sz="2400" dirty="0">
                <a:latin typeface="+mn-lt"/>
              </a:rPr>
              <a:t>речи.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5B9460-4222-7B09-277D-26179AB4E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9" b="3768"/>
          <a:stretch>
            <a:fillRect/>
          </a:stretch>
        </p:blipFill>
        <p:spPr>
          <a:xfrm>
            <a:off x="5986019" y="2818614"/>
            <a:ext cx="3636000" cy="33063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EB12A2-D6EB-4AA2-6F65-46B922317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298" y="2768245"/>
            <a:ext cx="3924000" cy="3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65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25" y="534572"/>
            <a:ext cx="10080086" cy="45438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Внедрение интерактивных технологий в работу с детьми осуществляется постепенно, с учётом возрастных особенностей дошкольников. В работе с детьми младшего дошкольного возраста применяются такие интерактивные технологии, как: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xmlns="" id="{EB5EFDC3-5A07-5657-3F67-71B34BBB7B31}"/>
              </a:ext>
            </a:extLst>
          </p:cNvPr>
          <p:cNvSpPr/>
          <p:nvPr/>
        </p:nvSpPr>
        <p:spPr>
          <a:xfrm>
            <a:off x="631286" y="3429000"/>
            <a:ext cx="5250769" cy="151931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РАБОТА В ПАРАХ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xmlns="" id="{4AFCEFF6-46BF-4D4D-21E4-76C284CF45D4}"/>
              </a:ext>
            </a:extLst>
          </p:cNvPr>
          <p:cNvSpPr/>
          <p:nvPr/>
        </p:nvSpPr>
        <p:spPr>
          <a:xfrm>
            <a:off x="5581354" y="4332848"/>
            <a:ext cx="5250769" cy="2179853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ПРИЁМ «ХОРОВОД»</a:t>
            </a:r>
          </a:p>
        </p:txBody>
      </p:sp>
    </p:spTree>
    <p:extLst>
      <p:ext uri="{BB962C8B-B14F-4D97-AF65-F5344CB8AC3E}">
        <p14:creationId xmlns:p14="http://schemas.microsoft.com/office/powerpoint/2010/main" xmlns="" val="246313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3" y="0"/>
            <a:ext cx="10594145" cy="61200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                            «</a:t>
            </a:r>
            <a:r>
              <a:rPr lang="ru-RU" sz="3200" b="1" i="1" dirty="0">
                <a:latin typeface="+mn-lt"/>
              </a:rPr>
              <a:t>Работа в парах»</a:t>
            </a:r>
            <a:br>
              <a:rPr lang="ru-RU" sz="3200" b="1" i="1" dirty="0">
                <a:latin typeface="+mn-lt"/>
              </a:rPr>
            </a:br>
            <a:r>
              <a:rPr lang="ru-RU" sz="2400" dirty="0">
                <a:latin typeface="+mn-lt"/>
              </a:rPr>
              <a:t>Дети учатся взаимодействовать друг с другом, объединяясь в пары по желанию, и выполняют предложенное задание. Работая в паре, дети совершенствуют умение договариваться, последовательно, сообща выполнять работу. Примеры работы в паре: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ознакомление с литературным произведением (рассматривание иллюстрации, рассказывание сказки друг другу);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работа с книгами – </a:t>
            </a:r>
            <a:r>
              <a:rPr lang="ru-RU" sz="2400" dirty="0" err="1">
                <a:latin typeface="+mn-lt"/>
              </a:rPr>
              <a:t>пазлами</a:t>
            </a:r>
            <a:r>
              <a:rPr lang="ru-RU" sz="2400" dirty="0">
                <a:latin typeface="+mn-lt"/>
              </a:rPr>
              <a:t>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работа с книгами – раскрасками;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различные виды театров.</a:t>
            </a:r>
            <a:br>
              <a:rPr lang="ru-RU" sz="24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FF1797-F826-C538-6F78-C68143332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7118" y="3029755"/>
            <a:ext cx="2862482" cy="38166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9B6C0B-5821-BF8A-44DD-754BD7886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7411"/>
          <a:stretch/>
        </p:blipFill>
        <p:spPr>
          <a:xfrm>
            <a:off x="1821766" y="4457624"/>
            <a:ext cx="2862483" cy="23887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3BD79B-C5AF-42CC-5663-264890C381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37"/>
          <a:stretch/>
        </p:blipFill>
        <p:spPr>
          <a:xfrm>
            <a:off x="5549412" y="3593661"/>
            <a:ext cx="3181056" cy="32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54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196"/>
            <a:ext cx="10515600" cy="6021607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+mn-lt"/>
              </a:rPr>
              <a:t>                                           «Хоровод»</a:t>
            </a:r>
            <a:br>
              <a:rPr lang="ru-RU" sz="3200" b="1" i="1" dirty="0">
                <a:latin typeface="+mn-lt"/>
              </a:rPr>
            </a:br>
            <a:r>
              <a:rPr lang="ru-RU" sz="3200" b="1" i="1" dirty="0" smtClean="0">
                <a:latin typeface="+mn-lt"/>
              </a:rPr>
              <a:t>	</a:t>
            </a:r>
            <a:r>
              <a:rPr lang="ru-RU" sz="2400" dirty="0" smtClean="0">
                <a:latin typeface="+mn-lt"/>
              </a:rPr>
              <a:t>На </a:t>
            </a:r>
            <a:r>
              <a:rPr lang="ru-RU" sz="2400" dirty="0">
                <a:latin typeface="+mn-lt"/>
              </a:rPr>
              <a:t>начальном этапе взрослый является ведущим, так как дети самостоятельно выполнить задание по очереди не могут. Воспитатель с помощью мяча или другого предмета учит детей выполнять задание по очереди, тем самым воспитывает у них такие качества, как умение выслушивать ответы и не перебивать друг друга</a:t>
            </a:r>
            <a:r>
              <a:rPr lang="ru-RU" sz="2400" dirty="0" smtClean="0">
                <a:latin typeface="+mn-lt"/>
              </a:rPr>
              <a:t>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Примеры приёма «Хоровод»: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закрепление изучаемого произведения;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дидактические игры: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«Мама и детёныш»,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«Съедобное - несъедобное»,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«Назови ласково».</a:t>
            </a:r>
            <a:endParaRPr lang="ru-RU" sz="3200" b="1" i="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93D834-364F-394B-7A19-5DC107643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2" t="4192" r="9965"/>
          <a:stretch>
            <a:fillRect/>
          </a:stretch>
        </p:blipFill>
        <p:spPr>
          <a:xfrm>
            <a:off x="7466028" y="3299382"/>
            <a:ext cx="3799002" cy="3285241"/>
          </a:xfrm>
          <a:prstGeom prst="rect">
            <a:avLst/>
          </a:prstGeom>
        </p:spPr>
      </p:pic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xmlns="" id="{AB6B9355-EBFB-C7D8-D337-23307C22AB48}"/>
              </a:ext>
            </a:extLst>
          </p:cNvPr>
          <p:cNvSpPr/>
          <p:nvPr/>
        </p:nvSpPr>
        <p:spPr>
          <a:xfrm>
            <a:off x="9349865" y="4134787"/>
            <a:ext cx="259080" cy="243840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36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944245"/>
            <a:ext cx="9601200" cy="612711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С целью создания условий для детской театрализованной деятельности оформлена развивающая предметно-пространственная среда центра «Дорога в сказку».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D4004C4-69C6-EC29-A246-5EA4456D8021}"/>
              </a:ext>
            </a:extLst>
          </p:cNvPr>
          <p:cNvSpPr/>
          <p:nvPr/>
        </p:nvSpPr>
        <p:spPr>
          <a:xfrm>
            <a:off x="885825" y="3908424"/>
            <a:ext cx="3215640" cy="1783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ТЕАТРАЛЬНЫЙ БЛОК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469A24D-67F8-B0E3-E973-F2595F1E84F6}"/>
              </a:ext>
            </a:extLst>
          </p:cNvPr>
          <p:cNvSpPr/>
          <p:nvPr/>
        </p:nvSpPr>
        <p:spPr>
          <a:xfrm>
            <a:off x="4293869" y="3429000"/>
            <a:ext cx="3886201" cy="1783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«КОСТЮМЕРНАЯ»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3337B9D-6375-1977-D05D-C31AAC06F27B}"/>
              </a:ext>
            </a:extLst>
          </p:cNvPr>
          <p:cNvSpPr/>
          <p:nvPr/>
        </p:nvSpPr>
        <p:spPr>
          <a:xfrm>
            <a:off x="8372474" y="3999864"/>
            <a:ext cx="3215640" cy="1600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МУЗЫКАЛЬНЫЙ БЛОК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1167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70" y="311084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-1174115"/>
            <a:ext cx="10515600" cy="60661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«Театральный блок</a:t>
            </a:r>
            <a:r>
              <a:rPr lang="ru-RU" sz="2800" dirty="0" smtClean="0">
                <a:latin typeface="+mn-lt"/>
              </a:rPr>
              <a:t>» </a:t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него входят различные виды театров: бибабо, настольный и пальчиковый театр, театр масок, театр на тарелках, </a:t>
            </a:r>
            <a:r>
              <a:rPr lang="ru-RU" sz="2400" dirty="0" smtClean="0">
                <a:latin typeface="+mn-lt"/>
              </a:rPr>
              <a:t>матрешки-сказки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B332DC-DAB6-7D16-CFBE-8A2920A0B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3" t="14960" r="11628"/>
          <a:stretch/>
        </p:blipFill>
        <p:spPr>
          <a:xfrm>
            <a:off x="838986" y="3443359"/>
            <a:ext cx="3459637" cy="3112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A8F996-5F9D-156C-A9E8-86BD032C1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4" r="1759"/>
          <a:stretch>
            <a:fillRect/>
          </a:stretch>
        </p:blipFill>
        <p:spPr>
          <a:xfrm>
            <a:off x="8088197" y="3375277"/>
            <a:ext cx="3578340" cy="316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DF1EA5-3A59-996D-FB7E-3EE5A7CE5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301" y="2632216"/>
            <a:ext cx="3492000" cy="30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50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36" y="-1341755"/>
            <a:ext cx="10418504" cy="64928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	Блок </a:t>
            </a:r>
            <a:r>
              <a:rPr lang="ru-RU" sz="2800" dirty="0">
                <a:latin typeface="+mn-lt"/>
              </a:rPr>
              <a:t>«Костюмерная</a:t>
            </a:r>
            <a:r>
              <a:rPr lang="ru-RU" sz="2800" dirty="0" smtClean="0">
                <a:latin typeface="+mn-lt"/>
              </a:rPr>
              <a:t>»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- костюмы героев сказок и сюжетно-ролевых игр, туалетный столик с зеркалом, атрибуты для ряженья (шляпки, юбки, бусы, браслеты и др.)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D6AB83-43BE-D89B-E6EF-37EF517D5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06" b="7576"/>
          <a:stretch/>
        </p:blipFill>
        <p:spPr>
          <a:xfrm>
            <a:off x="1319752" y="2714919"/>
            <a:ext cx="4138367" cy="3737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63C715-8A0F-319D-9CC0-D46F2E08BB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6" b="4527"/>
          <a:stretch/>
        </p:blipFill>
        <p:spPr>
          <a:xfrm>
            <a:off x="6305013" y="2732661"/>
            <a:ext cx="4140000" cy="36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82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-1189355"/>
            <a:ext cx="10515600" cy="600519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«Музыкальный блок</a:t>
            </a:r>
            <a:r>
              <a:rPr lang="ru-RU" sz="2800" dirty="0" smtClean="0">
                <a:latin typeface="+mn-lt"/>
              </a:rPr>
              <a:t>»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Мини-музей «Звучащая игрушка»: гитары, барабан, бубны, музыкальные книги, дудки, погремушки, трещотки, музыкальные игрушки и куклы, </a:t>
            </a:r>
            <a:r>
              <a:rPr lang="ru-RU" sz="2400" dirty="0" smtClean="0">
                <a:latin typeface="+mn-lt"/>
              </a:rPr>
              <a:t>металлофоны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AF9345-3014-4EFB-D973-96E25EE6A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481" y="2450159"/>
            <a:ext cx="3744000" cy="36222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9E1E973-BC40-5A20-B146-FA65B388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834" y="2459151"/>
            <a:ext cx="347181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233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59485"/>
            <a:ext cx="10515600" cy="5791835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+mn-lt"/>
              </a:rPr>
              <a:t>                                          </a:t>
            </a:r>
            <a:r>
              <a:rPr lang="ru-RU" sz="3200" b="1" i="1" dirty="0" smtClean="0">
                <a:latin typeface="+mn-lt"/>
              </a:rPr>
              <a:t>ЗАКЛЮЧЕНИЕ </a:t>
            </a:r>
            <a:r>
              <a:rPr lang="ru-RU" sz="3200" b="1" i="1" dirty="0">
                <a:latin typeface="+mn-lt"/>
              </a:rPr>
              <a:t/>
            </a:r>
            <a:br>
              <a:rPr lang="ru-RU" sz="3200" b="1" i="1" dirty="0">
                <a:latin typeface="+mn-lt"/>
              </a:rPr>
            </a:br>
            <a:r>
              <a:rPr lang="ru-RU" sz="3200" b="1" i="1" dirty="0" smtClean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Таким </a:t>
            </a:r>
            <a:r>
              <a:rPr lang="ru-RU" sz="2800" dirty="0">
                <a:latin typeface="+mn-lt"/>
              </a:rPr>
              <a:t>образом, интерактивные технологии в театрализованной деятельности – несомненно интересное, творческое, перспективное направление. Они позволяют реализовывать потенциал детей младшего дошкольного возраста с учетом их психологических особенностей. Дают возможность обогатить знания и представления детей об окружающем мире, о взаимоотношениях со сверстниками и взрослыми, побуждают  детей к активному взаимодействию в системе социальных отношений.</a:t>
            </a:r>
            <a:endParaRPr lang="ru-RU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68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3E7FD9-5E10-6B09-D9EE-1022D476E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73297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B0C97-EE9C-BE36-CABB-5BBECB27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07" y="1008668"/>
            <a:ext cx="6217948" cy="58493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+mn-lt"/>
              </a:rPr>
              <a:t>          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Что такое интерактивная технология обучения?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	</a:t>
            </a:r>
            <a:r>
              <a:rPr lang="ru-RU" sz="2000" dirty="0" smtClean="0">
                <a:latin typeface="+mn-lt"/>
              </a:rPr>
              <a:t>Интерактивность </a:t>
            </a:r>
            <a:r>
              <a:rPr lang="ru-RU" sz="2000" dirty="0">
                <a:latin typeface="+mn-lt"/>
              </a:rPr>
              <a:t>означает способность взаимодействовать или находиться в режиме беседы, </a:t>
            </a:r>
            <a:r>
              <a:rPr lang="ru-RU" sz="2000" dirty="0" smtClean="0">
                <a:latin typeface="+mn-lt"/>
              </a:rPr>
              <a:t>диалога.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	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	Ведь интерактивное </a:t>
            </a:r>
            <a:r>
              <a:rPr lang="ru-RU" sz="2000" dirty="0">
                <a:latin typeface="+mn-lt"/>
              </a:rPr>
              <a:t>обучение – это </a:t>
            </a:r>
            <a:r>
              <a:rPr lang="ru-RU" sz="2000" dirty="0" smtClean="0">
                <a:latin typeface="+mn-lt"/>
              </a:rPr>
              <a:t>диалоговое обучение, построенное на взаимодействии </a:t>
            </a:r>
            <a:r>
              <a:rPr lang="ru-RU" sz="2000" dirty="0">
                <a:latin typeface="+mn-lt"/>
              </a:rPr>
              <a:t>детей с учебным </a:t>
            </a:r>
            <a:r>
              <a:rPr lang="ru-RU" sz="2000" dirty="0" smtClean="0">
                <a:latin typeface="+mn-lt"/>
              </a:rPr>
              <a:t>окружением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smtClean="0">
                <a:latin typeface="+mn-lt"/>
              </a:rPr>
              <a:t>образовательной </a:t>
            </a:r>
            <a:r>
              <a:rPr lang="ru-RU" sz="2000" dirty="0">
                <a:latin typeface="+mn-lt"/>
              </a:rPr>
              <a:t>средой, друг с</a:t>
            </a:r>
            <a:r>
              <a:rPr lang="ru-RU" sz="24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другом.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F95452-78B2-853D-CB45-2299C0D6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" b="11213"/>
          <a:stretch/>
        </p:blipFill>
        <p:spPr>
          <a:xfrm>
            <a:off x="848414" y="2426953"/>
            <a:ext cx="4619134" cy="3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07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0" y="959485"/>
            <a:ext cx="8776354" cy="579183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+mn-lt"/>
              </a:rPr>
              <a:t>     </a:t>
            </a:r>
            <a:r>
              <a:rPr lang="ru-RU" sz="3200" b="1" i="1" dirty="0" smtClean="0">
                <a:latin typeface="+mn-lt"/>
              </a:rPr>
              <a:t> </a:t>
            </a:r>
            <a:r>
              <a:rPr lang="ru-RU" sz="5400" b="1" i="1" dirty="0" smtClean="0">
                <a:latin typeface="+mn-lt"/>
              </a:rPr>
              <a:t>СПАСИБО ЗА ВНИМАНИЕ! </a:t>
            </a:r>
            <a:r>
              <a:rPr lang="ru-RU" sz="5400" b="1" i="1" dirty="0">
                <a:latin typeface="+mn-lt"/>
              </a:rPr>
              <a:t/>
            </a:r>
            <a:br>
              <a:rPr lang="ru-RU" sz="5400" b="1" i="1" dirty="0">
                <a:latin typeface="+mn-lt"/>
              </a:rPr>
            </a:br>
            <a:r>
              <a:rPr lang="ru-RU" sz="3200" b="1" i="1" dirty="0" smtClean="0">
                <a:latin typeface="+mn-lt"/>
              </a:rPr>
              <a:t>	</a:t>
            </a:r>
            <a:endParaRPr lang="ru-RU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68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91" y="2102177"/>
            <a:ext cx="5693788" cy="45437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	</a:t>
            </a:r>
            <a:r>
              <a:rPr lang="ru-RU" sz="3100" dirty="0" smtClean="0">
                <a:latin typeface="+mn-lt"/>
              </a:rPr>
              <a:t>Интерактивная технология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направлена на формирование у дошкольников </a:t>
            </a:r>
            <a:r>
              <a:rPr lang="ru-RU" sz="2200" dirty="0" smtClean="0">
                <a:latin typeface="+mn-lt"/>
              </a:rPr>
              <a:t>  новых </a:t>
            </a:r>
            <a:r>
              <a:rPr lang="ru-RU" sz="2200" dirty="0">
                <a:latin typeface="+mn-lt"/>
              </a:rPr>
              <a:t>качеств  и умений</a:t>
            </a:r>
            <a:r>
              <a:rPr lang="ru-RU" sz="2200" dirty="0" smtClean="0">
                <a:latin typeface="+mn-lt"/>
              </a:rPr>
              <a:t>:</a:t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 - активизируется индивидуальная интеллектуальная активность каждого дошкольника</a:t>
            </a:r>
            <a:r>
              <a:rPr lang="ru-RU" sz="2200" dirty="0" smtClean="0">
                <a:latin typeface="+mn-lt"/>
              </a:rPr>
              <a:t>;</a:t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 - развиваются межличностные отношения</a:t>
            </a:r>
            <a:r>
              <a:rPr lang="ru-RU" sz="2200" dirty="0" smtClean="0">
                <a:latin typeface="+mn-lt"/>
              </a:rPr>
              <a:t>, </a:t>
            </a:r>
            <a:r>
              <a:rPr lang="ru-RU" sz="2200" dirty="0">
                <a:latin typeface="+mn-lt"/>
              </a:rPr>
              <a:t>дети учатся преодолевать </a:t>
            </a:r>
            <a:r>
              <a:rPr lang="ru-RU" sz="2200" dirty="0" smtClean="0">
                <a:latin typeface="+mn-lt"/>
              </a:rPr>
              <a:t>коммуникативные </a:t>
            </a:r>
            <a:r>
              <a:rPr lang="ru-RU" sz="2200" dirty="0">
                <a:latin typeface="+mn-lt"/>
              </a:rPr>
              <a:t>барьеры в </a:t>
            </a:r>
            <a:r>
              <a:rPr lang="ru-RU" sz="2200" dirty="0" smtClean="0">
                <a:latin typeface="+mn-lt"/>
              </a:rPr>
              <a:t>общении(скованность</a:t>
            </a:r>
            <a:r>
              <a:rPr lang="ru-RU" sz="2200" dirty="0">
                <a:latin typeface="+mn-lt"/>
              </a:rPr>
              <a:t>, неуверенность), </a:t>
            </a:r>
            <a:r>
              <a:rPr lang="ru-RU" sz="2200" dirty="0" smtClean="0">
                <a:latin typeface="+mn-lt"/>
              </a:rPr>
              <a:t>создаётся </a:t>
            </a:r>
            <a:r>
              <a:rPr lang="ru-RU" sz="2200" dirty="0">
                <a:latin typeface="+mn-lt"/>
              </a:rPr>
              <a:t>ситуация успеха</a:t>
            </a:r>
            <a:r>
              <a:rPr lang="ru-RU" sz="2200" dirty="0" smtClean="0">
                <a:latin typeface="+mn-lt"/>
              </a:rPr>
              <a:t>;</a:t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 - формируются условия для саморазвития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 личности каждого ребёнка.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C4B478-FF13-51C4-3A7D-6CA043FE1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021" y="2489984"/>
            <a:ext cx="4368017" cy="41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32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998482"/>
            <a:ext cx="10515600" cy="4464450"/>
          </a:xfrm>
        </p:spPr>
        <p:txBody>
          <a:bodyPr>
            <a:normAutofit fontScale="90000"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И, конечно, всё это происходит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через игру.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самые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любимые игры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возрасте 3-4 лет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–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 это театрализованные игры.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5EA856-C2ED-7390-E010-ED4625AC1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10" y="1178351"/>
            <a:ext cx="4986780" cy="51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16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26" y="-126317"/>
            <a:ext cx="10060745" cy="514877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Что же так нравится детям в театрализованной деятельности?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2800" dirty="0">
                <a:latin typeface="+mn-lt"/>
              </a:rPr>
              <a:t>       - яркие игрушки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  - музыкальные инструменты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  - красивые костюмы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                                                                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55DE4B-F90F-3EDF-A6CD-C06238240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2" r="12074" b="18975"/>
          <a:stretch/>
        </p:blipFill>
        <p:spPr>
          <a:xfrm>
            <a:off x="5109328" y="2672329"/>
            <a:ext cx="3280528" cy="3460061"/>
          </a:xfrm>
          <a:prstGeom prst="rect">
            <a:avLst/>
          </a:prstGeom>
        </p:spPr>
      </p:pic>
      <p:pic>
        <p:nvPicPr>
          <p:cNvPr id="8" name="Picture 2" descr="C:\Users\михаил\Desktop\27.970.jpg">
            <a:extLst>
              <a:ext uri="{FF2B5EF4-FFF2-40B4-BE49-F238E27FC236}">
                <a16:creationId xmlns:a16="http://schemas.microsoft.com/office/drawing/2014/main" xmlns="" id="{B88685BD-9FDC-2F82-8B45-2C3E8B001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26"/>
          <a:stretch/>
        </p:blipFill>
        <p:spPr bwMode="auto">
          <a:xfrm>
            <a:off x="546754" y="3292429"/>
            <a:ext cx="4458879" cy="34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A23161-00E9-E5B1-8BD5-47FD12460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4698" y="3230004"/>
            <a:ext cx="3044858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72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19" y="-271437"/>
            <a:ext cx="10064262" cy="489619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«Театральная деятельность является  неисчерпаемым источником развития чувств, переживаний и эмоциональных открытий ребёнка, приобщает его к духовному </a:t>
            </a:r>
            <a:r>
              <a:rPr lang="ru-RU" sz="2000" dirty="0" smtClean="0">
                <a:latin typeface="+mn-lt"/>
              </a:rPr>
              <a:t>богатству» 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                                                                    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Василий Александрович                                       							Сухомлинский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1826CA-6C39-B293-DAB6-4CC797957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39" y="2620651"/>
            <a:ext cx="5910606" cy="42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32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86" y="766690"/>
            <a:ext cx="10112912" cy="596470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400" dirty="0">
                <a:latin typeface="+mn-lt"/>
              </a:rPr>
              <a:t>Театрализованную деятельность организационно можно использовать во всех режимных процессах:</a:t>
            </a:r>
            <a:br>
              <a:rPr lang="ru-RU" sz="24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i="1" dirty="0">
                <a:latin typeface="+mn-lt"/>
              </a:rPr>
              <a:t/>
            </a:r>
            <a:br>
              <a:rPr lang="ru-RU" sz="2800" i="1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400" dirty="0">
                <a:latin typeface="+mn-lt"/>
              </a:rPr>
              <a:t>Вот поэтому театрализованная деятельность так привлекательна для </a:t>
            </a:r>
            <a:r>
              <a:rPr lang="ru-RU" sz="2400" dirty="0" smtClean="0">
                <a:latin typeface="+mn-lt"/>
              </a:rPr>
              <a:t>педагога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ятно 1 2">
            <a:extLst>
              <a:ext uri="{FF2B5EF4-FFF2-40B4-BE49-F238E27FC236}">
                <a16:creationId xmlns:a16="http://schemas.microsoft.com/office/drawing/2014/main" xmlns="" id="{C001F48D-2A71-A434-79B8-B3733B0D61F9}"/>
              </a:ext>
            </a:extLst>
          </p:cNvPr>
          <p:cNvSpPr/>
          <p:nvPr/>
        </p:nvSpPr>
        <p:spPr>
          <a:xfrm>
            <a:off x="298479" y="1873068"/>
            <a:ext cx="4497220" cy="25730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культурно-досуговый</a:t>
            </a:r>
          </a:p>
        </p:txBody>
      </p:sp>
      <p:sp>
        <p:nvSpPr>
          <p:cNvPr id="5" name="Пятно 1 4">
            <a:extLst>
              <a:ext uri="{FF2B5EF4-FFF2-40B4-BE49-F238E27FC236}">
                <a16:creationId xmlns:a16="http://schemas.microsoft.com/office/drawing/2014/main" xmlns="" id="{D6847918-A2E3-FF25-5CEF-07B8BD612E3F}"/>
              </a:ext>
            </a:extLst>
          </p:cNvPr>
          <p:cNvSpPr/>
          <p:nvPr/>
        </p:nvSpPr>
        <p:spPr>
          <a:xfrm>
            <a:off x="6091684" y="1730285"/>
            <a:ext cx="5004048" cy="2858616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режимные моменты</a:t>
            </a:r>
          </a:p>
        </p:txBody>
      </p:sp>
      <p:sp>
        <p:nvSpPr>
          <p:cNvPr id="6" name="Пятно 1 5">
            <a:extLst>
              <a:ext uri="{FF2B5EF4-FFF2-40B4-BE49-F238E27FC236}">
                <a16:creationId xmlns:a16="http://schemas.microsoft.com/office/drawing/2014/main" xmlns="" id="{6A29BCE5-8331-6884-E8AC-95E7A239C5F0}"/>
              </a:ext>
            </a:extLst>
          </p:cNvPr>
          <p:cNvSpPr/>
          <p:nvPr/>
        </p:nvSpPr>
        <p:spPr>
          <a:xfrm>
            <a:off x="3195081" y="3059053"/>
            <a:ext cx="4499992" cy="2761404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образовательный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356245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574025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                    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      </a:t>
            </a:r>
            <a:r>
              <a:rPr lang="ru-RU" sz="2800" dirty="0">
                <a:latin typeface="+mn-lt"/>
              </a:rPr>
              <a:t>КУЛЬТУРНО – ДОСУГОВАЯ ДЕЯТЕЛЬНОСТЬ: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                                                         </a:t>
            </a:r>
            <a:r>
              <a:rPr lang="ru-RU" sz="2800" dirty="0" smtClean="0">
                <a:latin typeface="+mn-lt"/>
              </a:rPr>
              <a:t>             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                                                                  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театрализованные </a:t>
            </a:r>
            <a:r>
              <a:rPr lang="ru-RU" sz="2000" dirty="0">
                <a:solidFill>
                  <a:schemeClr val="accent1"/>
                </a:solidFill>
                <a:latin typeface="+mn-lt"/>
              </a:rPr>
              <a:t>представления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                       </a:t>
            </a:r>
            <a:r>
              <a:rPr lang="ru-RU" sz="2800" dirty="0" smtClean="0">
                <a:latin typeface="+mn-lt"/>
              </a:rPr>
              <a:t>           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развлечения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solidFill>
                  <a:schemeClr val="accent1"/>
                </a:solidFill>
                <a:latin typeface="+mn-lt"/>
              </a:rPr>
              <a:t>   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     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праздники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                                 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                                                              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B09E13-8360-D487-710B-C7B7688DA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5"/>
          <a:stretch>
            <a:fillRect/>
          </a:stretch>
        </p:blipFill>
        <p:spPr>
          <a:xfrm>
            <a:off x="4707727" y="2686642"/>
            <a:ext cx="3096000" cy="37661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FFC6EE8-0682-64F3-EFBF-CE8E96E98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8" r="4695" b="5146"/>
          <a:stretch>
            <a:fillRect/>
          </a:stretch>
        </p:blipFill>
        <p:spPr>
          <a:xfrm>
            <a:off x="678730" y="3111989"/>
            <a:ext cx="3572759" cy="356218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B5E9886-91D8-89A5-067A-AF4929B7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7" r="8659" b="8282"/>
          <a:stretch>
            <a:fillRect/>
          </a:stretch>
        </p:blipFill>
        <p:spPr bwMode="auto">
          <a:xfrm>
            <a:off x="8201320" y="2516957"/>
            <a:ext cx="3082565" cy="394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004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9345A-CD44-C2B0-15AD-CD3D215D5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DE9-72B4-04B8-9CD2-ED2FE2E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7045"/>
            <a:ext cx="10332720" cy="379539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Интерактивные спектакли-игры – это совместная арт-терапевтическая творческая работа педагогов и воспитанников, где взрослый (педагог) для ребёнка (воспитанника) в большей степени выступает в качестве друга, партнера, чем некой высшей властью, контролирующей все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процессы.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6AE851-F518-0BCB-5C86-73C9BE4E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21"/>
          <a:stretch/>
        </p:blipFill>
        <p:spPr>
          <a:xfrm>
            <a:off x="7070103" y="3176835"/>
            <a:ext cx="4068000" cy="3327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73B7FF-CF6C-9B59-3137-7E10E8C10B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33" b="12667"/>
          <a:stretch/>
        </p:blipFill>
        <p:spPr>
          <a:xfrm>
            <a:off x="2876506" y="3202732"/>
            <a:ext cx="3951927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311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185</Words>
  <Application>Microsoft Office PowerPoint</Application>
  <PresentationFormat>Произвольный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ДОШКОЛЬНОЕ ОБРАЗОВАТЕЛЬНОЕ УЧРЕЖДЕНИЕ ЦЕНТ РАЗВИТИЯ РЕБЕНКА – ДЕТСКИЙ САД № 50 «РУЧЕЁК» </vt:lpstr>
      <vt:lpstr>             Что такое интерактивная технология обучения?   Интерактивность означает способность взаимодействовать или находиться в режиме беседы, диалога.    Ведь интерактивное обучение – это диалоговое обучение, построенное на взаимодействии детей с учебным окружением, образовательной средой, друг с другом. </vt:lpstr>
      <vt:lpstr> Интерактивная технология  направлена на формирование у дошкольников   новых качеств  и умений:   - активизируется индивидуальная интеллектуальная активность каждого дошкольника;   - развиваются межличностные отношения, дети учатся преодолевать коммуникативные барьеры в общении(скованность, неуверенность), создаётся ситуация успеха;   - формируются условия для саморазвития  личности каждого ребёнка.   </vt:lpstr>
      <vt:lpstr>И, конечно, всё это происходит через игру.   А самые любимые игры в возрасте 3-4 лет –  - это театрализованные игры.      </vt:lpstr>
      <vt:lpstr>Что же так нравится детям в театрализованной деятельности?        - яркие игрушки        - музыкальные инструменты        - красивые костюмы                                                                  </vt:lpstr>
      <vt:lpstr>«Театральная деятельность является  неисчерпаемым источником развития чувств, переживаний и эмоциональных открытий ребёнка, приобщает его к духовному богатству»                                                                            Василий Александрович                                              Сухомлинский</vt:lpstr>
      <vt:lpstr>   Театрализованную деятельность организационно можно использовать во всех режимных процессах:                Вот поэтому театрализованная деятельность так привлекательна для педагога   </vt:lpstr>
      <vt:lpstr>                                          КУЛЬТУРНО – ДОСУГОВАЯ ДЕЯТЕЛЬНОСТЬ:                                                                                                                                                               театрализованные представления                                                     развлечения           праздники                                                                                                         </vt:lpstr>
      <vt:lpstr>Интерактивные спектакли-игры – это совместная арт-терапевтическая творческая работа педагогов и воспитанников, где взрослый (педагог) для ребёнка (воспитанника) в большей степени выступает в качестве друга, партнера, чем некой высшей властью, контролирующей все  процессы.</vt:lpstr>
      <vt:lpstr> В младшем дошкольном возрасте очень важно, чтобы адаптация ребенка к детскому саду прошла максимально успешно. Здесь и вовсе не обойтись без театрализованной деятельности. Педагог старается включить театрализованную деятельность во все режимные моменты для                                                                           более легкого и безболезненного прохождения адаптации у малышей                                                                                         </vt:lpstr>
      <vt:lpstr> И, конечно, театрализованная деятельность используется в образовательном процессе. Она способствует развитию памяти, внимания и мышления, развивает любопытство и любознательность, выразительность речи.   </vt:lpstr>
      <vt:lpstr>Внедрение интерактивных технологий в работу с детьми осуществляется постепенно, с учётом возрастных особенностей дошкольников. В работе с детьми младшего дошкольного возраста применяются такие интерактивные технологии, как:  </vt:lpstr>
      <vt:lpstr>                            «Работа в парах» Дети учатся взаимодействовать друг с другом, объединяясь в пары по желанию, и выполняют предложенное задание. Работая в паре, дети совершенствуют умение договариваться, последовательно, сообща выполнять работу. Примеры работы в паре: - ознакомление с литературным произведением (рассматривание иллюстрации, рассказывание сказки друг другу); - работа с книгами – пазлами; - работа с книгами – раскрасками; - различные виды театров.  </vt:lpstr>
      <vt:lpstr>                                           «Хоровод»  На начальном этапе взрослый является ведущим, так как дети самостоятельно выполнить задание по очереди не могут. Воспитатель с помощью мяча или другого предмета учит детей выполнять задание по очереди, тем самым воспитывает у них такие качества, как умение выслушивать ответы и не перебивать друг друга.  Примеры приёма «Хоровод»: - закрепление изучаемого произведения; - дидактические игры:  «Мама и детёныш», «Съедобное - несъедобное»,  «Назови ласково».</vt:lpstr>
      <vt:lpstr>С целью создания условий для детской театрализованной деятельности оформлена развивающая предметно-пространственная среда центра «Дорога в сказку».        </vt:lpstr>
      <vt:lpstr>«Театральный блок»  В него входят различные виды театров: бибабо, настольный и пальчиковый театр, театр масок, театр на тарелках, матрешки-сказки</vt:lpstr>
      <vt:lpstr> Блок «Костюмерная»  - костюмы героев сказок и сюжетно-ролевых игр, туалетный столик с зеркалом, атрибуты для ряженья (шляпки, юбки, бусы, браслеты и др.)</vt:lpstr>
      <vt:lpstr>«Музыкальный блок»  Мини-музей «Звучащая игрушка»: гитары, барабан, бубны, музыкальные книги, дудки, погремушки, трещотки, музыкальные игрушки и куклы, металлофоны</vt:lpstr>
      <vt:lpstr>                                          ЗАКЛЮЧЕНИЕ   Таким образом, интерактивные технологии в театрализованной деятельности – несомненно интересное, творческое, перспективное направление. Они позволяют реализовывать потенциал детей младшего дошкольного возраста с учетом их психологических особенностей. Дают возможность обогатить знания и представления детей об окружающем мире, о взаимоотношениях со сверстниками и взрослыми, побуждают  детей к активному взаимодействию в системе социальных отношений.</vt:lpstr>
      <vt:lpstr>      СПАСИБО ЗА ВНИМАНИЕ!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Б.</dc:creator>
  <cp:lastModifiedBy>Методический кабинет</cp:lastModifiedBy>
  <cp:revision>57</cp:revision>
  <dcterms:created xsi:type="dcterms:W3CDTF">2022-08-18T13:42:09Z</dcterms:created>
  <dcterms:modified xsi:type="dcterms:W3CDTF">2022-09-02T09:16:01Z</dcterms:modified>
</cp:coreProperties>
</file>