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78" r:id="rId7"/>
    <p:sldId id="260" r:id="rId8"/>
    <p:sldId id="261" r:id="rId9"/>
    <p:sldId id="262" r:id="rId10"/>
    <p:sldId id="277" r:id="rId11"/>
    <p:sldId id="264" r:id="rId12"/>
    <p:sldId id="274" r:id="rId13"/>
    <p:sldId id="265" r:id="rId14"/>
    <p:sldId id="276" r:id="rId15"/>
    <p:sldId id="266" r:id="rId16"/>
    <p:sldId id="275" r:id="rId17"/>
    <p:sldId id="267" r:id="rId18"/>
    <p:sldId id="268" r:id="rId19"/>
    <p:sldId id="269" r:id="rId20"/>
    <p:sldId id="280" r:id="rId21"/>
    <p:sldId id="279" r:id="rId2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16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26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m-_8ngy3O0.jpg"/>
          <p:cNvPicPr>
            <a:picLocks noChangeAspect="1"/>
          </p:cNvPicPr>
          <p:nvPr userDrawn="1"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0" y="0"/>
            <a:ext cx="3968329" cy="5143500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12290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6336785" y="1714494"/>
            <a:ext cx="2807215" cy="3429006"/>
          </a:xfrm>
          <a:prstGeom prst="rect">
            <a:avLst/>
          </a:prstGeom>
          <a:noFill/>
        </p:spPr>
      </p:pic>
      <p:pic>
        <p:nvPicPr>
          <p:cNvPr id="12292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0481453">
            <a:off x="421201" y="-75491"/>
            <a:ext cx="3071834" cy="1526699"/>
          </a:xfrm>
          <a:prstGeom prst="rect">
            <a:avLst/>
          </a:prstGeom>
          <a:noFill/>
        </p:spPr>
      </p:pic>
      <p:pic>
        <p:nvPicPr>
          <p:cNvPr id="12294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5" cstate="print">
            <a:lum bright="-10000" contrast="10000"/>
          </a:blip>
          <a:srcRect/>
          <a:stretch>
            <a:fillRect/>
          </a:stretch>
        </p:blipFill>
        <p:spPr bwMode="auto">
          <a:xfrm rot="20091711">
            <a:off x="626504" y="2336852"/>
            <a:ext cx="2962743" cy="29376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wm-_8ngy3O0.jpg"/>
          <p:cNvPicPr>
            <a:picLocks noChangeAspect="1"/>
          </p:cNvPicPr>
          <p:nvPr userDrawn="1"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214282" y="785799"/>
            <a:ext cx="3071834" cy="3981519"/>
          </a:xfrm>
          <a:prstGeom prst="ellipse">
            <a:avLst/>
          </a:prstGeom>
          <a:effectLst>
            <a:softEdge rad="635000"/>
          </a:effectLst>
        </p:spPr>
      </p:pic>
      <p:pic>
        <p:nvPicPr>
          <p:cNvPr id="8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500034" y="642924"/>
            <a:ext cx="2357454" cy="1171653"/>
          </a:xfrm>
          <a:prstGeom prst="rect">
            <a:avLst/>
          </a:prstGeom>
          <a:noFill/>
        </p:spPr>
      </p:pic>
      <p:pic>
        <p:nvPicPr>
          <p:cNvPr id="9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9842431">
            <a:off x="658751" y="2807356"/>
            <a:ext cx="2088259" cy="20705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rot="16200000">
            <a:off x="-478101" y="1835403"/>
            <a:ext cx="1900991" cy="944792"/>
          </a:xfrm>
          <a:prstGeom prst="rect">
            <a:avLst/>
          </a:prstGeom>
          <a:noFill/>
        </p:spPr>
      </p:pic>
      <p:pic>
        <p:nvPicPr>
          <p:cNvPr id="7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2571750"/>
            <a:ext cx="2163892" cy="2643188"/>
          </a:xfrm>
          <a:prstGeom prst="rect">
            <a:avLst/>
          </a:prstGeom>
          <a:noFill/>
        </p:spPr>
      </p:pic>
      <p:pic>
        <p:nvPicPr>
          <p:cNvPr id="8" name="Picture 6" descr="http://s1.pic4you.ru/allimage/y2012/09-01/12216/2393829.png"/>
          <p:cNvPicPr>
            <a:picLocks noChangeAspect="1" noChangeArrowheads="1"/>
          </p:cNvPicPr>
          <p:nvPr userDrawn="1"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 rot="12241493" flipH="1">
            <a:off x="358093" y="-280150"/>
            <a:ext cx="2258846" cy="2239739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s1.pic4you.ru/allimage/y2012/09-01/12216/2393834.png"/>
          <p:cNvPicPr>
            <a:picLocks noChangeAspect="1" noChangeArrowheads="1"/>
          </p:cNvPicPr>
          <p:nvPr userDrawn="1"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 rot="10431202">
            <a:off x="4696432" y="3671958"/>
            <a:ext cx="2461488" cy="1223359"/>
          </a:xfrm>
          <a:prstGeom prst="rect">
            <a:avLst/>
          </a:prstGeom>
          <a:noFill/>
        </p:spPr>
      </p:pic>
      <p:pic>
        <p:nvPicPr>
          <p:cNvPr id="8" name="Picture 2" descr="http://s1.pic4you.ru/allimage/y2012/09-01/12216/2393889.png"/>
          <p:cNvPicPr>
            <a:picLocks noChangeAspect="1" noChangeArrowheads="1"/>
          </p:cNvPicPr>
          <p:nvPr userDrawn="1"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 flipH="1">
            <a:off x="6643702" y="2143122"/>
            <a:ext cx="2357422" cy="287958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81FEAA2-E190-4385-B75D-87C4A8556E21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D2F0E7D-657D-4856-95E0-5EEF1382B7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abali.ru/wp-content/uploads/2013/03/vintazhnaya_ramka_starij_list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 rot="5400000">
            <a:off x="2000250" y="-2000248"/>
            <a:ext cx="5143501" cy="914400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0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fotki.yandex.ru/users/shadrinagalin/view/1037645/" TargetMode="Externa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otki.yandex.ru/users/shadrinagalin/view/1037577/" TargetMode="Externa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928676"/>
            <a:ext cx="5500726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ru-RU" sz="4000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Экологическое  воспитание средствами русской литературы» </a:t>
            </a:r>
            <a:endParaRPr lang="ru-RU" sz="4000" dirty="0">
              <a:ln w="38100">
                <a:solidFill>
                  <a:srgbClr val="531611"/>
                </a:solidFill>
              </a:ln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785786" y="928676"/>
            <a:ext cx="464347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3161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Александр Иванович  Герцен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3161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писал: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«Природа не может перечить человеку, если человек не перечит ей». </a:t>
            </a:r>
            <a:endParaRPr kumimoji="0" lang="ru-RU" sz="2800" b="0" i="1" u="none" strike="noStrike" cap="none" normalizeH="0" baseline="0" dirty="0" smtClean="0">
              <a:ln>
                <a:noFill/>
              </a:ln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7653" name="Picture 5" descr="http://www.herzenlib.ru/booklovers/images/n20110429_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310" y="642924"/>
            <a:ext cx="3153218" cy="3786214"/>
          </a:xfrm>
          <a:prstGeom prst="rect">
            <a:avLst/>
          </a:prstGeom>
          <a:noFill/>
          <a:ln w="57150">
            <a:solidFill>
              <a:srgbClr val="53161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714362"/>
            <a:ext cx="7572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Неоценим вклад писателей 20 века в формирование любви к природе </a:t>
            </a:r>
            <a:endParaRPr lang="ru-RU" sz="2800" dirty="0"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6626" name="Picture 2" descr="http://lit-ra.info.opt-images.1c-bitrix-cdn.ru/upload/iblock/bfc/prishvin.jpg?1477390543121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857370"/>
            <a:ext cx="3071834" cy="25003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428626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М. М. Пришвин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6628" name="Picture 4" descr="http://орм24.рф/upload/resize_cache/iblock/a64/245_190_2/a6485f7ffa375c6bc3244379aa4289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214560"/>
            <a:ext cx="2714644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178593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К. Г. Паустовский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1643056"/>
            <a:ext cx="15767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Г. </a:t>
            </a:r>
            <a:r>
              <a:rPr lang="ru-RU" dirty="0" err="1" smtClean="0">
                <a:solidFill>
                  <a:srgbClr val="C00000"/>
                </a:solidFill>
              </a:rPr>
              <a:t>Скребицкий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26630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32" name="AutoShape 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34" name="Picture 10" descr="http://gim1r.ru/1r/images/biblioteka/skrebitskij/foto_skrebitskij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2000246"/>
            <a:ext cx="2029000" cy="2681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24" name="Picture 4" descr="http://pda.coollib.xyz/i/42/260742/i_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8"/>
            <a:ext cx="2571768" cy="3673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215074" y="2857502"/>
            <a:ext cx="13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Распутин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00430" y="3714758"/>
            <a:ext cx="132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В. Астафьев</a:t>
            </a:r>
            <a:endParaRPr lang="ru-RU" dirty="0"/>
          </a:p>
        </p:txBody>
      </p:sp>
      <p:pic>
        <p:nvPicPr>
          <p:cNvPr id="30730" name="Picture 10" descr="https://dixinews.ru/up2/news/article/2015/11/10/astafiev_0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1285866"/>
            <a:ext cx="3214710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142976" y="4143386"/>
            <a:ext cx="113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В. Бианки</a:t>
            </a:r>
            <a:endParaRPr lang="ru-RU" dirty="0"/>
          </a:p>
        </p:txBody>
      </p:sp>
      <p:pic>
        <p:nvPicPr>
          <p:cNvPr id="30726" name="Picture 6" descr="http://admold.fedpress.ru/sites/fedpress/files/ryabowall/news/rasput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7" y="571486"/>
            <a:ext cx="2786082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571472" y="714362"/>
            <a:ext cx="471490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Экологические мотивы Творчества Пришвина  -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 охраны природы,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взаимодействия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человека и окружающего мира, единства всего живого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 А. Фадеев</a:t>
            </a:r>
            <a:endParaRPr kumimoji="0" lang="ru-RU" sz="2800" b="1" i="1" u="none" strike="noStrike" cap="none" normalizeH="0" baseline="0" dirty="0" smtClean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3" name="Picture 3" descr="http://a4format.ru/index_pic.php?data=photos/4234680e.jpg&amp;percenta=1.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071552"/>
            <a:ext cx="3687280" cy="2922589"/>
          </a:xfrm>
          <a:prstGeom prst="rect">
            <a:avLst/>
          </a:prstGeom>
          <a:ln w="57150">
            <a:solidFill>
              <a:srgbClr val="53161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642924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latin typeface="Bookman Old Style" pitchFamily="18" charset="0"/>
              </a:rPr>
              <a:t>   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«Многие из нас любуются природой, но не многие принимают её к сердцу, и даже тем, кто сердцу принимает, не часто удаётся сойтись с природой, чтобы почувствовать в ней свою собственную душу»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М. М. Пришвин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6" name="Picture 4" descr="https://bibliosfera.su/image/cache/catalog/img/dethudozh/00000217501-300x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428874"/>
            <a:ext cx="2143140" cy="254317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78" name="Picture 6" descr="http://www.infanata.info/russkaya-proza-o-prirode-i-zhivotnykh/pro-ptits-i-zverey/pro-ptits-i-zvere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357436"/>
            <a:ext cx="1785950" cy="23060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80" name="Picture 8" descr="http://www.uchebnik.com/cache/images/a2b67b62e9b79dda8f0d1fba323e19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2714626"/>
            <a:ext cx="1714512" cy="2214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8682" name="Picture 10" descr="http://epubik.pp.ru/jevllnt/ognennyy_bog_marranov_skachat_knigu_besplatno_fb2_556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2857502"/>
            <a:ext cx="1692453" cy="19764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684" name="Picture 12" descr="http://img-fotki.yandex.ru/get/9804/65387414.53e/0_fd54d_e808d7a8_L.gif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1553808" cy="1508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42910" y="500048"/>
            <a:ext cx="8072494" cy="400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Были заданы следующие вопросы: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1.Что изучает экология?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2.Назовите глобальные экологические проблемы?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3.Вспомните произведения литературы о природе.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4.В каких произведениях русской литературы звучит тема охраны природы?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5.От кого, по вашему мнению, зависит чистота окружающей среды?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6.Как вы оцениваете состояние природы в нашей местности?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7.Что вы можете предложить для решения экологических проблем?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8.Ваш вклад в охрану окружающей среды?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9.Можно ли средствами литературы воспитывать бережное отношение к природе?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24579" name="AutoShape 3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1" name="AutoShape 5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3" name="Picture 7" descr="http://chiefofchange.com/wp-content/uploads/2011/09/stick_figure_question_answer_300_cl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60" y="285754"/>
            <a:ext cx="22860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2" name="Picture 6" descr="http://img6.sputnik.ru/?key=a6022c9120d7a9aae7e8411b1e95e0108da296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357304"/>
            <a:ext cx="2857520" cy="264320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704" name="Picture 8" descr="http://bibliom.ru/wp-content/gallery/po-sledam-literaturnyx-geroev/%D0%98%D0%B3%D0%BB%D0%B8%D0%BD%D0%B0-%D0%A1.-%D0%A2%D1%80%D0%B8-%D0%BF%D0%B0%D0%BB%D1%8C%D0%BC%D1%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785800"/>
            <a:ext cx="2885534" cy="34290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9706" name="Picture 10" descr="http://muzatop.ru/uploads/images/n/_/a/n_a_nekrasov_ded_mazaj_i_zajtsi_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928676"/>
            <a:ext cx="2976583" cy="35719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571472" y="642924"/>
            <a:ext cx="857252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«Природа учит нас понимать прекрасное. Любовь к родной стране невозможна без любви к её природе».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Bookman Old Style" pitchFamily="18" charset="0"/>
              </a:rPr>
              <a:t>К. Паустовский 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3559" name="Picture 7" descr="http://img2.1001golos.ru/ratings/1262000/1261816/p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1428742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5" name="Picture 3" descr="http://img-fotki.yandex.ru/get/9801/65387414.53d/0_fd509_4ba21a_L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785800"/>
            <a:ext cx="1420371" cy="971534"/>
          </a:xfrm>
          <a:prstGeom prst="rect">
            <a:avLst/>
          </a:prstGeom>
          <a:noFill/>
        </p:spPr>
      </p:pic>
      <p:pic>
        <p:nvPicPr>
          <p:cNvPr id="23561" name="Picture 9" descr="Фото: Иван Дементиевски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643056"/>
            <a:ext cx="4643470" cy="2887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500048"/>
            <a:ext cx="7929618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81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ыводы:</a:t>
            </a: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1.Вопросы экологии волновали и волнуют писателей. Они стремятся донести до своих читателей важность проблемы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2. Все писатели, как убежденные ценители подлинной красоты, доказывают, что влияние человека на природу не должно быть губительно для нее, ведь каждая встреча с природой - это встреча с прекрасным, прикосновение к тайне.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3. Литературные произведения  помогают задуматься о взаимоотношении человека и природы. 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381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4.Художественная литература способствует формированию понятия о единстве   человека и    природы, воспитывает </a:t>
            </a:r>
            <a:r>
              <a:rPr kumimoji="0" lang="ru-RU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экокультуру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22531" name="Picture 3" descr="http://www.gifmania.ru/Animated-Gifs-Predmety/Animations-Books/Images-Books-Quills/Books-Quills-8177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2" y="2381250"/>
            <a:ext cx="2762250" cy="276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ribalych.ru/wp-content/uploads/2015/12/zlobodnevnye-kartinki_3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6"/>
            <a:ext cx="4708539" cy="4000528"/>
          </a:xfrm>
          <a:prstGeom prst="rect">
            <a:avLst/>
          </a:prstGeom>
          <a:noFill/>
          <a:ln w="76200" cmpd="tri">
            <a:solidFill>
              <a:srgbClr val="53161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286380" y="928676"/>
            <a:ext cx="3500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Земля - это живое тело со своим ритмом, дыханием, пульсом кровообращением, и естественный ток крови в ней остановить – смертельно.</a:t>
            </a:r>
            <a:endParaRPr lang="ru-RU" sz="24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skopin-gorod.ru/userfiles/IFNS/logotip_goda_ekolog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415" y="928677"/>
            <a:ext cx="5286361" cy="3117626"/>
          </a:xfrm>
          <a:prstGeom prst="snip2DiagRect">
            <a:avLst>
              <a:gd name="adj1" fmla="val 357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785800"/>
            <a:ext cx="3500430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Вокруг любви моей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Непобедимой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 моим лугам,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Где травы я косил,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Вся жизнь моя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Вращается незримо, 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Как ты, Земля,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Вокруг своей оси…</a:t>
            </a:r>
            <a:endParaRPr lang="ru-RU" sz="28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im0-tub-ru.yandex.net/i?id=9541ee6c69048d46b3e13e70df8761ad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8610"/>
            <a:ext cx="3143272" cy="4224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www.litprichal.ru/upload/329/cde03fe17237a764bd9d30acd1d1738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1214428"/>
            <a:ext cx="7000924" cy="1619250"/>
          </a:xfrm>
          <a:prstGeom prst="rect">
            <a:avLst/>
          </a:prstGeom>
          <a:noFill/>
        </p:spPr>
      </p:pic>
      <p:pic>
        <p:nvPicPr>
          <p:cNvPr id="36869" name="Picture 5" descr="C:\Users\Инга\Desktop\0_db58_765ae8a3_S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571750"/>
            <a:ext cx="6500858" cy="1928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3.bp.blogspot.com/-V7xEuf2LiLo/TedRxjimYzI/AAAAAAAABaU/jhtGD6Z2GO8/s1600/illegal+log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6"/>
            <a:ext cx="4019550" cy="2919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000100" y="571486"/>
            <a:ext cx="757242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Живая оболочка нашей планеты испытывает колоссальные нагрузки.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148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50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4" name="Picture 10" descr="http://dragaera.narod.ru/skazki/Poligon/poligon4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643056"/>
            <a:ext cx="3500462" cy="2928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785800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«Человек живёт в определённой окружающей среде. Загрязнение делает его больным, угрожает жизни, грозит гибелью». </a:t>
            </a:r>
            <a:endParaRPr lang="ru-RU" sz="2800" b="1" i="1" dirty="0"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3074" name="Picture 2" descr="http://zimbello.ru/images/5/26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172" y="458478"/>
            <a:ext cx="3035820" cy="4113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6.rimg.info/feec97fa2e5115b45844bcc5b0ae414b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928940"/>
            <a:ext cx="1822751" cy="1625697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224" y="714362"/>
            <a:ext cx="68580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Цель работы</a:t>
            </a:r>
            <a:r>
              <a:rPr lang="ru-RU" sz="3200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показать, что русские писатели посредством своих произведений хотели объяснить людям важность сохранения природы  в её первозданном виде</a:t>
            </a:r>
            <a:r>
              <a:rPr lang="ru-RU" sz="2800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</a:t>
            </a:r>
            <a:endParaRPr lang="ru-RU" sz="2800" dirty="0"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tihi.ru/pics/2012/07/05/97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928676"/>
            <a:ext cx="3714776" cy="33670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5844" name="Picture 4" descr="http://pixdaus.com/files/items/pics/9/48/257948_3af1e0a87fdc8251e9f9944f82ab72a5_mds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857238"/>
            <a:ext cx="3491889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500048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Сколько писателей в стихах и в прозе воспели эту красоту! </a:t>
            </a:r>
            <a:endParaRPr lang="ru-RU" sz="3200" dirty="0"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4" name="Picture 6" descr="http://fotomagiks.ru/img-q5y5x5n4g40414o5e484p246m5g5s2p4u4/feb/litnas/pictures/l43-fr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1714495"/>
            <a:ext cx="214314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8" name="Picture 10" descr="http://zhurnal.lib.ru/img/m/muratow_s_w/pushkiniana/turgenev_shulg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2000246"/>
            <a:ext cx="2000264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60" name="Picture 12" descr="http://otvet.imgsmail.ru/download/17f15ab2d0bcae274c0a0ab689a0b95d_i-3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571619"/>
            <a:ext cx="221457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6" name="Picture 8" descr="https://godliteratury.ru/wp-content/uploads/2016/12/Nekrasov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857370"/>
            <a:ext cx="2143140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571486"/>
            <a:ext cx="821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Велико наследие литературы XIX века.</a:t>
            </a:r>
            <a:endParaRPr lang="ru-RU" sz="2800" b="1" i="1" dirty="0"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026" name="Picture 2" descr="http://portal.pskovlib.ru/images/stories/porhov/2015_%D0%9F%D0%B5%D1%80%D0%B5%D0%BA%D1%80%D1%91%D1%81%D1%82%D0%BE%D0%BA_4_%D0%93%D0%BE%D0%B3%D0%BE%D0%BB%D1%8C_%D0%9D%D0%B8%D0%BA%D0%BE%D0%BB%D0%B0%D0%B9_%D0%92%D0%B0%D1%81%D0%B8%D0%BB%D1%8C%D0%B5%D0%B2%D0%B8%D1%87_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8"/>
            <a:ext cx="2368762" cy="3286148"/>
          </a:xfrm>
          <a:prstGeom prst="rect">
            <a:avLst/>
          </a:prstGeom>
          <a:noFill/>
        </p:spPr>
      </p:pic>
      <p:pic>
        <p:nvPicPr>
          <p:cNvPr id="1028" name="Picture 4" descr="https://www.cotton-road.by/images/cotton-road-bel/tolstoy-l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214428"/>
            <a:ext cx="2286016" cy="3298153"/>
          </a:xfrm>
          <a:prstGeom prst="rect">
            <a:avLst/>
          </a:prstGeom>
          <a:noFill/>
        </p:spPr>
      </p:pic>
      <p:sp>
        <p:nvSpPr>
          <p:cNvPr id="1030" name="AutoShape 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mega-u.ru/sites/default/files/styles/thumbnail/public/images/chehov%20anton.jpg?itok=SnmLjnX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8"/>
            <a:ext cx="2357454" cy="3319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14744" y="714362"/>
            <a:ext cx="46434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Сергей Тимофеевич Аксаков </a:t>
            </a:r>
            <a:r>
              <a:rPr lang="ru-RU" sz="2800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 свое время предупреждал, что </a:t>
            </a:r>
            <a:r>
              <a:rPr lang="ru-RU" sz="2800" i="1" dirty="0" smtClean="0">
                <a:solidFill>
                  <a:srgbClr val="5316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"богатство лесами вводит нас в мотовство, а с ним недалеко и до бедности"</a:t>
            </a:r>
            <a:endParaRPr lang="ru-RU" sz="2800" i="1" dirty="0">
              <a:solidFill>
                <a:srgbClr val="5316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0" name="Picture 2" descr="http://мфря.рф/wiki/images/thumb/6/67/Aksakov.jpg/200px-Aksa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6"/>
            <a:ext cx="3039629" cy="3875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426</Words>
  <Application>Microsoft Office PowerPoint</Application>
  <PresentationFormat>Экран (16:9)</PresentationFormat>
  <Paragraphs>41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Master</dc:creator>
  <cp:lastModifiedBy>Елена Борисовна</cp:lastModifiedBy>
  <cp:revision>29</cp:revision>
  <dcterms:created xsi:type="dcterms:W3CDTF">2016-07-05T17:28:45Z</dcterms:created>
  <dcterms:modified xsi:type="dcterms:W3CDTF">2017-05-23T11:47:56Z</dcterms:modified>
</cp:coreProperties>
</file>