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70" r:id="rId15"/>
    <p:sldId id="271" r:id="rId16"/>
    <p:sldId id="272" r:id="rId17"/>
    <p:sldId id="267" r:id="rId18"/>
  </p:sldIdLst>
  <p:sldSz cx="12192000" cy="6858000"/>
  <p:notesSz cx="6858000" cy="9144000"/>
  <p:embeddedFontLst>
    <p:embeddedFont>
      <p:font typeface="Garamond" panose="02020404030301010803" pitchFamily="18" charset="0"/>
      <p:regular r:id="rId19"/>
      <p:bold r:id="rId20"/>
      <p:italic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891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514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25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63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022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25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409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639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872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77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78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38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86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98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58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9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70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8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5B453BB-416E-4995-B45C-9A2311C4E63F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0CF1C7-ED68-4F9A-9070-DA97C4B294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9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17.xml"/><Relationship Id="rId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75" y="1525299"/>
            <a:ext cx="7539645" cy="3869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2441" y="266009"/>
            <a:ext cx="6815669" cy="960035"/>
          </a:xfrm>
        </p:spPr>
        <p:txBody>
          <a:bodyPr/>
          <a:lstStyle/>
          <a:p>
            <a:r>
              <a:rPr lang="ru-RU" b="1" dirty="0" smtClean="0">
                <a:solidFill>
                  <a:srgbClr val="E08916"/>
                </a:solidFill>
              </a:rPr>
              <a:t>В гости к осени</a:t>
            </a:r>
            <a:endParaRPr lang="ru-RU" b="1" dirty="0">
              <a:solidFill>
                <a:srgbClr val="E0891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7336" y="5694215"/>
            <a:ext cx="6815669" cy="1320802"/>
          </a:xfrm>
        </p:spPr>
        <p:txBody>
          <a:bodyPr/>
          <a:lstStyle/>
          <a:p>
            <a:r>
              <a:rPr lang="ru-RU" b="1" dirty="0" smtClean="0"/>
              <a:t>Автор: </a:t>
            </a:r>
            <a:r>
              <a:rPr lang="ru-RU" dirty="0" smtClean="0"/>
              <a:t>Елистратова Елена Александровна</a:t>
            </a:r>
          </a:p>
          <a:p>
            <a:r>
              <a:rPr lang="ru-RU" b="1" dirty="0" err="1" smtClean="0"/>
              <a:t>Индификационный</a:t>
            </a:r>
            <a:r>
              <a:rPr lang="ru-RU" b="1" dirty="0" smtClean="0"/>
              <a:t> номер: </a:t>
            </a:r>
            <a:r>
              <a:rPr lang="ru-RU" dirty="0" smtClean="0"/>
              <a:t>235-542-233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3829" y="277928"/>
            <a:ext cx="5496096" cy="130386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Погода </a:t>
            </a:r>
            <a:r>
              <a:rPr lang="ru-RU" b="1" dirty="0" smtClean="0">
                <a:solidFill>
                  <a:srgbClr val="7030A0"/>
                </a:solidFill>
              </a:rPr>
              <a:t>осенью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1975" y="1177917"/>
            <a:ext cx="10109662" cy="16107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Осень – самое яркое и прекрасное время года. В этот период температура воздуха меняется, вследствие чего происходят перемены в погоде в целом. </a:t>
            </a:r>
            <a:endParaRPr lang="ru-RU" dirty="0" smtClean="0"/>
          </a:p>
          <a:p>
            <a:r>
              <a:rPr lang="ru-RU" dirty="0" smtClean="0"/>
              <a:t>Появляется </a:t>
            </a:r>
            <a:r>
              <a:rPr lang="ru-RU" dirty="0"/>
              <a:t>ледоход;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437" y="2336597"/>
            <a:ext cx="5831312" cy="36404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9323" y="2504640"/>
            <a:ext cx="42090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Поздней осенью природа меняется в неблагоприятную сторону. В заключительном этапе сезона на реках образуются льдины, которые движутся по течению. Это явление также бывает весной и называется ледоходом.</a:t>
            </a:r>
          </a:p>
        </p:txBody>
      </p:sp>
    </p:spTree>
    <p:extLst>
      <p:ext uri="{BB962C8B-B14F-4D97-AF65-F5344CB8AC3E}">
        <p14:creationId xmlns:p14="http://schemas.microsoft.com/office/powerpoint/2010/main" val="311563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1080" y="1077265"/>
            <a:ext cx="7482839" cy="449226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Меняется направление ветра;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Движущиеся </a:t>
            </a:r>
            <a:r>
              <a:rPr lang="ru-RU" dirty="0"/>
              <a:t>потоки воздуха становятся сильнее и порывистее. Северо-западный ветер приносит осадки и холода, характерные для </a:t>
            </a:r>
            <a:r>
              <a:rPr lang="ru-RU" dirty="0" smtClean="0"/>
              <a:t>осени.</a:t>
            </a:r>
          </a:p>
          <a:p>
            <a:r>
              <a:rPr lang="ru-RU" dirty="0" smtClean="0"/>
              <a:t>Выпадают </a:t>
            </a:r>
            <a:r>
              <a:rPr lang="ru-RU" dirty="0"/>
              <a:t>осадки;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Осенью </a:t>
            </a:r>
            <a:r>
              <a:rPr lang="ru-RU" dirty="0"/>
              <a:t>ненастья в погоде учащаются. Холодный порывистый ветер приносит неблагоприятные явления: усиливаются дожди, появляется иней (застывшая роса), выпадает снег</a:t>
            </a:r>
            <a:r>
              <a:rPr lang="ru-RU" dirty="0" smtClean="0"/>
              <a:t>.</a:t>
            </a:r>
          </a:p>
          <a:p>
            <a:r>
              <a:rPr lang="ru-RU" dirty="0"/>
              <a:t>Появляется гололёд.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Гололедом </a:t>
            </a:r>
            <a:r>
              <a:rPr lang="ru-RU" dirty="0"/>
              <a:t>называется слой льда, который образуется на деревьях, земле, зданиях и проводах во время заморозок и после дождя.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606" y="592841"/>
            <a:ext cx="2698098" cy="1784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0606" y="4470553"/>
            <a:ext cx="2669020" cy="17806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20606" y="2377440"/>
            <a:ext cx="27597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На пустом футбольном поле </a:t>
            </a:r>
            <a:endParaRPr lang="ru-RU" sz="1400" i="1" dirty="0" smtClean="0"/>
          </a:p>
          <a:p>
            <a:r>
              <a:rPr lang="ru-RU" sz="1400" i="1" dirty="0" smtClean="0"/>
              <a:t>Ветер </a:t>
            </a:r>
            <a:r>
              <a:rPr lang="ru-RU" sz="1400" i="1" dirty="0"/>
              <a:t>кружится на воле, </a:t>
            </a:r>
            <a:endParaRPr lang="ru-RU" sz="1400" i="1" dirty="0" smtClean="0"/>
          </a:p>
          <a:p>
            <a:r>
              <a:rPr lang="ru-RU" sz="1400" i="1" dirty="0" smtClean="0"/>
              <a:t>Мокнут </a:t>
            </a:r>
            <a:r>
              <a:rPr lang="ru-RU" sz="1400" i="1" dirty="0"/>
              <a:t>старые афиши, </a:t>
            </a:r>
            <a:endParaRPr lang="ru-RU" sz="1400" i="1" dirty="0" smtClean="0"/>
          </a:p>
          <a:p>
            <a:r>
              <a:rPr lang="ru-RU" sz="1400" i="1" dirty="0" smtClean="0"/>
              <a:t>Воробьи </a:t>
            </a:r>
            <a:r>
              <a:rPr lang="ru-RU" sz="1400" i="1" dirty="0"/>
              <a:t>укрылись в нише. </a:t>
            </a:r>
            <a:endParaRPr lang="ru-RU" sz="1400" i="1" dirty="0" smtClean="0"/>
          </a:p>
          <a:p>
            <a:r>
              <a:rPr lang="ru-RU" sz="1400" i="1" dirty="0" smtClean="0"/>
              <a:t>Тёплых </a:t>
            </a:r>
            <a:r>
              <a:rPr lang="ru-RU" sz="1400" i="1" dirty="0"/>
              <a:t>дней теперь не жди — </a:t>
            </a:r>
            <a:endParaRPr lang="ru-RU" sz="1400" i="1" dirty="0" smtClean="0"/>
          </a:p>
          <a:p>
            <a:r>
              <a:rPr lang="ru-RU" sz="1400" i="1" dirty="0" smtClean="0"/>
              <a:t>Без </a:t>
            </a:r>
            <a:r>
              <a:rPr lang="ru-RU" sz="1400" i="1" dirty="0"/>
              <a:t>конца идут дожди. </a:t>
            </a:r>
            <a:endParaRPr lang="ru-RU" sz="1400" i="1" dirty="0" smtClean="0"/>
          </a:p>
          <a:p>
            <a:r>
              <a:rPr lang="ru-RU" sz="1400" i="1" dirty="0" smtClean="0"/>
              <a:t>Дремлет </a:t>
            </a:r>
            <a:r>
              <a:rPr lang="ru-RU" sz="1400" i="1" dirty="0"/>
              <a:t>сторож у ворот. </a:t>
            </a:r>
            <a:endParaRPr lang="ru-RU" sz="1400" i="1" dirty="0" smtClean="0"/>
          </a:p>
          <a:p>
            <a:r>
              <a:rPr lang="ru-RU" sz="1400" i="1" dirty="0" smtClean="0"/>
              <a:t>Осень</a:t>
            </a:r>
            <a:r>
              <a:rPr lang="ru-RU" sz="1400" i="1" dirty="0"/>
              <a:t>… Кто сюда пойдёт? </a:t>
            </a:r>
            <a:endParaRPr lang="ru-RU" sz="1400" i="1" dirty="0" smtClean="0"/>
          </a:p>
          <a:p>
            <a:pPr algn="r"/>
            <a:r>
              <a:rPr lang="ru-RU" sz="1400" i="1" dirty="0" smtClean="0"/>
              <a:t>Агния </a:t>
            </a:r>
            <a:r>
              <a:rPr lang="ru-RU" sz="1400" i="1" dirty="0" err="1"/>
              <a:t>Барто</a:t>
            </a:r>
            <a:endParaRPr lang="ru-RU" sz="1400" i="1" dirty="0"/>
          </a:p>
          <a:p>
            <a:endParaRPr lang="ru-RU" i="1" dirty="0"/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603" y="5678097"/>
            <a:ext cx="938865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316" y="3806183"/>
            <a:ext cx="3449899" cy="19405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6" y="666248"/>
            <a:ext cx="11421687" cy="672101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Явления живой природы </a:t>
            </a:r>
            <a:r>
              <a:rPr lang="ru-RU" sz="4000" b="1" dirty="0" smtClean="0">
                <a:solidFill>
                  <a:srgbClr val="FF0000"/>
                </a:solidFill>
              </a:rPr>
              <a:t>в </a:t>
            </a:r>
            <a:r>
              <a:rPr lang="ru-RU" sz="4000" b="1" dirty="0">
                <a:solidFill>
                  <a:srgbClr val="FF0000"/>
                </a:solidFill>
              </a:rPr>
              <a:t>осеннюю </a:t>
            </a:r>
            <a:r>
              <a:rPr lang="ru-RU" sz="4000" b="1" dirty="0" smtClean="0">
                <a:solidFill>
                  <a:srgbClr val="FF0000"/>
                </a:solidFill>
              </a:rPr>
              <a:t>пору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3591" y="1226896"/>
            <a:ext cx="10342417" cy="120042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Осенью мир живой природы преображается. Человек наблюдает чудесную картину: деревья и земля словно покрыты золотом, в небе кружат стаи перелетных птиц, а некоторые культуры дают свои плоды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233" y="2427317"/>
            <a:ext cx="5609715" cy="3822620"/>
          </a:xfrm>
          <a:prstGeom prst="rect">
            <a:avLst/>
          </a:prstGeom>
        </p:spPr>
      </p:pic>
      <p:pic>
        <p:nvPicPr>
          <p:cNvPr id="6" name="П.И. Чайковский - Времена года Осен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6666" y="4338627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173481" y="3159852"/>
            <a:ext cx="31210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Пётр Ильич </a:t>
            </a:r>
            <a:r>
              <a:rPr lang="ru-RU" i="1" dirty="0" smtClean="0"/>
              <a:t>Чайковский </a:t>
            </a:r>
          </a:p>
          <a:p>
            <a:pPr algn="ctr"/>
            <a:r>
              <a:rPr lang="ru-RU" i="1" dirty="0" smtClean="0"/>
              <a:t>Времена года. Осень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66667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7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6513" y="919324"/>
            <a:ext cx="6385560" cy="506583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Несмотря на то, что в ноябре наступает «затишье» (листья полностью опадают, учащаются дожди и туманы, а птицы улетают на юг), природа в этом месяце по-своему красива и уникальна. </a:t>
            </a:r>
            <a:endParaRPr lang="ru-RU" dirty="0" smtClean="0"/>
          </a:p>
          <a:p>
            <a:r>
              <a:rPr lang="ru-RU" dirty="0" smtClean="0"/>
              <a:t>Сезонная </a:t>
            </a:r>
            <a:r>
              <a:rPr lang="ru-RU" dirty="0"/>
              <a:t>спячка животных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Животные </a:t>
            </a:r>
            <a:r>
              <a:rPr lang="ru-RU" dirty="0"/>
              <a:t>и растения чувствуют наступление осенних холодов и заранее начинают готовиться к приближающейся зиме. Для этого медведи, ежи, барсуки, летучие мыши, белки, еноты и другие лесные жители впадают в спячку. Осенью у этих животных замедляется обмен веществ, они усиленно питаются, тем самым откладывают «запасы» в виде жира. Этот процесс помогает им выжить зимой, так как на протяжении трёх месяцев в организм животных не поступают питательные вещества. Также перед сезонной спячкой животные находят подходящее место с необходимыми для выживания условиями (комфортная температура, отсутствие света и безопасное местоположение). Обычно ими являются дупла, берлоги и норы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1847">
            <a:off x="7247319" y="943952"/>
            <a:ext cx="4624331" cy="346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3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1796" y="1587732"/>
            <a:ext cx="3981795" cy="494607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Изменение окраски шубки животных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Некоторые </a:t>
            </a:r>
            <a:r>
              <a:rPr lang="ru-RU" dirty="0"/>
              <a:t>царства и классы живой природы (такие, как млекопитающие, деревья, кустарники) имеют свойство менять свой цвет в переходный сезон (осенью и весной). Так, например, окрас шубки зайца, песца и ласки меняется с серого на белый, а белки – с рыжего на </a:t>
            </a:r>
            <a:r>
              <a:rPr lang="ru-RU" dirty="0" smtClean="0"/>
              <a:t>серо-коричневый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9970" y="1101610"/>
            <a:ext cx="3330979" cy="4438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28" r="-110"/>
          <a:stretch/>
        </p:blipFill>
        <p:spPr>
          <a:xfrm>
            <a:off x="767196" y="627783"/>
            <a:ext cx="3098222" cy="53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3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9677" y="1077265"/>
            <a:ext cx="5629100" cy="4242879"/>
          </a:xfrm>
        </p:spPr>
        <p:txBody>
          <a:bodyPr>
            <a:normAutofit fontScale="92500"/>
          </a:bodyPr>
          <a:lstStyle/>
          <a:p>
            <a:r>
              <a:rPr lang="ru-RU" dirty="0"/>
              <a:t>Созревание ягод, овощей, зелени и фруктов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Помимо </a:t>
            </a:r>
            <a:r>
              <a:rPr lang="ru-RU" dirty="0"/>
              <a:t>красочного пейзажа, природа радует человека и сезонными продуктами.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Так, из овощей осенью созревают баклажан, кабачок, капуста, перец и морковь;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Из фруктов – арбуз, виноград, груши, персики и яблоки;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Из ягод – рябина, клюква, голубчика, брусника, боярышник и калина;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Из зелени – шпинат, шалфей и другие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913" y="1253569"/>
            <a:ext cx="5226849" cy="389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2891" y="653317"/>
            <a:ext cx="10500359" cy="176568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Изменение цвета листьев и их опадение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сентябре деревья покрыты легкой позолотой, в октябре (в период «золотой осени») они принимают яркие оттенки. В ноябре же человек наблюдает слой темно-коричневых листьев на земле. Верхушки деревьев «оголяются», полностью избавляясь от летней «одежды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699" y="2419004"/>
            <a:ext cx="5143154" cy="3857366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228" y="5594718"/>
            <a:ext cx="938865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6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6496" y="591433"/>
            <a:ext cx="6068123" cy="81341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Перелетные </a:t>
            </a:r>
            <a:r>
              <a:rPr lang="ru-RU" b="1" dirty="0" smtClean="0">
                <a:solidFill>
                  <a:srgbClr val="00B050"/>
                </a:solidFill>
              </a:rPr>
              <a:t>птицы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Перелетные птиц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231" y="1404850"/>
            <a:ext cx="8536268" cy="4801077"/>
          </a:xfrm>
        </p:spPr>
      </p:pic>
    </p:spTree>
    <p:extLst>
      <p:ext uri="{BB962C8B-B14F-4D97-AF65-F5344CB8AC3E}">
        <p14:creationId xmlns:p14="http://schemas.microsoft.com/office/powerpoint/2010/main" val="41846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Содержание: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2409824"/>
            <a:ext cx="6651565" cy="3318936"/>
          </a:xfrm>
        </p:spPr>
        <p:txBody>
          <a:bodyPr/>
          <a:lstStyle/>
          <a:p>
            <a:r>
              <a:rPr lang="ru-RU" dirty="0">
                <a:hlinkClick r:id="rId2" action="ppaction://hlinksldjump"/>
              </a:rPr>
              <a:t>В гости к осени 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Погода осенью 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Явления живой природы в осеннюю пору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Перелетные птицы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6822">
            <a:off x="647701" y="546082"/>
            <a:ext cx="1752599" cy="188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В гости к </a:t>
            </a:r>
            <a:r>
              <a:rPr lang="ru-RU" b="1" dirty="0" smtClean="0">
                <a:solidFill>
                  <a:srgbClr val="0070C0"/>
                </a:solidFill>
              </a:rPr>
              <a:t>осени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2432241"/>
            <a:ext cx="5714653" cy="331893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Каждое время года по-своему красиво и уникально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/>
              <a:t>Зима радует человека снежным покровом, атмосферой новогодних праздников и катанием на санках; </a:t>
            </a:r>
            <a:endParaRPr lang="ru-RU" dirty="0" smtClean="0"/>
          </a:p>
          <a:p>
            <a:r>
              <a:rPr lang="ru-RU" dirty="0" smtClean="0"/>
              <a:t>Весна </a:t>
            </a:r>
            <a:r>
              <a:rPr lang="ru-RU" dirty="0"/>
              <a:t>– пением птиц, комфортной температурой и цветением </a:t>
            </a:r>
            <a:r>
              <a:rPr lang="ru-RU" dirty="0" smtClean="0"/>
              <a:t>деревьев;</a:t>
            </a:r>
          </a:p>
          <a:p>
            <a:r>
              <a:rPr lang="ru-RU" dirty="0" smtClean="0"/>
              <a:t>Лето </a:t>
            </a:r>
            <a:r>
              <a:rPr lang="ru-RU" dirty="0"/>
              <a:t>– ягодами, фруктами и тёплым морем.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494" y="2432241"/>
            <a:ext cx="4496507" cy="33723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86750" y="5804621"/>
            <a:ext cx="2804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Разнообразие времен года </a:t>
            </a:r>
          </a:p>
        </p:txBody>
      </p:sp>
    </p:spTree>
    <p:extLst>
      <p:ext uri="{BB962C8B-B14F-4D97-AF65-F5344CB8AC3E}">
        <p14:creationId xmlns:p14="http://schemas.microsoft.com/office/powerpoint/2010/main" val="235460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/>
              <a:t>Однако одним из самых необычных периодов является осень – одно из четырёх времён года, а также переходный сезон между летом и зимой.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</a:rPr>
              <a:t>это время: </a:t>
            </a:r>
            <a:endParaRPr lang="ru-RU" b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/>
              <a:t>Опадают </a:t>
            </a:r>
            <a:r>
              <a:rPr lang="ru-RU" dirty="0"/>
              <a:t>разноцветные листья; </a:t>
            </a:r>
            <a:endParaRPr lang="ru-RU" dirty="0" smtClean="0"/>
          </a:p>
          <a:p>
            <a:r>
              <a:rPr lang="ru-RU" dirty="0" smtClean="0"/>
              <a:t>Птицы </a:t>
            </a:r>
            <a:r>
              <a:rPr lang="ru-RU" dirty="0"/>
              <a:t>летят на юг; </a:t>
            </a:r>
            <a:endParaRPr lang="ru-RU" dirty="0" smtClean="0"/>
          </a:p>
          <a:p>
            <a:r>
              <a:rPr lang="ru-RU" dirty="0" smtClean="0"/>
              <a:t>Животные </a:t>
            </a:r>
            <a:r>
              <a:rPr lang="ru-RU" dirty="0"/>
              <a:t>готовятся к спячке; </a:t>
            </a:r>
            <a:endParaRPr lang="ru-RU" dirty="0" smtClean="0"/>
          </a:p>
          <a:p>
            <a:r>
              <a:rPr lang="ru-RU" dirty="0" smtClean="0"/>
              <a:t>Температура </a:t>
            </a:r>
            <a:r>
              <a:rPr lang="ru-RU" dirty="0"/>
              <a:t>воздуха постепенно понижается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596" y="2467480"/>
            <a:ext cx="2933198" cy="34978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5999" y="5865690"/>
            <a:ext cx="567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Картина </a:t>
            </a:r>
            <a:r>
              <a:rPr lang="ru-RU" i="1" dirty="0" smtClean="0"/>
              <a:t>«Времена </a:t>
            </a:r>
            <a:r>
              <a:rPr lang="ru-RU" i="1" dirty="0"/>
              <a:t>года – осень» Джузеппе </a:t>
            </a:r>
            <a:r>
              <a:rPr lang="ru-RU" i="1" dirty="0" err="1" smtClean="0"/>
              <a:t>Арчимбольдо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30775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07718" y="865754"/>
            <a:ext cx="9601196" cy="130386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E08916"/>
                </a:solidFill>
              </a:rPr>
              <a:t>Время года </a:t>
            </a:r>
            <a:r>
              <a:rPr lang="ru-RU" b="1" dirty="0" smtClean="0">
                <a:solidFill>
                  <a:srgbClr val="E08916"/>
                </a:solidFill>
              </a:rPr>
              <a:t>осень</a:t>
            </a:r>
            <a:endParaRPr lang="ru-RU" b="1" dirty="0">
              <a:solidFill>
                <a:srgbClr val="E0891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556932"/>
            <a:ext cx="6244243" cy="33189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E08916"/>
                </a:solidFill>
              </a:rPr>
              <a:t>Осень</a:t>
            </a:r>
            <a:r>
              <a:rPr lang="ru-RU" dirty="0"/>
              <a:t> – красивое время года, особенность которого заключается в ярких красках окружающего мира. Осенью мир живой и неживой природы преображается.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Так</a:t>
            </a:r>
            <a:r>
              <a:rPr lang="ru-RU" dirty="0"/>
              <a:t>, например, один раз в год люди наблюдают удивительное явление – листопад. Листья теряют зелёный цвет, приобретая различные яркие оттенки. Этот процесс происходит из-за того, что питательные вещества исчерпываются и образуются пигменты желтого, красного и оранжевого цветов.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644" y="2398991"/>
            <a:ext cx="3946119" cy="33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3417" y="899005"/>
            <a:ext cx="7790409" cy="130386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Какие есть осенние месяцы?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5008" y="2618689"/>
            <a:ext cx="4016432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Осень </a:t>
            </a:r>
            <a:r>
              <a:rPr lang="ru-RU" dirty="0"/>
              <a:t>складывается из трёх «этапов», каждый из которых имеет свои отличительные </a:t>
            </a:r>
            <a:r>
              <a:rPr lang="ru-RU" dirty="0" smtClean="0"/>
              <a:t>особенности:</a:t>
            </a:r>
          </a:p>
          <a:p>
            <a:r>
              <a:rPr lang="ru-RU" dirty="0" smtClean="0">
                <a:hlinkClick r:id="rId2" action="ppaction://hlinksldjump"/>
              </a:rPr>
              <a:t>Сентябрь</a:t>
            </a:r>
            <a:r>
              <a:rPr lang="ru-RU" dirty="0">
                <a:hlinkClick r:id="rId2" action="ppaction://hlinksldjump"/>
              </a:rPr>
              <a:t>; 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Октябрь</a:t>
            </a:r>
            <a:r>
              <a:rPr lang="ru-RU" dirty="0">
                <a:hlinkClick r:id="rId3" action="ppaction://hlinksldjump"/>
              </a:rPr>
              <a:t>; 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Ноябрь.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667" y="1169758"/>
            <a:ext cx="6667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32977">
            <a:off x="3627659" y="717561"/>
            <a:ext cx="4191614" cy="12774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Месяц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сентябрь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600" y="702699"/>
            <a:ext cx="2887133" cy="23097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63600" y="3100461"/>
            <a:ext cx="106510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Сентябрь – первый осенний месяц.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это время: </a:t>
            </a:r>
            <a:endParaRPr lang="ru-RU" dirty="0" smtClean="0"/>
          </a:p>
          <a:p>
            <a:r>
              <a:rPr lang="ru-RU" dirty="0" smtClean="0"/>
              <a:t>Проливаются </a:t>
            </a:r>
            <a:r>
              <a:rPr lang="ru-RU" dirty="0"/>
              <a:t>первые дожди; </a:t>
            </a:r>
            <a:endParaRPr lang="ru-RU" dirty="0" smtClean="0"/>
          </a:p>
          <a:p>
            <a:r>
              <a:rPr lang="ru-RU" dirty="0" smtClean="0"/>
              <a:t>Небо </a:t>
            </a:r>
            <a:r>
              <a:rPr lang="ru-RU" dirty="0"/>
              <a:t>все чаще бывает пасмурным; </a:t>
            </a:r>
            <a:endParaRPr lang="ru-RU" dirty="0" smtClean="0"/>
          </a:p>
          <a:p>
            <a:r>
              <a:rPr lang="ru-RU" dirty="0" smtClean="0"/>
              <a:t>Трава </a:t>
            </a:r>
            <a:r>
              <a:rPr lang="ru-RU" dirty="0"/>
              <a:t>и листья на деревьях меняют свой цвет с привычного ярко-зелёного на золотистый; </a:t>
            </a:r>
            <a:endParaRPr lang="ru-RU" dirty="0" smtClean="0"/>
          </a:p>
          <a:p>
            <a:r>
              <a:rPr lang="ru-RU" dirty="0" smtClean="0"/>
              <a:t>Поспевают </a:t>
            </a:r>
            <a:r>
              <a:rPr lang="ru-RU" dirty="0"/>
              <a:t>ягоды (ежевика, брусника), а также яблоки.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Однако </a:t>
            </a:r>
            <a:r>
              <a:rPr lang="ru-RU" dirty="0"/>
              <a:t>холода, характерные для поздней осени, ещё не наступают. Земля сохраняет летнее тепло и сухость, по-прежнему светит солнце и летают птицы. Также для сентября характерно «бабье лето». Это – период, когда летние жара и сухость затягиваются. Средняя продолжительность «бабьего лета» – две недели. Иногда этот срок составляет тридцать дней, а порой – полтора месяца, в зависимости от местоположения территории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1473199"/>
            <a:ext cx="4208509" cy="27956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68898">
            <a:off x="4848977" y="1561908"/>
            <a:ext cx="1848576" cy="1733040"/>
          </a:xfrm>
          <a:prstGeom prst="rect">
            <a:avLst/>
          </a:prstGeom>
        </p:spPr>
      </p:pic>
      <p:sp>
        <p:nvSpPr>
          <p:cNvPr id="3" name="Выгнутая вниз стрелка 2">
            <a:hlinkClick r:id="rId5" action="ppaction://hlinksldjump"/>
          </p:cNvPr>
          <p:cNvSpPr/>
          <p:nvPr/>
        </p:nvSpPr>
        <p:spPr>
          <a:xfrm>
            <a:off x="11143057" y="6239782"/>
            <a:ext cx="925118" cy="556415"/>
          </a:xfrm>
          <a:prstGeom prst="curvedUp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974" y="1008108"/>
            <a:ext cx="4538978" cy="6942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E08916"/>
                </a:solidFill>
              </a:rPr>
              <a:t>Месяц октябрь</a:t>
            </a:r>
            <a:r>
              <a:rPr lang="ru-RU" b="1" dirty="0">
                <a:solidFill>
                  <a:srgbClr val="E08916"/>
                </a:solidFill>
              </a:rPr>
              <a:t/>
            </a:r>
            <a:br>
              <a:rPr lang="ru-RU" b="1" dirty="0">
                <a:solidFill>
                  <a:srgbClr val="E08916"/>
                </a:solidFill>
              </a:rPr>
            </a:br>
            <a:endParaRPr lang="ru-RU" b="1" dirty="0">
              <a:solidFill>
                <a:srgbClr val="E0891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Это – самый яркий осенний месяц.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Именно </a:t>
            </a:r>
            <a:r>
              <a:rPr lang="ru-RU" dirty="0"/>
              <a:t>в октябре: </a:t>
            </a:r>
            <a:endParaRPr lang="ru-RU" dirty="0" smtClean="0"/>
          </a:p>
          <a:p>
            <a:r>
              <a:rPr lang="ru-RU" dirty="0" smtClean="0"/>
              <a:t>Желтеют </a:t>
            </a:r>
            <a:r>
              <a:rPr lang="ru-RU" dirty="0"/>
              <a:t>и опадают листья; </a:t>
            </a:r>
            <a:endParaRPr lang="ru-RU" dirty="0" smtClean="0"/>
          </a:p>
          <a:p>
            <a:r>
              <a:rPr lang="ru-RU" dirty="0" smtClean="0"/>
              <a:t>Животные </a:t>
            </a:r>
            <a:r>
              <a:rPr lang="ru-RU" dirty="0"/>
              <a:t>и люди готовят запасы к зиме; </a:t>
            </a:r>
            <a:endParaRPr lang="ru-RU" dirty="0" smtClean="0"/>
          </a:p>
          <a:p>
            <a:r>
              <a:rPr lang="ru-RU" dirty="0" smtClean="0"/>
              <a:t>Небо </a:t>
            </a:r>
            <a:r>
              <a:rPr lang="ru-RU" dirty="0"/>
              <a:t>становится ярко-голубого цвета; </a:t>
            </a:r>
            <a:endParaRPr lang="ru-RU" dirty="0" smtClean="0"/>
          </a:p>
          <a:p>
            <a:r>
              <a:rPr lang="ru-RU" dirty="0" smtClean="0"/>
              <a:t>Птицы </a:t>
            </a:r>
            <a:r>
              <a:rPr lang="ru-RU" dirty="0"/>
              <a:t>поднимаются в стаи и летят на юг; </a:t>
            </a:r>
            <a:endParaRPr lang="ru-RU" dirty="0" smtClean="0"/>
          </a:p>
          <a:p>
            <a:r>
              <a:rPr lang="ru-RU" dirty="0" smtClean="0"/>
              <a:t>Лягушки </a:t>
            </a:r>
            <a:r>
              <a:rPr lang="ru-RU" dirty="0"/>
              <a:t>копают норки в земле.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Для </a:t>
            </a:r>
            <a:r>
              <a:rPr lang="ru-RU" dirty="0"/>
              <a:t>октября в средней полосе России характерно такое явление как «Золотая осень». В эту пору природа пестрит яркими красками: листья на деревьях и земле становятся позолоченными, контрастируя с ярко-голубым небом.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36510" y="4025935"/>
            <a:ext cx="3504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Пейзаж И. Левитана «Золотая осень»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858" y="647660"/>
            <a:ext cx="4112683" cy="3378275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164" y="5589331"/>
            <a:ext cx="938865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4739638" cy="130386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Месяц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ноябрь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Погода поздней осенью не отличается яркостью.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этом месяце Земля идёт на «покой»: </a:t>
            </a:r>
            <a:endParaRPr lang="ru-RU" dirty="0" smtClean="0"/>
          </a:p>
          <a:p>
            <a:r>
              <a:rPr lang="ru-RU" dirty="0" smtClean="0"/>
              <a:t>Опавшие </a:t>
            </a:r>
            <a:r>
              <a:rPr lang="ru-RU" dirty="0"/>
              <a:t>листья становятся темно-коричневого цвета; </a:t>
            </a:r>
            <a:endParaRPr lang="ru-RU" dirty="0" smtClean="0"/>
          </a:p>
          <a:p>
            <a:r>
              <a:rPr lang="ru-RU" dirty="0" smtClean="0"/>
              <a:t>Все </a:t>
            </a:r>
            <a:r>
              <a:rPr lang="ru-RU" dirty="0"/>
              <a:t>чаще идут дожди и грады; </a:t>
            </a:r>
            <a:endParaRPr lang="ru-RU" dirty="0" smtClean="0"/>
          </a:p>
          <a:p>
            <a:r>
              <a:rPr lang="ru-RU" dirty="0" smtClean="0"/>
              <a:t>Появляются </a:t>
            </a:r>
            <a:r>
              <a:rPr lang="ru-RU" dirty="0"/>
              <a:t>туманы, которые иногда остаются до вечера; </a:t>
            </a:r>
            <a:endParaRPr lang="ru-RU" dirty="0" smtClean="0"/>
          </a:p>
          <a:p>
            <a:r>
              <a:rPr lang="ru-RU" dirty="0" smtClean="0"/>
              <a:t>Животные </a:t>
            </a:r>
            <a:r>
              <a:rPr lang="ru-RU" dirty="0"/>
              <a:t>меняют летнюю шубку на зимнюю; </a:t>
            </a:r>
            <a:endParaRPr lang="ru-RU" dirty="0" smtClean="0"/>
          </a:p>
          <a:p>
            <a:r>
              <a:rPr lang="ru-RU" dirty="0" smtClean="0"/>
              <a:t>Лужи </a:t>
            </a:r>
            <a:r>
              <a:rPr lang="ru-RU" dirty="0"/>
              <a:t>покрывает тонкий слой льда;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некоторых регионах в конце ноября выпадает снег.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Вся </a:t>
            </a:r>
            <a:r>
              <a:rPr lang="ru-RU" dirty="0"/>
              <a:t>живая и неживая природа готовится к наступающей холодной зиме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814" y="623454"/>
            <a:ext cx="4203815" cy="3152861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567" y="5573727"/>
            <a:ext cx="938865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4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253</TotalTime>
  <Words>1079</Words>
  <Application>Microsoft Office PowerPoint</Application>
  <PresentationFormat>Широкоэкранный</PresentationFormat>
  <Paragraphs>95</Paragraphs>
  <Slides>17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Garamond</vt:lpstr>
      <vt:lpstr>Натуральные материалы</vt:lpstr>
      <vt:lpstr>В гости к осени</vt:lpstr>
      <vt:lpstr>Содержание:</vt:lpstr>
      <vt:lpstr>В гости к осени</vt:lpstr>
      <vt:lpstr>Однако одним из самых необычных периодов является осень – одно из четырёх времён года, а также переходный сезон между летом и зимой. </vt:lpstr>
      <vt:lpstr>Время года осень</vt:lpstr>
      <vt:lpstr>Какие есть осенние месяцы? </vt:lpstr>
      <vt:lpstr>Месяц сентябрь</vt:lpstr>
      <vt:lpstr> Месяц октябрь </vt:lpstr>
      <vt:lpstr>Месяц ноябрь</vt:lpstr>
      <vt:lpstr>Погода осенью</vt:lpstr>
      <vt:lpstr>Презентация PowerPoint</vt:lpstr>
      <vt:lpstr>Явления живой природы в осеннюю пору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Перелетные птицы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Александр(гостинная)</dc:creator>
  <cp:lastModifiedBy>teacher</cp:lastModifiedBy>
  <cp:revision>23</cp:revision>
  <dcterms:created xsi:type="dcterms:W3CDTF">2022-11-09T19:09:24Z</dcterms:created>
  <dcterms:modified xsi:type="dcterms:W3CDTF">2022-11-15T11:05:34Z</dcterms:modified>
</cp:coreProperties>
</file>