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2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  <a:endParaRPr lang="en-US" sz="72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  <a:endParaRPr lang="en-US" sz="72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83448D-3A78-4528-A469-B745A65DA48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25830"/>
            <a:ext cx="7465060" cy="3365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10" b="1" dirty="0" smtClean="0">
                <a:solidFill>
                  <a:srgbClr val="FF0000"/>
                </a:solidFill>
                <a:latin typeface="Arial Rounded MT Bold" panose="020F0704030504030204" charset="0"/>
                <a:cs typeface="Arial Rounded MT Bold" panose="020F0704030504030204" charset="0"/>
              </a:rPr>
              <a:t>Мастер – класс «Изготовление куклы оберега «Спиридон Солнцеворот»»</a:t>
            </a:r>
            <a:endParaRPr lang="ru-RU" sz="3110" b="1" dirty="0">
              <a:solidFill>
                <a:srgbClr val="FF0000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30680"/>
            <a:ext cx="6087745" cy="83375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МДОУ детский сад №50 «Ручеёк»</a:t>
            </a:r>
            <a:endParaRPr lang="ru-RU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г.о.Серпухов</a:t>
            </a:r>
            <a:endParaRPr lang="ru-RU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52625" y="5638800"/>
            <a:ext cx="5383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/>
              <a:t>автор : Каримова Елена Николаевна</a:t>
            </a:r>
            <a:endParaRPr lang="ru-RU" altLang="en-US"/>
          </a:p>
          <a:p>
            <a:pPr algn="ctr"/>
            <a:r>
              <a:rPr lang="ru-RU" altLang="en-US"/>
              <a:t>2022 год</a:t>
            </a:r>
            <a:endParaRPr lang="ru-RU" altLang="en-US"/>
          </a:p>
        </p:txBody>
      </p:sp>
      <p:pic>
        <p:nvPicPr>
          <p:cNvPr id="5" name="Изображение 4" descr="vse-o-kuklah-oberega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7055" y="2423160"/>
            <a:ext cx="5547360" cy="29927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9597390" y="3225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990600"/>
            <a:ext cx="6927215" cy="533400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465454"/>
            <a:ext cx="4038600" cy="5661025"/>
          </a:xfrm>
        </p:spPr>
        <p:txBody>
          <a:bodyPr/>
          <a:lstStyle/>
          <a:p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рис7. Не разрывая нить, обматываем одну ногу оберега (вниз и обратно вверх). Затем вторую ногу, после чего фиксируем и обрываем нить.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465455"/>
            <a:ext cx="4038600" cy="566102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>
                <a:latin typeface="Arial Rounded MT Bold" panose="020F0704030504030204" charset="0"/>
                <a:cs typeface="Arial Rounded MT Bold" panose="020F0704030504030204" charset="0"/>
              </a:rPr>
              <a:t> рис8. Переходим к украшению куклы- одеваем её. Берём лоскут для брюк и разрезаем его по середине, вертикально на две трети высоты лоскута.Затем, по горизонтали, делаем небольшой надрез.</a:t>
            </a: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191333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057400"/>
            <a:ext cx="3668506" cy="3140710"/>
          </a:xfrm>
          <a:prstGeom prst="rect">
            <a:avLst/>
          </a:prstGeom>
        </p:spPr>
      </p:pic>
      <p:pic>
        <p:nvPicPr>
          <p:cNvPr id="6" name="Изображение 5" descr="IMG_20221030_191449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2133599"/>
            <a:ext cx="3444022" cy="30922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424180"/>
            <a:ext cx="4038600" cy="5702300"/>
          </a:xfrm>
        </p:spPr>
        <p:txBody>
          <a:bodyPr/>
          <a:lstStyle/>
          <a:p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рис9.Фиксируем штанишки на кукле . На поясе и на ногах, несколько раз обмотав нитями.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423545"/>
            <a:ext cx="4038600" cy="570293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рис10.Складываем лоскут ткани для рубахи вчетверо и обрезаем, чтобы получился круг.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10" name="Изображение 9" descr="IMG_20221030_193201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676400"/>
            <a:ext cx="4203172" cy="3554095"/>
          </a:xfrm>
          <a:prstGeom prst="rect">
            <a:avLst/>
          </a:prstGeom>
        </p:spPr>
      </p:pic>
      <p:pic>
        <p:nvPicPr>
          <p:cNvPr id="11" name="Изображение 10" descr="IMG_20221030_1933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06" y="1676399"/>
            <a:ext cx="4041594" cy="3554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407035"/>
            <a:ext cx="4038600" cy="5719445"/>
          </a:xfrm>
        </p:spPr>
        <p:txBody>
          <a:bodyPr/>
          <a:lstStyle/>
          <a:p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рис11.Надрезаем по середине (отверстие для головы).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407670"/>
            <a:ext cx="4038600" cy="571881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рис12.Делаем два надреза для </a:t>
            </a:r>
            <a:r>
              <a:rPr lang="ru-RU" altLang="en-US" sz="1400" dirty="0" smtClean="0">
                <a:latin typeface="Arial Rounded MT Bold" panose="020F0704030504030204" charset="0"/>
                <a:cs typeface="Arial Rounded MT Bold" panose="020F0704030504030204" charset="0"/>
              </a:rPr>
              <a:t>рукавов</a:t>
            </a: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1933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990600"/>
            <a:ext cx="3409950" cy="2557780"/>
          </a:xfrm>
          <a:prstGeom prst="rect">
            <a:avLst/>
          </a:prstGeom>
        </p:spPr>
      </p:pic>
      <p:pic>
        <p:nvPicPr>
          <p:cNvPr id="7" name="Изображение 6" descr="IMG_20221030_193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7298" y="3287967"/>
            <a:ext cx="2915602" cy="3436429"/>
          </a:xfrm>
          <a:prstGeom prst="rect">
            <a:avLst/>
          </a:prstGeom>
        </p:spPr>
      </p:pic>
      <p:pic>
        <p:nvPicPr>
          <p:cNvPr id="8" name="Изображение 7" descr="IMG_20221030_1938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828800"/>
            <a:ext cx="4846987" cy="3835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-528380"/>
            <a:ext cx="7393940" cy="147380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492125"/>
            <a:ext cx="4038600" cy="5634355"/>
          </a:xfrm>
        </p:spPr>
        <p:txBody>
          <a:bodyPr/>
          <a:lstStyle/>
          <a:p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рис13.Надеваем заготовку рубахи на куклу.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545465"/>
            <a:ext cx="4038600" cy="558101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рис14.Фиксируем рукава и пояс красной нитью (подворачиваем необработанный край ткани).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6" name="Изображение 5" descr="IMG_20221030_1939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133600"/>
            <a:ext cx="3962400" cy="2972375"/>
          </a:xfrm>
          <a:prstGeom prst="rect">
            <a:avLst/>
          </a:prstGeom>
        </p:spPr>
      </p:pic>
      <p:pic>
        <p:nvPicPr>
          <p:cNvPr id="7" name="Изображение 6" descr="IMG_20221030_1949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600" y="2133600"/>
            <a:ext cx="4001800" cy="30016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-381000"/>
            <a:ext cx="6019800" cy="45719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532130"/>
            <a:ext cx="4038600" cy="55943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рис15.Лоскут для обуви подворачиваем по вертикали с двух сторон.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532130"/>
            <a:ext cx="4038600" cy="55943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рис16.Затем сгибаем заготовку лаптей пополам и фиксируем красной нитью.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6" name="Изображение 5" descr="IMG_20221030_1951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143000"/>
            <a:ext cx="3458845" cy="2594610"/>
          </a:xfrm>
          <a:prstGeom prst="rect">
            <a:avLst/>
          </a:prstGeom>
        </p:spPr>
      </p:pic>
      <p:pic>
        <p:nvPicPr>
          <p:cNvPr id="7" name="Изображение 6" descr="IMG_20221030_195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3484245" cy="2613660"/>
          </a:xfrm>
          <a:prstGeom prst="rect">
            <a:avLst/>
          </a:prstGeom>
        </p:spPr>
      </p:pic>
      <p:pic>
        <p:nvPicPr>
          <p:cNvPr id="8" name="Изображение 7" descr="IMG_20221030_1957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130" y="1141730"/>
            <a:ext cx="3455670" cy="2592070"/>
          </a:xfrm>
          <a:prstGeom prst="rect">
            <a:avLst/>
          </a:prstGeom>
        </p:spPr>
      </p:pic>
      <p:pic>
        <p:nvPicPr>
          <p:cNvPr id="9" name="Изображение 8" descr="IMG_20221030_2007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130" y="3744595"/>
            <a:ext cx="3455670" cy="25920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835400" y="-937895"/>
            <a:ext cx="2730500" cy="404495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532130"/>
            <a:ext cx="4038600" cy="55943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рис17.Из пряжи бежевого цвета изготавливаем парик Спиридону. Крепим волосы к голове куклы (фиксируем тремя мотками вокруг головы куклы)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532130"/>
            <a:ext cx="4038600" cy="55943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рис18.Головной убор делается по тем же правила(ничего не шьем иглой, подворачиваем, выворачиваем- прячем необработанные края).Модель шапки , её украшение, выбирается вами произвольно.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2017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830" y="1486853"/>
            <a:ext cx="3355975" cy="2517140"/>
          </a:xfrm>
          <a:prstGeom prst="rect">
            <a:avLst/>
          </a:prstGeom>
        </p:spPr>
      </p:pic>
      <p:pic>
        <p:nvPicPr>
          <p:cNvPr id="6" name="Изображение 5" descr="IMG_20221030_202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" y="4024775"/>
            <a:ext cx="3359785" cy="2520950"/>
          </a:xfrm>
          <a:prstGeom prst="rect">
            <a:avLst/>
          </a:prstGeom>
        </p:spPr>
      </p:pic>
      <p:pic>
        <p:nvPicPr>
          <p:cNvPr id="8" name="Изображение 7" descr="IMG_20221030_2033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590" y="2347278"/>
            <a:ext cx="2484120" cy="3313430"/>
          </a:xfrm>
          <a:prstGeom prst="rect">
            <a:avLst/>
          </a:prstGeom>
        </p:spPr>
      </p:pic>
      <p:pic>
        <p:nvPicPr>
          <p:cNvPr id="9" name="Изображение 8" descr="IMG_20221030_2033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999" y="2346643"/>
            <a:ext cx="2429510" cy="3314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568325"/>
            <a:ext cx="6995160" cy="403860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558165"/>
            <a:ext cx="4038600" cy="556831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рис19.Главный </a:t>
            </a:r>
            <a:r>
              <a:rPr lang="ru-RU" altLang="en-US" sz="1400" dirty="0" smtClean="0">
                <a:latin typeface="Arial Rounded MT Bold" panose="020F0704030504030204" charset="0"/>
                <a:cs typeface="Arial Rounded MT Bold" panose="020F0704030504030204" charset="0"/>
              </a:rPr>
              <a:t>атрибут Спиридона </a:t>
            </a: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Солнцеворота,  солнце изготавливаем обматывая кольцо шерстяной красной нитью.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557530"/>
            <a:ext cx="4038600" cy="556895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 dirty="0">
                <a:latin typeface="Arial Rounded MT Bold" panose="020F0704030504030204" charset="0"/>
                <a:cs typeface="Arial Rounded MT Bold" panose="020F0704030504030204" charset="0"/>
              </a:rPr>
              <a:t> рис20.Приматываем солнце к кистям рук Спиридона.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2045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317" y="1350472"/>
            <a:ext cx="4059555" cy="4796790"/>
          </a:xfrm>
          <a:prstGeom prst="rect">
            <a:avLst/>
          </a:prstGeom>
        </p:spPr>
      </p:pic>
      <p:pic>
        <p:nvPicPr>
          <p:cNvPr id="6" name="Изображение 5" descr="IMG_20221030_2046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290" y="1343545"/>
            <a:ext cx="2827655" cy="2121341"/>
          </a:xfrm>
          <a:prstGeom prst="rect">
            <a:avLst/>
          </a:prstGeom>
        </p:spPr>
      </p:pic>
      <p:pic>
        <p:nvPicPr>
          <p:cNvPr id="7" name="Изображение 6" descr="IMG_20221030_2105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72" y="3464886"/>
            <a:ext cx="2721635" cy="27694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483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en-US" sz="31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Поздравляю, </a:t>
            </a:r>
            <a:r>
              <a:rPr lang="ru-RU" altLang="en-US" sz="31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Спиридон Солнцеворот готов!</a:t>
            </a:r>
            <a:endParaRPr lang="ru-RU" altLang="en-US" sz="31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47065" y="2541270"/>
            <a:ext cx="3491865" cy="339344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800" dirty="0">
                <a:latin typeface="Arial Rounded MT Bold" panose="020F0704030504030204" charset="0"/>
                <a:cs typeface="Arial Rounded MT Bold" panose="020F0704030504030204" charset="0"/>
              </a:rPr>
              <a:t>Желаю</a:t>
            </a:r>
            <a:r>
              <a:rPr lang="ru-RU" altLang="en-US" sz="1800" dirty="0" smtClean="0">
                <a:latin typeface="Arial Rounded MT Bold" panose="020F0704030504030204" charset="0"/>
                <a:cs typeface="Arial Rounded MT Bold" panose="020F0704030504030204" charset="0"/>
              </a:rPr>
              <a:t>, чтобы </a:t>
            </a:r>
            <a:r>
              <a:rPr lang="ru-RU" altLang="en-US" sz="1800" dirty="0">
                <a:latin typeface="Arial Rounded MT Bold" panose="020F0704030504030204" charset="0"/>
                <a:cs typeface="Arial Rounded MT Bold" panose="020F0704030504030204" charset="0"/>
              </a:rPr>
              <a:t>этот оберег принёс вам много творческих сил и удачи!</a:t>
            </a:r>
            <a:endParaRPr lang="ru-RU" altLang="en-US" sz="18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Замещающее содержимое 4" descr="IMG_20221030_210557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343400" y="1295400"/>
            <a:ext cx="3776735" cy="50358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33401"/>
            <a:ext cx="6798734" cy="914399"/>
          </a:xfrm>
        </p:spPr>
        <p:txBody>
          <a:bodyPr/>
          <a:lstStyle/>
          <a:p>
            <a:r>
              <a:rPr lang="ru-RU" sz="2800" dirty="0">
                <a:latin typeface="Arial Rounded MT Bold" panose="020F0704030504030204" charset="0"/>
                <a:cs typeface="Arial Rounded MT Bold" panose="020F0704030504030204" charset="0"/>
              </a:rPr>
              <a:t>Историческая справка</a:t>
            </a:r>
            <a:endParaRPr lang="ru-RU" sz="28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98790" cy="2550795"/>
          </a:xfrm>
        </p:spPr>
        <p:txBody>
          <a:bodyPr>
            <a:normAutofit fontScale="47500" lnSpcReduction="20000"/>
          </a:bodyPr>
          <a:lstStyle/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Мастерство создания кукол уходит корнями в глубокую древность.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 Куклам, найденным в могилах египтян, около четырёх тысяч лет. Египтянки мастерили фигурки бога Осириса из глины и умели создавать человекоподобные фигуры из воска или дерева. Они имели подвижные суставы и прически из натуральных волос.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 Историки называют одной из первых обладательниц коллекции авторских кукол Клеопатру. Во дворце куклы исполняли роль манекенов, по их облачениям царица заказывала себе торжественные наряды.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Во Франции XVII века первоначально изготовление оберегов было исключительно женской прерогативой. Мужчины в этот момент не должны были присутствовать даже где-то поблизости.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 Считалось, что только хранительница очага способна сделать по-настоящему сильный оберег и вложить в него частицу живой энергии. По умелости в создании первой куклы определяли готовность девушки к замужеству.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  <a:p>
            <a:r>
              <a:rPr lang="ru-RU" sz="2500">
                <a:latin typeface="Arial Rounded MT Bold" panose="020F0704030504030204" charset="0"/>
                <a:cs typeface="Arial Rounded MT Bold" panose="020F0704030504030204" charset="0"/>
              </a:rPr>
              <a:t>Кукол одевали по последней моде, они считались стильным подарком и образцом новомодных тенденций.</a:t>
            </a:r>
            <a:endParaRPr lang="ru-RU" sz="25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Замещающее содержимое 3" descr="египет2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501064" y="4150994"/>
            <a:ext cx="6195136" cy="21736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5" y="257810"/>
            <a:ext cx="7577455" cy="1879600"/>
          </a:xfrm>
          <a:noFill/>
        </p:spPr>
        <p:txBody>
          <a:bodyPr anchor="b" anchorCtr="0">
            <a:normAutofit/>
          </a:bodyPr>
          <a:lstStyle/>
          <a:p>
            <a:r>
              <a:rPr lang="ru-RU" sz="2665">
                <a:latin typeface="Arial Rounded MT Bold" panose="020F0704030504030204" charset="0"/>
                <a:cs typeface="Arial Rounded MT Bold" panose="020F0704030504030204" charset="0"/>
              </a:rPr>
              <a:t>История происхождения кукол-оберегов берет своё начало ещё со времен язычества, когда жизнь человека была неразрывно связана с природой и верой в помощь высших сил.</a:t>
            </a:r>
            <a:r>
              <a:rPr lang="ru-RU" sz="2665"/>
              <a:t> </a:t>
            </a:r>
            <a:endParaRPr lang="ru-RU" sz="2665"/>
          </a:p>
        </p:txBody>
      </p:sp>
      <p:pic>
        <p:nvPicPr>
          <p:cNvPr id="4" name="Замещающее содержимое 3" descr="1649114462_22-vsegda-pomnim-com-p-priroda-v-derevne-letom-foto-2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90039" y="2362200"/>
            <a:ext cx="6031865" cy="3936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655" y="915035"/>
            <a:ext cx="6798945" cy="1290320"/>
          </a:xfrm>
        </p:spPr>
        <p:txBody>
          <a:bodyPr>
            <a:normAutofit fontScale="90000"/>
          </a:bodyPr>
          <a:lstStyle/>
          <a:p>
            <a:r>
              <a:rPr lang="ru-RU" altLang="en-US" sz="2000">
                <a:latin typeface="Arial Rounded MT Bold" panose="020F0704030504030204" charset="0"/>
                <a:cs typeface="Arial Rounded MT Bold" panose="020F0704030504030204" charset="0"/>
              </a:rPr>
              <a:t>Первыми оберегами были так называемые «зольные» куклы. Из остывшего очага бралась зола, которая смешивалась с водой. Из этой смеси делался шарик, к  которому приделывалась юбка. Эта кукла была оберегом дома и семейного очага. Передавалась она по наследству по женской линии во время свадьбы.</a:t>
            </a:r>
            <a:endParaRPr lang="ru-RU" altLang="en-US" sz="20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Замещающее содержимое 3" descr="4126317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73890" y="2490788"/>
            <a:ext cx="4404158" cy="3444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2022-10-27-07-15-3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7560" y="457200"/>
            <a:ext cx="7324090" cy="460375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888365" y="5060950"/>
            <a:ext cx="7142480" cy="1229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Считалось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,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что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только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хранительница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очага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способна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сделать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по-настоящему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сильный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оберег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и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вложить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в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него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частицу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живой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энергии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.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По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умелости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в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создании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первой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куклы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определяли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готовность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девушки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к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замужеству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.</a:t>
            </a:r>
            <a:endParaRPr lang="en-US" sz="1400" b="0" dirty="0">
              <a:solidFill>
                <a:srgbClr val="3C3C3C"/>
              </a:solidFill>
              <a:latin typeface="Arial Rounded MT Bold" panose="020F0704030504030204" charset="0"/>
              <a:cs typeface="Arial Rounded MT Bold" panose="020F0704030504030204" charset="0"/>
            </a:endParaRPr>
          </a:p>
          <a:p>
            <a:pPr indent="0"/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Кукол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одевали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по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последней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моде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,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они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считались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стильным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подарком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и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образцом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новомодных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 </a:t>
            </a:r>
            <a:r>
              <a:rPr lang="en-US" sz="1400" b="0" dirty="0" err="1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тенденций</a:t>
            </a:r>
            <a:r>
              <a:rPr lang="en-US" sz="1400" b="0" dirty="0">
                <a:solidFill>
                  <a:srgbClr val="3C3C3C"/>
                </a:solidFill>
                <a:latin typeface="Arial Rounded MT Bold" panose="020F0704030504030204" charset="0"/>
                <a:cs typeface="Arial Rounded MT Bold" panose="020F0704030504030204" charset="0"/>
              </a:rPr>
              <a:t>.</a:t>
            </a:r>
            <a:endParaRPr lang="ru-RU" altLang="en-US" sz="14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altLang="en-US" sz="2665">
                <a:latin typeface="Arial Rounded MT Bold" panose="020F0704030504030204" charset="0"/>
                <a:cs typeface="Arial Rounded MT Bold" panose="020F0704030504030204" charset="0"/>
              </a:rPr>
              <a:t>Все работы должны проводиться в спокойной обстановке и исключительно в хорошем расположении духа.</a:t>
            </a:r>
            <a:br>
              <a:rPr lang="ru-RU" altLang="en-US" sz="2665">
                <a:latin typeface="Arial Rounded MT Bold" panose="020F0704030504030204" charset="0"/>
                <a:cs typeface="Arial Rounded MT Bold" panose="020F0704030504030204" charset="0"/>
              </a:rPr>
            </a:br>
            <a:r>
              <a:rPr lang="ru-RU" altLang="en-US" sz="2665">
                <a:latin typeface="Arial Rounded MT Bold" panose="020F0704030504030204" charset="0"/>
                <a:cs typeface="Arial Rounded MT Bold" panose="020F0704030504030204" charset="0"/>
              </a:rPr>
              <a:t>Делать оберег должна только женщина.</a:t>
            </a:r>
            <a:endParaRPr lang="ru-RU" altLang="en-US" sz="2665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ru-RU" altLang="en-US" sz="2400">
                <a:latin typeface="Arial Rounded MT Bold" panose="020F0704030504030204" charset="0"/>
                <a:cs typeface="Arial Rounded MT Bold" panose="020F0704030504030204" charset="0"/>
              </a:rPr>
              <a:t> Кукла Спиридон Солнцеворот помогала изменить судьбу. Этот оберег распутывал сложные жизненные ситуации, помогая найти из них выход, привлекал удачу и очищал сознание человека солнечной энергией.</a:t>
            </a:r>
            <a:endParaRPr lang="ru-RU" altLang="en-US" sz="2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Замещающее содержимое 3" descr="спиридон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645025" y="2542381"/>
            <a:ext cx="3336925" cy="3336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457201"/>
            <a:ext cx="6798734" cy="1104264"/>
          </a:xfrm>
        </p:spPr>
        <p:txBody>
          <a:bodyPr>
            <a:normAutofit fontScale="90000"/>
          </a:bodyPr>
          <a:lstStyle/>
          <a:p>
            <a:r>
              <a:rPr lang="ru-RU" altLang="en-US" sz="2800" dirty="0">
                <a:latin typeface="Arial Rounded MT Bold" panose="020F0704030504030204" charset="0"/>
                <a:cs typeface="Arial Rounded MT Bold" panose="020F0704030504030204" charset="0"/>
              </a:rPr>
              <a:t>Практическая часть .</a:t>
            </a:r>
            <a:br>
              <a:rPr lang="ru-RU" altLang="en-US" sz="2800" dirty="0">
                <a:latin typeface="Arial Rounded MT Bold" panose="020F0704030504030204" charset="0"/>
                <a:cs typeface="Arial Rounded MT Bold" panose="020F0704030504030204" charset="0"/>
              </a:rPr>
            </a:br>
            <a:r>
              <a:rPr lang="ru-RU" altLang="en-US" sz="2800" dirty="0" err="1">
                <a:latin typeface="Arial Rounded MT Bold" panose="020F0704030504030204" charset="0"/>
                <a:cs typeface="Arial Rounded MT Bold" panose="020F0704030504030204" charset="0"/>
              </a:rPr>
              <a:t>Изготавление</a:t>
            </a:r>
            <a:r>
              <a:rPr lang="ru-RU" altLang="en-US" sz="2800" dirty="0">
                <a:latin typeface="Arial Rounded MT Bold" panose="020F0704030504030204" charset="0"/>
                <a:cs typeface="Arial Rounded MT Bold" panose="020F0704030504030204" charset="0"/>
              </a:rPr>
              <a:t> куклы Спиридон Солнцеворот.</a:t>
            </a:r>
            <a:br>
              <a:rPr lang="ru-RU" altLang="en-US" sz="2800" dirty="0">
                <a:latin typeface="Arial Rounded MT Bold" panose="020F0704030504030204" charset="0"/>
                <a:cs typeface="Arial Rounded MT Bold" panose="020F0704030504030204" charset="0"/>
              </a:rPr>
            </a:br>
            <a:r>
              <a:rPr lang="ru-RU" altLang="en-US" sz="2800" dirty="0">
                <a:latin typeface="Arial Rounded MT Bold" panose="020F0704030504030204" charset="0"/>
                <a:cs typeface="Arial Rounded MT Bold" panose="020F0704030504030204" charset="0"/>
              </a:rPr>
              <a:t>Ход работы:</a:t>
            </a:r>
            <a:endParaRPr lang="ru-RU" altLang="en-US" sz="28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1698625"/>
            <a:ext cx="3352800" cy="11912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050" dirty="0">
                <a:latin typeface="Arial Rounded MT Bold" panose="020F0704030504030204" charset="0"/>
                <a:cs typeface="Arial Rounded MT Bold" panose="020F0704030504030204" charset="0"/>
              </a:rPr>
              <a:t> рис1.Нам понадобятся : лоскуты белого цвета 15см *33см для тела и 7см * 25см для </a:t>
            </a:r>
            <a:r>
              <a:rPr lang="ru-RU" altLang="en-US" sz="1050" dirty="0" err="1">
                <a:latin typeface="Arial Rounded MT Bold" panose="020F0704030504030204" charset="0"/>
                <a:cs typeface="Arial Rounded MT Bold" panose="020F0704030504030204" charset="0"/>
              </a:rPr>
              <a:t>рук,лоскут</a:t>
            </a:r>
            <a:r>
              <a:rPr lang="ru-RU" altLang="en-US" sz="1050" dirty="0">
                <a:latin typeface="Arial Rounded MT Bold" panose="020F0704030504030204" charset="0"/>
                <a:cs typeface="Arial Rounded MT Bold" panose="020F0704030504030204" charset="0"/>
              </a:rPr>
              <a:t> для брюк 10см * 25см, лоскут для рубахи 20см * 20см, два лоскута грубого льна 7см * 10см для обуви и один лоскут 7см * 10см для </a:t>
            </a:r>
            <a:r>
              <a:rPr lang="ru-RU" altLang="en-US" sz="1050" dirty="0" err="1">
                <a:latin typeface="Arial Rounded MT Bold" panose="020F0704030504030204" charset="0"/>
                <a:cs typeface="Arial Rounded MT Bold" panose="020F0704030504030204" charset="0"/>
              </a:rPr>
              <a:t>шапки,ленты</a:t>
            </a:r>
            <a:r>
              <a:rPr lang="ru-RU" altLang="en-US" sz="1050" dirty="0">
                <a:latin typeface="Arial Rounded MT Bold" panose="020F0704030504030204" charset="0"/>
                <a:cs typeface="Arial Rounded MT Bold" panose="020F0704030504030204" charset="0"/>
              </a:rPr>
              <a:t> для украшения, красная шерстяная нить, белая х\б нить, вата, кольцо для солнца, пряжа для волос.</a:t>
            </a:r>
            <a:endParaRPr lang="ru-RU" altLang="en-US" sz="105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1698625"/>
            <a:ext cx="4038600" cy="9880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en-US" sz="1600" dirty="0">
                <a:latin typeface="Arial Rounded MT Bold" panose="020F0704030504030204" charset="0"/>
                <a:cs typeface="Arial Rounded MT Bold" panose="020F0704030504030204" charset="0"/>
              </a:rPr>
              <a:t> рис2. Берём лоскут белого цвета 15см * 33см, кладем по центру ватный шарик. Заворачиваем вату в ткань вот таким образом.</a:t>
            </a:r>
            <a:endParaRPr lang="ru-RU" altLang="en-US" sz="1600" dirty="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181843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6200000">
            <a:off x="492235" y="2954545"/>
            <a:ext cx="3397667" cy="3542666"/>
          </a:xfrm>
          <a:prstGeom prst="rect">
            <a:avLst/>
          </a:prstGeom>
        </p:spPr>
      </p:pic>
      <p:pic>
        <p:nvPicPr>
          <p:cNvPr id="6" name="Изображение 5" descr="IMG_20221030_182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597" y="2787885"/>
            <a:ext cx="3276203" cy="1686325"/>
          </a:xfrm>
          <a:prstGeom prst="rect">
            <a:avLst/>
          </a:prstGeom>
        </p:spPr>
      </p:pic>
      <p:pic>
        <p:nvPicPr>
          <p:cNvPr id="7" name="Изображение 6" descr="IMG_20221030_182638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598" y="4474210"/>
            <a:ext cx="3303911" cy="19505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3025" y="-1496060"/>
            <a:ext cx="1363345" cy="250190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494665"/>
            <a:ext cx="4038600" cy="563181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>
                <a:latin typeface="Arial Rounded MT Bold" panose="020F0704030504030204" charset="0"/>
                <a:cs typeface="Arial Rounded MT Bold" panose="020F0704030504030204" charset="0"/>
              </a:rPr>
              <a:t> рис3.Складываем свёрток пополам и фиксируем ватный шарик,   наматывая белую нить вокруг будущей шеи Спиридона Солнцеворота.</a:t>
            </a: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518795"/>
            <a:ext cx="4038600" cy="5583555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1400">
                <a:latin typeface="Arial Rounded MT Bold" panose="020F0704030504030204" charset="0"/>
                <a:cs typeface="Arial Rounded MT Bold" panose="020F0704030504030204" charset="0"/>
              </a:rPr>
              <a:t> рис4.Затем подогнуть и завернуть края лоскута для рук, формируя тем самым кисти рук куклы.</a:t>
            </a: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  <a:p>
            <a:pPr marL="0" indent="0">
              <a:buNone/>
            </a:pP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9" name="Изображение 8" descr="IMG_20221030_183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528" y="2057400"/>
            <a:ext cx="3962400" cy="3557544"/>
          </a:xfrm>
          <a:prstGeom prst="rect">
            <a:avLst/>
          </a:prstGeom>
        </p:spPr>
      </p:pic>
      <p:pic>
        <p:nvPicPr>
          <p:cNvPr id="10" name="Изображение 9" descr="IMG_20221030_18410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1256998"/>
            <a:ext cx="3708400" cy="2781602"/>
          </a:xfrm>
          <a:prstGeom prst="rect">
            <a:avLst/>
          </a:prstGeom>
        </p:spPr>
      </p:pic>
      <p:pic>
        <p:nvPicPr>
          <p:cNvPr id="11" name="Изображение 10" descr="IMG_20221030_184147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98450" y="3522011"/>
            <a:ext cx="2696244" cy="36804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7093585" cy="45719"/>
          </a:xfrm>
        </p:spPr>
        <p:txBody>
          <a:bodyPr>
            <a:normAutofit fontScale="90000"/>
          </a:bodyPr>
          <a:lstStyle/>
          <a:p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504190"/>
            <a:ext cx="4038600" cy="5622290"/>
          </a:xfrm>
        </p:spPr>
        <p:txBody>
          <a:bodyPr/>
          <a:lstStyle/>
          <a:p>
            <a:r>
              <a:rPr lang="ru-RU" altLang="en-US" sz="1400">
                <a:latin typeface="Arial Rounded MT Bold" panose="020F0704030504030204" charset="0"/>
                <a:cs typeface="Arial Rounded MT Bold" panose="020F0704030504030204" charset="0"/>
              </a:rPr>
              <a:t> рис5. Вкладываем руки между двумя половинками заготовки тела.Фиксируем белой нитью, обозначая талию куклы.</a:t>
            </a: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8200" y="604520"/>
            <a:ext cx="4038600" cy="5521960"/>
          </a:xfrm>
        </p:spPr>
        <p:txBody>
          <a:bodyPr/>
          <a:lstStyle/>
          <a:p>
            <a:r>
              <a:rPr lang="ru-RU" altLang="en-US" sz="1400">
                <a:latin typeface="Arial Rounded MT Bold" panose="020F0704030504030204" charset="0"/>
                <a:cs typeface="Arial Rounded MT Bold" panose="020F0704030504030204" charset="0"/>
              </a:rPr>
              <a:t> рис6. Затем, не отрывая нить, несколько раз обматываем неё вокруг туловища крест на крест (по диагонали) через плечи к поясу.</a:t>
            </a:r>
            <a:endParaRPr lang="ru-RU" altLang="en-US" sz="1400"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Изображение 4" descr="IMG_20221030_191021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2836" y="1960171"/>
            <a:ext cx="4003964" cy="3349887"/>
          </a:xfrm>
          <a:prstGeom prst="rect">
            <a:avLst/>
          </a:prstGeom>
        </p:spPr>
      </p:pic>
      <p:pic>
        <p:nvPicPr>
          <p:cNvPr id="6" name="Изображение 5" descr="IMG_20221030_190807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2572" y="1657666"/>
            <a:ext cx="3342383" cy="39624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4623</Words>
  <Application>WPS Presentation</Application>
  <PresentationFormat>Экран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SimSun</vt:lpstr>
      <vt:lpstr>Wingdings</vt:lpstr>
      <vt:lpstr>Arial</vt:lpstr>
      <vt:lpstr>Arial Rounded MT Bold</vt:lpstr>
      <vt:lpstr>Garamond</vt:lpstr>
      <vt:lpstr>Microsoft YaHei</vt:lpstr>
      <vt:lpstr>Arial Unicode MS</vt:lpstr>
      <vt:lpstr>Calibri</vt:lpstr>
      <vt:lpstr>Натуральные материалы</vt:lpstr>
      <vt:lpstr>Мастер – класс «Изготовление куклы оберега «Спиридон Солнцеворот»»</vt:lpstr>
      <vt:lpstr>Историческая справка</vt:lpstr>
      <vt:lpstr>Иcтopия пpoиcхoждeния кyкoл-oбepeгoв бepeт cвoe нaчaлo eщe co вpeмeн язычecтвa, кoгдa жизнь чeлoвeкa былa нepaзpывнo cвязaнa c пpиpoдoй и вepoй в пoмoщь выcших cил. </vt:lpstr>
      <vt:lpstr>Пepвыми oбepeгaми были тaк нaзывaeмыe «зoльныe» кyклы. Из ocтывшeгo oчaгa бpaлacь зoлa, кoтopaя cмeшивaлacь c вoдoй. Из этoй cмecи дeлaлcя шapик, к  кoтopoмy пpидeлывaлacь юбкa. Этa кyклa былa oбepeгoм дoмa и ceмeйнoгo oчaгa. Пepeдaвaлacь oнa пo нacлeдcтвy пo жeнcкoй линии вo вpemя cвaдьбы.</vt:lpstr>
      <vt:lpstr>PowerPoint 演示文稿</vt:lpstr>
      <vt:lpstr>Все работы должны проводиться в спокойной обстановке и исключительно в хорошем расположении духа. Делать оберег должна только женщина.</vt:lpstr>
      <vt:lpstr>Практическая часть . Изготавление куклы Спиридон Солнцеворот. Ход работы: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Поздравляю, Спиридон Солнцеворот готов!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«Кукла – оберег»</dc:title>
  <dc:creator>User</dc:creator>
  <cp:lastModifiedBy>Д&amp;Е</cp:lastModifiedBy>
  <cp:revision>119</cp:revision>
  <dcterms:created xsi:type="dcterms:W3CDTF">2022-11-08T09:13:00Z</dcterms:created>
  <dcterms:modified xsi:type="dcterms:W3CDTF">2022-11-14T17:43:15Z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B7AEE066A2E34721AC3584D2F3DF58EC</vt:lpwstr>
  </property>
  <property fmtid="{D5CDD505-2E9C-101B-9397-08002B2CF9AE}" pid="3" name="KSOProductBuildVer">
    <vt:lpwstr>1049-11.2.0.11341</vt:lpwstr>
  </property>
</Properties>
</file>