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12"/>
  </p:notesMasterIdLst>
  <p:sldIdLst>
    <p:sldId id="256" r:id="rId2"/>
    <p:sldId id="290" r:id="rId3"/>
    <p:sldId id="288" r:id="rId4"/>
    <p:sldId id="294" r:id="rId5"/>
    <p:sldId id="296" r:id="rId6"/>
    <p:sldId id="262" r:id="rId7"/>
    <p:sldId id="298" r:id="rId8"/>
    <p:sldId id="263" r:id="rId9"/>
    <p:sldId id="270" r:id="rId10"/>
    <p:sldId id="28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394" y="14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9325B-6520-431B-813C-ABD3E09DAB98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57756-8B15-42EB-9FA3-EA229694A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163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3F871-EAF6-44B0-9CF1-D23580FCC55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ВЕО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090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0800" cy="1440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DB4-1BCB-4959-8DD9-6A15E51D768B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0010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79712" y="1600200"/>
            <a:ext cx="6707088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075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51720" y="274638"/>
            <a:ext cx="442528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32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DB4-1BCB-4959-8DD9-6A15E51D768B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214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933056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636912"/>
            <a:ext cx="7772400" cy="12841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DB4-1BCB-4959-8DD9-6A15E51D768B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7868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05675" y="1578563"/>
            <a:ext cx="33905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08104" y="1600200"/>
            <a:ext cx="31786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DB4-1BCB-4959-8DD9-6A15E51D768B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1705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704" y="1535113"/>
            <a:ext cx="331236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07704" y="2204864"/>
            <a:ext cx="33201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3947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92080" y="2174875"/>
            <a:ext cx="33947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DB4-1BCB-4959-8DD9-6A15E51D768B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506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DB4-1BCB-4959-8DD9-6A15E51D768B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06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DB4-1BCB-4959-8DD9-6A15E51D768B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0820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2576265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273050"/>
            <a:ext cx="40427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2" y="1196752"/>
            <a:ext cx="2520280" cy="49685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DB4-1BCB-4959-8DD9-6A15E51D768B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722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797152"/>
            <a:ext cx="64087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67744" y="404664"/>
            <a:ext cx="6048672" cy="41764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67744" y="5373216"/>
            <a:ext cx="64087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DB4-1BCB-4959-8DD9-6A15E51D768B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302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704" y="1600200"/>
            <a:ext cx="67790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7DB4-1BCB-4959-8DD9-6A15E51D768B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60C58-6C33-4421-9AE9-C77C5608D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605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i="1" kern="1200">
          <a:solidFill>
            <a:schemeClr val="accent2">
              <a:lumMod val="75000"/>
            </a:schemeClr>
          </a:solidFill>
          <a:latin typeface="Book Antiqua" panose="0204060205030503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Ты откуда, русская, зародилась музыка…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144358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260648"/>
            <a:ext cx="3312368" cy="525658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Домашнее задание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В тетради по музыке записать: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Жанры (виды) народных песен:</a:t>
            </a:r>
          </a:p>
          <a:p>
            <a:pPr algn="just">
              <a:spcBef>
                <a:spcPts val="0"/>
              </a:spcBef>
              <a:buAutoNum type="arabicPeriod"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Колыбельные – </a:t>
            </a:r>
          </a:p>
          <a:p>
            <a:pPr algn="just">
              <a:spcBef>
                <a:spcPts val="0"/>
              </a:spcBef>
              <a:buAutoNum type="arabicPeriod"/>
            </a:pPr>
            <a:r>
              <a:rPr lang="ru-RU" sz="1600" i="1" dirty="0" err="1" smtClean="0">
                <a:solidFill>
                  <a:schemeClr val="tx2">
                    <a:lumMod val="75000"/>
                  </a:schemeClr>
                </a:solidFill>
              </a:rPr>
              <a:t>Потешки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–</a:t>
            </a:r>
          </a:p>
          <a:p>
            <a:pPr algn="just">
              <a:spcBef>
                <a:spcPts val="0"/>
              </a:spcBef>
              <a:buAutoNum type="arabicPeriod"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Трудовые–</a:t>
            </a:r>
            <a:endParaRPr lang="ru-RU" sz="16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  <a:buAutoNum type="arabicPeriod"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Хороводные– </a:t>
            </a:r>
            <a:endParaRPr lang="ru-RU" sz="16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  <a:buAutoNum type="arabicPeriod"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Солдатские 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</a:p>
          <a:p>
            <a:pPr algn="just">
              <a:spcBef>
                <a:spcPts val="0"/>
              </a:spcBef>
              <a:buAutoNum type="arabicPeriod"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Частушки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–</a:t>
            </a:r>
          </a:p>
          <a:p>
            <a:pPr algn="just">
              <a:spcBef>
                <a:spcPts val="0"/>
              </a:spcBef>
              <a:buAutoNum type="arabicPeriod"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Плясовые-</a:t>
            </a:r>
            <a:endParaRPr lang="ru-RU" sz="16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  <a:buAutoNum type="arabicPeriod"/>
            </a:pPr>
            <a:endParaRPr lang="ru-RU" sz="16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6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На каждый вид привести 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пример (записать название песни)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157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6779096" cy="836712"/>
          </a:xfrm>
        </p:spPr>
        <p:txBody>
          <a:bodyPr/>
          <a:lstStyle/>
          <a:p>
            <a:r>
              <a:rPr lang="ru-RU" dirty="0" smtClean="0"/>
              <a:t>Колыбельные песни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9071" y="3647643"/>
            <a:ext cx="2929554" cy="302433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Баю-баю-баю-баю</a:t>
            </a:r>
            <a:br>
              <a:rPr lang="ru-RU" sz="1600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Не </a:t>
            </a:r>
            <a:r>
              <a:rPr lang="ru-RU" sz="1600" i="1" dirty="0" err="1" smtClean="0">
                <a:solidFill>
                  <a:schemeClr val="tx2">
                    <a:lumMod val="50000"/>
                  </a:schemeClr>
                </a:solidFill>
              </a:rPr>
              <a:t>ложися</a:t>
            </a: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на краю,</a:t>
            </a:r>
            <a:br>
              <a:rPr lang="ru-RU" sz="1600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С краю свалишься,</a:t>
            </a:r>
            <a:br>
              <a:rPr lang="ru-RU" sz="1600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Мамы схватишься.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6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6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потащит во </a:t>
            </a: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</a:rPr>
              <a:t>лесок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</a:rPr>
              <a:t>За </a:t>
            </a:r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малиновый кусток</a:t>
            </a: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</a:rPr>
              <a:t>Кустик </a:t>
            </a:r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затрясется</a:t>
            </a: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</a:rPr>
              <a:t>Детка </a:t>
            </a:r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засмеется.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1293" y="712780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96137" y="1402116"/>
            <a:ext cx="30491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Баю - баю - </a:t>
            </a:r>
            <a:r>
              <a:rPr lang="ru-RU" sz="1600" i="1" dirty="0" err="1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баюшки</a:t>
            </a: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,</a:t>
            </a:r>
          </a:p>
          <a:p>
            <a:pPr algn="just"/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Да </a:t>
            </a:r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прискакали </a:t>
            </a:r>
            <a:r>
              <a:rPr lang="ru-RU" sz="1600" i="1" dirty="0" err="1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заюшки</a:t>
            </a: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pPr algn="just"/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Люли </a:t>
            </a:r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- люли - </a:t>
            </a:r>
            <a:r>
              <a:rPr lang="ru-RU" sz="1600" i="1" dirty="0" err="1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люлюшки</a:t>
            </a: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,</a:t>
            </a:r>
          </a:p>
          <a:p>
            <a:pPr algn="just"/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Да </a:t>
            </a:r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прилетели </a:t>
            </a:r>
            <a:r>
              <a:rPr lang="ru-RU" sz="1600" i="1" dirty="0" err="1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гулюшки</a:t>
            </a: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pPr algn="just"/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Стали </a:t>
            </a:r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гули </a:t>
            </a:r>
            <a:r>
              <a:rPr lang="ru-RU" sz="1600" i="1" dirty="0" err="1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гулевать</a:t>
            </a: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,</a:t>
            </a:r>
          </a:p>
          <a:p>
            <a:pPr algn="just"/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Да </a:t>
            </a:r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стал мой милый засыпать.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4666181"/>
            <a:ext cx="2592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Придет серенький волчок,</a:t>
            </a:r>
          </a:p>
          <a:p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Схватит детку за бочок,</a:t>
            </a:r>
          </a:p>
          <a:p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Схватит детку за бочок</a:t>
            </a:r>
          </a:p>
          <a:p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И потащит во лесок.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836712"/>
            <a:ext cx="816864" cy="113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4442599"/>
            <a:ext cx="910207" cy="1254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8868" y="5636441"/>
            <a:ext cx="1097280" cy="1264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1008" y="3587892"/>
            <a:ext cx="1493000" cy="111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46255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Жанры русской народной песни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409080"/>
            <a:ext cx="6768752" cy="53843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5323846"/>
            <a:ext cx="1533419" cy="15341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937906">
            <a:off x="2324025" y="884560"/>
            <a:ext cx="1241268" cy="17626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502139">
            <a:off x="7452742" y="1033763"/>
            <a:ext cx="1353861" cy="15925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293849">
            <a:off x="7976461" y="5550522"/>
            <a:ext cx="873397" cy="124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5543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6779096" cy="836712"/>
          </a:xfrm>
        </p:spPr>
        <p:txBody>
          <a:bodyPr/>
          <a:lstStyle/>
          <a:p>
            <a:r>
              <a:rPr lang="ru-RU" dirty="0" smtClean="0"/>
              <a:t>Трудовые песни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6826" y="908719"/>
            <a:ext cx="4025334" cy="2895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028244" y="1366897"/>
            <a:ext cx="30082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С этими песнями легче спорилось трудное дело, </a:t>
            </a: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они задавали </a:t>
            </a:r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ритм работы. </a:t>
            </a: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Очень часто запев </a:t>
            </a:r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рассказывал о тяжелой жизни трудового люда, а припев помогал слаженным действиям всей артели.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2229" y="3876142"/>
            <a:ext cx="5576613" cy="2793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4345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6779096" cy="836712"/>
          </a:xfrm>
        </p:spPr>
        <p:txBody>
          <a:bodyPr/>
          <a:lstStyle/>
          <a:p>
            <a:r>
              <a:rPr lang="ru-RU" dirty="0" smtClean="0"/>
              <a:t>Хороводные песни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7141" y="764704"/>
            <a:ext cx="7128792" cy="1080120"/>
          </a:xfrm>
        </p:spPr>
        <p:txBody>
          <a:bodyPr>
            <a:noAutofit/>
          </a:bodyPr>
          <a:lstStyle/>
          <a:p>
            <a:pPr marL="0" indent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</a:rPr>
              <a:t>Одни из самых древних песен. Хороводы водили на протяжении почти всего года – и на Святки, и на Масленицу, и на Троицу. Очень часто одновременно с хороводным движением разыгрывался какой-нибудь сюжет, переходящий в игру. </a:t>
            </a:r>
            <a:endParaRPr lang="ru-RU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2670" y="1844825"/>
            <a:ext cx="4051862" cy="2880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79" y="3943574"/>
            <a:ext cx="3760929" cy="283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5206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000" y="2030"/>
            <a:ext cx="6779096" cy="906690"/>
          </a:xfrm>
        </p:spPr>
        <p:txBody>
          <a:bodyPr/>
          <a:lstStyle/>
          <a:p>
            <a:r>
              <a:rPr lang="ru-RU" dirty="0" smtClean="0"/>
              <a:t>Солдатские песни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908720"/>
            <a:ext cx="7200800" cy="108012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Основные темы солдатских песен: военно-исторические события, которые в красках описывают всё происходящее, создание образов героев. Солдатский фольклор рассказывал о военных действиях правдиво и сурово, но это не означало, что </a:t>
            </a: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</a:rPr>
              <a:t>солдаты </a:t>
            </a:r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и казаки не придумывали </a:t>
            </a: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</a:rPr>
              <a:t>весёлых, походных, юмористических </a:t>
            </a:r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песен.</a:t>
            </a:r>
          </a:p>
        </p:txBody>
      </p:sp>
      <p:pic>
        <p:nvPicPr>
          <p:cNvPr id="2050" name="Picture 2" descr="F:\+музыка 4 класс\урок 3 Ты откуда, русская, зародилась музыка- жанры песен\img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273" t="22094" r="8074" b="14076"/>
          <a:stretch/>
        </p:blipFill>
        <p:spPr bwMode="auto">
          <a:xfrm>
            <a:off x="2532474" y="2204864"/>
            <a:ext cx="5976665" cy="449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97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085"/>
            <a:ext cx="6779096" cy="818627"/>
          </a:xfrm>
        </p:spPr>
        <p:txBody>
          <a:bodyPr/>
          <a:lstStyle/>
          <a:p>
            <a:r>
              <a:rPr lang="ru-RU" dirty="0" smtClean="0"/>
              <a:t>Частушки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6176" y="1158954"/>
            <a:ext cx="2741418" cy="1621974"/>
          </a:xfrm>
        </p:spPr>
        <p:txBody>
          <a:bodyPr>
            <a:noAutofit/>
          </a:bodyPr>
          <a:lstStyle/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</a:rPr>
              <a:t>Частушки, пожалуй, являются одним из самых излюбленных жанров народной песни. Коротенькие, задорные, они зачастую высмеивают недостатки нашей жизни 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</a:rPr>
              <a:t>и людские пороки </a:t>
            </a:r>
            <a:endParaRPr lang="ru-RU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1740" y="836712"/>
            <a:ext cx="3708412" cy="2582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3654" y="3789040"/>
            <a:ext cx="3861767" cy="2563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2190622" y="3573016"/>
            <a:ext cx="2741418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</a:rPr>
              <a:t>Так, например, уже появились частушки о дистанционном обучении: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1600" dirty="0"/>
              <a:t>Ох уж это обученье!</a:t>
            </a:r>
            <a:br>
              <a:rPr lang="ru-RU" sz="1600" dirty="0"/>
            </a:br>
            <a:r>
              <a:rPr lang="ru-RU" sz="1600" dirty="0"/>
              <a:t>Всех до белого коленья</a:t>
            </a:r>
            <a:br>
              <a:rPr lang="ru-RU" sz="1600" dirty="0"/>
            </a:br>
            <a:r>
              <a:rPr lang="ru-RU" sz="1600" dirty="0"/>
              <a:t>Довело оно с утра!</a:t>
            </a:r>
            <a:br>
              <a:rPr lang="ru-RU" sz="1600" dirty="0"/>
            </a:br>
            <a:r>
              <a:rPr lang="ru-RU" sz="1600" dirty="0"/>
              <a:t>Плачет дома </a:t>
            </a:r>
            <a:r>
              <a:rPr lang="ru-RU" sz="1600" dirty="0" smtClean="0"/>
              <a:t>детвора!</a:t>
            </a:r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r>
              <a:rPr lang="ru-RU" sz="1600" dirty="0"/>
              <a:t>Взять бы пару хворостин</a:t>
            </a:r>
            <a:br>
              <a:rPr lang="ru-RU" sz="1600" dirty="0"/>
            </a:br>
            <a:r>
              <a:rPr lang="ru-RU" sz="1600" dirty="0"/>
              <a:t>Да и выгнать карантин!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u-RU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64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6779096" cy="864096"/>
          </a:xfrm>
        </p:spPr>
        <p:txBody>
          <a:bodyPr/>
          <a:lstStyle/>
          <a:p>
            <a:r>
              <a:rPr lang="ru-RU" dirty="0" smtClean="0"/>
              <a:t>Плясовые песни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836712"/>
            <a:ext cx="7128792" cy="93610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</a:rPr>
              <a:t>Эти </a:t>
            </a:r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песни </a:t>
            </a: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</a:rPr>
              <a:t>– весёлые и ритмичные – предназначены для пения и танца. Поэтому у них очень простой текст. Исполняются плясовые песни под оркестр русских народных инструментов, под гармонь. </a:t>
            </a:r>
            <a:endParaRPr lang="ru-RU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79" y="4221088"/>
            <a:ext cx="3644809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788112"/>
            <a:ext cx="2721178" cy="2396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3328" y="1852713"/>
            <a:ext cx="3036433" cy="2332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1633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4437112"/>
            <a:ext cx="3419872" cy="208823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Песнями богата родина моя.</a:t>
            </a:r>
            <a:br>
              <a:rPr lang="ru-RU" sz="16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Прославляет песня милые края.</a:t>
            </a:r>
            <a:br>
              <a:rPr lang="ru-RU" sz="16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Звонкая, веселая, грустная 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порой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Льется 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по России вольною рекой.</a:t>
            </a:r>
            <a:br>
              <a:rPr lang="ru-RU" sz="16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Сердце 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замирает, 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ты когда звучишь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ru-RU" sz="16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О судьбе о нашей правду говоришь.</a:t>
            </a:r>
            <a:br>
              <a:rPr lang="ru-RU" sz="16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О любви, разлуке часто мы поем,</a:t>
            </a:r>
            <a:br>
              <a:rPr lang="ru-RU" sz="16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И о счастье 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тоже - 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каждый о своем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332656"/>
            <a:ext cx="5875377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6760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есенний узо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весенний узор</Template>
  <TotalTime>899</TotalTime>
  <Words>311</Words>
  <Application>Microsoft Office PowerPoint</Application>
  <PresentationFormat>Экран (4:3)</PresentationFormat>
  <Paragraphs>58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весенний узор</vt:lpstr>
      <vt:lpstr>Ты откуда, русская, зародилась музыка…</vt:lpstr>
      <vt:lpstr>Колыбельные песни </vt:lpstr>
      <vt:lpstr>Жанры русской народной песни</vt:lpstr>
      <vt:lpstr>Трудовые песни</vt:lpstr>
      <vt:lpstr>Хороводные песни</vt:lpstr>
      <vt:lpstr>Солдатские песни</vt:lpstr>
      <vt:lpstr>Частушки</vt:lpstr>
      <vt:lpstr>Плясовые песни</vt:lpstr>
      <vt:lpstr>Слайд 9</vt:lpstr>
      <vt:lpstr>Слайд 10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Посёлова</dc:creator>
  <cp:lastModifiedBy>Пользователь</cp:lastModifiedBy>
  <cp:revision>100</cp:revision>
  <dcterms:created xsi:type="dcterms:W3CDTF">2016-10-18T12:21:26Z</dcterms:created>
  <dcterms:modified xsi:type="dcterms:W3CDTF">2022-10-23T13:06:12Z</dcterms:modified>
</cp:coreProperties>
</file>