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4" r:id="rId5"/>
    <p:sldId id="266" r:id="rId6"/>
    <p:sldId id="267" r:id="rId7"/>
    <p:sldId id="268" r:id="rId8"/>
    <p:sldId id="260" r:id="rId9"/>
    <p:sldId id="269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FF"/>
    <a:srgbClr val="0000FF"/>
    <a:srgbClr val="00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208912" cy="33123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 </a:t>
            </a:r>
            <a:r>
              <a:rPr lang="ru-RU" sz="7700" b="1" dirty="0">
                <a:solidFill>
                  <a:srgbClr val="00B050"/>
                </a:solidFill>
              </a:rPr>
              <a:t>«Применение синквейна </a:t>
            </a:r>
            <a:endParaRPr lang="ru-RU" sz="7700" b="1" dirty="0" smtClean="0">
              <a:solidFill>
                <a:srgbClr val="00B050"/>
              </a:solidFill>
            </a:endParaRPr>
          </a:p>
          <a:p>
            <a:r>
              <a:rPr lang="ru-RU" sz="6900" b="1" dirty="0" smtClean="0">
                <a:solidFill>
                  <a:srgbClr val="00B050"/>
                </a:solidFill>
              </a:rPr>
              <a:t>в </a:t>
            </a:r>
            <a:r>
              <a:rPr lang="ru-RU" sz="6900" b="1" dirty="0">
                <a:solidFill>
                  <a:srgbClr val="00B050"/>
                </a:solidFill>
              </a:rPr>
              <a:t>развитии речи детей </a:t>
            </a:r>
            <a:endParaRPr lang="ru-RU" sz="6900" dirty="0">
              <a:solidFill>
                <a:srgbClr val="00B050"/>
              </a:solidFill>
            </a:endParaRPr>
          </a:p>
          <a:p>
            <a:r>
              <a:rPr lang="ru-RU" sz="6900" b="1" dirty="0">
                <a:solidFill>
                  <a:srgbClr val="00B050"/>
                </a:solidFill>
              </a:rPr>
              <a:t>старшего дошкольного возраста</a:t>
            </a:r>
            <a:r>
              <a:rPr lang="ru-RU" sz="7700" b="1" dirty="0">
                <a:solidFill>
                  <a:srgbClr val="00B050"/>
                </a:solidFill>
              </a:rPr>
              <a:t>»</a:t>
            </a:r>
            <a:endParaRPr lang="ru-RU" sz="77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xn----7sbaabl7efghcmr.xn--p1ai/wp-content/uploads/2016/03/post-46693-12262308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8"/>
          <a:stretch/>
        </p:blipFill>
        <p:spPr bwMode="auto">
          <a:xfrm>
            <a:off x="179512" y="1262923"/>
            <a:ext cx="1080120" cy="94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suggest.com/images/565/petal-clipart-flower-clip-art-hakanl-simple-flower-clip-art-png-TFZD6f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628800"/>
            <a:ext cx="706273" cy="9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ss.veryphoto.ru/img-q5y5x5n4g4041426a4k4t4i5c4b41343v2z584o4w4p2x5p4/_ph/8/546136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51494"/>
            <a:ext cx="883667" cy="94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school92.edu.kh.ua/files2/images/5619bd7852e0a150250c53077740299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8" y="3152135"/>
            <a:ext cx="860796" cy="10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c/1/60/472/60472899_b1c84ce077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6952"/>
            <a:ext cx="1013792" cy="13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1.mylove.ru/DYZHUpz2T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65575"/>
            <a:ext cx="707738" cy="9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4.storeland.ru/1/8455/84544887/075a3e/sharik-naduvnoj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0" y="4681245"/>
            <a:ext cx="806205" cy="8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v3toys.ru/kiwi-public-data/Kiwi_Img/bb4b0395f09daa703985544eb27aebe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12523"/>
            <a:ext cx="993404" cy="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996952"/>
            <a:ext cx="6048672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Синквейн </a:t>
            </a:r>
            <a:r>
              <a:rPr lang="ru-RU" sz="3600" dirty="0" smtClean="0">
                <a:solidFill>
                  <a:srgbClr val="0070C0"/>
                </a:solidFill>
              </a:rPr>
              <a:t>(от </a:t>
            </a:r>
            <a:r>
              <a:rPr lang="ru-RU" sz="3600" dirty="0">
                <a:solidFill>
                  <a:srgbClr val="0070C0"/>
                </a:solidFill>
              </a:rPr>
              <a:t>фр. </a:t>
            </a:r>
            <a:r>
              <a:rPr lang="en-US" sz="3600" dirty="0" err="1" smtClean="0">
                <a:solidFill>
                  <a:srgbClr val="0070C0"/>
                </a:solidFill>
              </a:rPr>
              <a:t>Cinquains</a:t>
            </a:r>
            <a:r>
              <a:rPr lang="ru-RU" sz="3600" dirty="0" smtClean="0">
                <a:solidFill>
                  <a:srgbClr val="0070C0"/>
                </a:solidFill>
              </a:rPr>
              <a:t>) -  </a:t>
            </a:r>
            <a:r>
              <a:rPr lang="ru-RU" sz="3600" dirty="0">
                <a:solidFill>
                  <a:srgbClr val="0070C0"/>
                </a:solidFill>
              </a:rPr>
              <a:t>«стихотворение из пяти строк». 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Это </a:t>
            </a:r>
            <a:r>
              <a:rPr lang="ru-RU" sz="3600" dirty="0">
                <a:solidFill>
                  <a:srgbClr val="0070C0"/>
                </a:solidFill>
              </a:rPr>
              <a:t>нерифмованное стихотворение, которое сегодня является педагогическим приёмом, направленным на решение определенной задачи.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447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Правила </a:t>
            </a:r>
            <a:r>
              <a:rPr lang="ru-RU" b="1" dirty="0">
                <a:solidFill>
                  <a:srgbClr val="7030A0"/>
                </a:solidFill>
              </a:rPr>
              <a:t>составления синквейна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56494" y="474883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ема-предмет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3246" y="1444249"/>
            <a:ext cx="4589408" cy="1519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ru-RU" sz="7500" b="1" dirty="0" smtClean="0">
                <a:solidFill>
                  <a:srgbClr val="7030A0"/>
                </a:solidFill>
              </a:rPr>
              <a:t>ёлочка из 5 строк</a:t>
            </a:r>
          </a:p>
          <a:p>
            <a:pPr algn="l"/>
            <a:endParaRPr lang="ru-RU" sz="7500" b="1" dirty="0" smtClean="0">
              <a:solidFill>
                <a:srgbClr val="7030A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ru-RU" sz="7500" b="1" dirty="0">
                <a:solidFill>
                  <a:srgbClr val="7030A0"/>
                </a:solidFill>
              </a:rPr>
              <a:t>н</a:t>
            </a:r>
            <a:r>
              <a:rPr lang="ru-RU" sz="7500" b="1" dirty="0" smtClean="0">
                <a:solidFill>
                  <a:srgbClr val="7030A0"/>
                </a:solidFill>
              </a:rPr>
              <a:t>ерифмованное </a:t>
            </a:r>
          </a:p>
          <a:p>
            <a:pPr algn="l"/>
            <a:r>
              <a:rPr lang="ru-RU" sz="7500" b="1" dirty="0">
                <a:solidFill>
                  <a:srgbClr val="7030A0"/>
                </a:solidFill>
              </a:rPr>
              <a:t> </a:t>
            </a:r>
            <a:r>
              <a:rPr lang="ru-RU" sz="7500" b="1" dirty="0" smtClean="0">
                <a:solidFill>
                  <a:srgbClr val="7030A0"/>
                </a:solidFill>
              </a:rPr>
              <a:t>        стихотворение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6532750" y="4173185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4840928" y="4173186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3115809" y="4173186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отноше-ние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2257057" y="2934840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endParaRPr lang="ru-RU" sz="13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956494" y="2940419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endParaRPr lang="ru-RU" sz="13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673998" y="2945998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endParaRPr lang="ru-RU" sz="13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3123423" y="1707652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</a:t>
            </a:r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4815246" y="1707651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</a:t>
            </a:r>
            <a:endParaRPr lang="ru-RU" sz="1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1414953" y="4155789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фраза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3992090" y="5405953"/>
            <a:ext cx="1717505" cy="120428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 descr="http://www.kartinkijane.ru/pic/201304/1152x864/kartinkijane.ru-69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6"/>
          <a:stretch/>
        </p:blipFill>
        <p:spPr bwMode="auto">
          <a:xfrm>
            <a:off x="6300193" y="871400"/>
            <a:ext cx="2732446" cy="209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CC00"/>
                </a:solidFill>
              </a:rPr>
              <a:t>Пример синквейна «Наша группа»</a:t>
            </a:r>
            <a:endParaRPr lang="ru-RU" b="1" dirty="0">
              <a:solidFill>
                <a:srgbClr val="00CC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19872" y="1916832"/>
            <a:ext cx="4536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i="1" dirty="0">
                <a:solidFill>
                  <a:srgbClr val="00B0F0"/>
                </a:solidFill>
              </a:rPr>
              <a:t>Наша </a:t>
            </a:r>
            <a:r>
              <a:rPr lang="ru-RU" sz="2600" b="1" i="1" dirty="0" smtClean="0">
                <a:solidFill>
                  <a:srgbClr val="00B0F0"/>
                </a:solidFill>
              </a:rPr>
              <a:t>группа </a:t>
            </a:r>
            <a:r>
              <a:rPr lang="ru-RU" sz="2600" b="1" dirty="0">
                <a:solidFill>
                  <a:srgbClr val="00B0F0"/>
                </a:solidFill>
              </a:rPr>
              <a:t/>
            </a:r>
            <a:br>
              <a:rPr lang="ru-RU" sz="2600" b="1" dirty="0">
                <a:solidFill>
                  <a:srgbClr val="00B0F0"/>
                </a:solidFill>
              </a:rPr>
            </a:br>
            <a:r>
              <a:rPr lang="ru-RU" sz="2600" b="1" i="1" dirty="0">
                <a:solidFill>
                  <a:srgbClr val="00B0F0"/>
                </a:solidFill>
              </a:rPr>
              <a:t>Весёлая, </a:t>
            </a:r>
            <a:r>
              <a:rPr lang="ru-RU" sz="2600" b="1" i="1" dirty="0" smtClean="0">
                <a:solidFill>
                  <a:srgbClr val="00B0F0"/>
                </a:solidFill>
              </a:rPr>
              <a:t>дружная.</a:t>
            </a:r>
            <a:r>
              <a:rPr lang="ru-RU" sz="2600" b="1" dirty="0">
                <a:solidFill>
                  <a:srgbClr val="00B0F0"/>
                </a:solidFill>
              </a:rPr>
              <a:t/>
            </a:r>
            <a:br>
              <a:rPr lang="ru-RU" sz="2600" b="1" dirty="0">
                <a:solidFill>
                  <a:srgbClr val="00B0F0"/>
                </a:solidFill>
              </a:rPr>
            </a:br>
            <a:r>
              <a:rPr lang="ru-RU" sz="2600" b="1" i="1" dirty="0">
                <a:solidFill>
                  <a:srgbClr val="00B0F0"/>
                </a:solidFill>
              </a:rPr>
              <a:t>Учимся, играем, танцуем</a:t>
            </a:r>
            <a:r>
              <a:rPr lang="ru-RU" sz="2600" b="1" dirty="0">
                <a:solidFill>
                  <a:srgbClr val="00B0F0"/>
                </a:solidFill>
              </a:rPr>
              <a:t/>
            </a:r>
            <a:br>
              <a:rPr lang="ru-RU" sz="2600" b="1" dirty="0">
                <a:solidFill>
                  <a:srgbClr val="00B0F0"/>
                </a:solidFill>
              </a:rPr>
            </a:br>
            <a:r>
              <a:rPr lang="ru-RU" sz="2600" b="1" i="1" dirty="0">
                <a:solidFill>
                  <a:srgbClr val="00B0F0"/>
                </a:solidFill>
              </a:rPr>
              <a:t>Наш </a:t>
            </a:r>
            <a:r>
              <a:rPr lang="ru-RU" sz="2600" b="1" i="1" dirty="0" smtClean="0">
                <a:solidFill>
                  <a:srgbClr val="00B0F0"/>
                </a:solidFill>
              </a:rPr>
              <a:t>гостеприимный дом.</a:t>
            </a:r>
            <a:r>
              <a:rPr lang="ru-RU" sz="2600" b="1" dirty="0">
                <a:solidFill>
                  <a:srgbClr val="00B0F0"/>
                </a:solidFill>
              </a:rPr>
              <a:t/>
            </a:r>
            <a:br>
              <a:rPr lang="ru-RU" sz="2600" b="1" dirty="0">
                <a:solidFill>
                  <a:srgbClr val="00B0F0"/>
                </a:solidFill>
              </a:rPr>
            </a:br>
            <a:r>
              <a:rPr lang="ru-RU" sz="2600" b="1" i="1" dirty="0">
                <a:solidFill>
                  <a:srgbClr val="00B0F0"/>
                </a:solidFill>
              </a:rPr>
              <a:t>Мы — дружные!</a:t>
            </a:r>
            <a:endParaRPr lang="ru-RU" sz="2600" b="1" dirty="0">
              <a:solidFill>
                <a:srgbClr val="00B0F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544108" y="158022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372200" y="195074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732240" y="1938164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391605" y="238032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7756669" y="238362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126494" y="2364747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7439000" y="273299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12360" y="273299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8185720" y="273299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8562837" y="2732990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084168" y="3145097"/>
            <a:ext cx="288032" cy="21602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2.png"/>
          <p:cNvPicPr/>
          <p:nvPr/>
        </p:nvPicPr>
        <p:blipFill rotWithShape="1">
          <a:blip r:embed="rId3" cstate="print"/>
          <a:srcRect l="46630" r="27065" b="56611"/>
          <a:stretch/>
        </p:blipFill>
        <p:spPr bwMode="auto">
          <a:xfrm>
            <a:off x="827583" y="1412776"/>
            <a:ext cx="1607129" cy="2080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7704856" cy="57606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b="1" dirty="0"/>
              <a:t> </a:t>
            </a:r>
            <a:r>
              <a:rPr lang="ru-RU" sz="9600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Вопросительные слова: </a:t>
            </a:r>
          </a:p>
          <a:p>
            <a:pPr algn="l"/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9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ком, о чем? Какие, какая, какое? Что делал, что сделал</a:t>
            </a:r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endParaRPr lang="ru-RU" sz="9600" i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9600" i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l"/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слова-предметы </a:t>
            </a:r>
            <a:r>
              <a:rPr lang="ru-RU" sz="9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(существительные)</a:t>
            </a:r>
          </a:p>
          <a:p>
            <a:pPr lvl="0" algn="l"/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слова-признаки </a:t>
            </a:r>
            <a:r>
              <a:rPr lang="ru-RU" sz="9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(прилагательные)</a:t>
            </a:r>
          </a:p>
          <a:p>
            <a:pPr lvl="0" algn="l"/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слова-действия </a:t>
            </a:r>
            <a:r>
              <a:rPr lang="ru-RU" sz="9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(глаголы)</a:t>
            </a:r>
          </a:p>
          <a:p>
            <a:pPr lvl="0" algn="l"/>
            <a:r>
              <a:rPr lang="ru-RU" sz="9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слова-предметы </a:t>
            </a:r>
            <a:r>
              <a:rPr lang="ru-RU" sz="9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(существительные)</a:t>
            </a:r>
          </a:p>
          <a:p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4"/>
          <p:cNvSpPr txBox="1">
            <a:spLocks/>
          </p:cNvSpPr>
          <p:nvPr/>
        </p:nvSpPr>
        <p:spPr>
          <a:xfrm>
            <a:off x="1763688" y="476672"/>
            <a:ext cx="633670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>Дети, не умеющие читать</a:t>
            </a:r>
            <a:endParaRPr lang="ru-RU" sz="36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6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97768"/>
            <a:ext cx="604867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Педагогическая ценность: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87824" y="2708920"/>
            <a:ext cx="6048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 smtClean="0">
              <a:solidFill>
                <a:srgbClr val="0070C0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3366FF"/>
                </a:solidFill>
              </a:rPr>
              <a:t>о</a:t>
            </a:r>
            <a:r>
              <a:rPr lang="ru-RU" sz="2800" dirty="0" smtClean="0">
                <a:solidFill>
                  <a:srgbClr val="3366FF"/>
                </a:solidFill>
              </a:rPr>
              <a:t>богащает </a:t>
            </a:r>
            <a:r>
              <a:rPr lang="ru-RU" sz="2800" dirty="0">
                <a:solidFill>
                  <a:srgbClr val="3366FF"/>
                </a:solidFill>
              </a:rPr>
              <a:t>словарный </a:t>
            </a:r>
            <a:r>
              <a:rPr lang="ru-RU" sz="2800" dirty="0" smtClean="0">
                <a:solidFill>
                  <a:srgbClr val="3366FF"/>
                </a:solidFill>
              </a:rPr>
              <a:t>запас;</a:t>
            </a:r>
          </a:p>
          <a:p>
            <a:pPr algn="l"/>
            <a:endParaRPr lang="ru-RU" sz="2800" dirty="0" smtClean="0">
              <a:solidFill>
                <a:srgbClr val="3366FF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3366FF"/>
                </a:solidFill>
              </a:rPr>
              <a:t>учит </a:t>
            </a:r>
            <a:r>
              <a:rPr lang="ru-RU" sz="2800" dirty="0">
                <a:solidFill>
                  <a:srgbClr val="3366FF"/>
                </a:solidFill>
              </a:rPr>
              <a:t>формулировать идею (ключевую фразу</a:t>
            </a:r>
            <a:r>
              <a:rPr lang="ru-RU" sz="2800" dirty="0" smtClean="0">
                <a:solidFill>
                  <a:srgbClr val="3366FF"/>
                </a:solidFill>
              </a:rPr>
              <a:t>);</a:t>
            </a:r>
          </a:p>
          <a:p>
            <a:pPr algn="l"/>
            <a:endParaRPr lang="ru-RU" sz="2800" dirty="0" smtClean="0">
              <a:solidFill>
                <a:srgbClr val="3366FF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3366FF"/>
                </a:solidFill>
              </a:rPr>
              <a:t>позволяет </a:t>
            </a:r>
            <a:r>
              <a:rPr lang="ru-RU" sz="2800" dirty="0">
                <a:solidFill>
                  <a:srgbClr val="3366FF"/>
                </a:solidFill>
              </a:rPr>
              <a:t>почувствовать себя хоть на мгновение </a:t>
            </a:r>
            <a:r>
              <a:rPr lang="ru-RU" sz="2800" dirty="0" smtClean="0">
                <a:solidFill>
                  <a:srgbClr val="3366FF"/>
                </a:solidFill>
              </a:rPr>
              <a:t>творцом;</a:t>
            </a:r>
          </a:p>
          <a:p>
            <a:pPr algn="l"/>
            <a:endParaRPr lang="ru-RU" sz="2800" dirty="0" smtClean="0">
              <a:solidFill>
                <a:srgbClr val="3366FF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3366FF"/>
                </a:solidFill>
              </a:rPr>
              <a:t>активизирует </a:t>
            </a:r>
            <a:r>
              <a:rPr lang="ru-RU" sz="2800" dirty="0">
                <a:solidFill>
                  <a:srgbClr val="3366FF"/>
                </a:solidFill>
              </a:rPr>
              <a:t>и развивает мыслительную </a:t>
            </a:r>
            <a:r>
              <a:rPr lang="ru-RU" sz="2800" dirty="0" smtClean="0">
                <a:solidFill>
                  <a:srgbClr val="3366FF"/>
                </a:solidFill>
              </a:rPr>
              <a:t>деятельность;</a:t>
            </a:r>
          </a:p>
          <a:p>
            <a:pPr algn="l"/>
            <a:endParaRPr lang="ru-RU" sz="2800" dirty="0" smtClean="0">
              <a:solidFill>
                <a:srgbClr val="3366FF"/>
              </a:solidFill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rgbClr val="3366FF"/>
                </a:solidFill>
              </a:rPr>
              <a:t>получается </a:t>
            </a:r>
            <a:r>
              <a:rPr lang="ru-RU" sz="2800" dirty="0">
                <a:solidFill>
                  <a:srgbClr val="3366FF"/>
                </a:solidFill>
              </a:rPr>
              <a:t>у всех.</a:t>
            </a:r>
            <a:r>
              <a:rPr lang="ru-RU" sz="3600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362740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282" y="476672"/>
            <a:ext cx="6696744" cy="638667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Дети составляют синквейн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275856" y="3068960"/>
            <a:ext cx="4589408" cy="1519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9600" i="1" dirty="0" smtClean="0">
                <a:solidFill>
                  <a:srgbClr val="00B0F0"/>
                </a:solidFill>
              </a:rPr>
              <a:t>Котёнок</a:t>
            </a:r>
            <a:r>
              <a:rPr lang="ru-RU" sz="9600" dirty="0">
                <a:solidFill>
                  <a:srgbClr val="00B0F0"/>
                </a:solidFill>
              </a:rPr>
              <a:t/>
            </a:r>
            <a:br>
              <a:rPr lang="ru-RU" sz="9600" dirty="0">
                <a:solidFill>
                  <a:srgbClr val="00B0F0"/>
                </a:solidFill>
              </a:rPr>
            </a:br>
            <a:r>
              <a:rPr lang="ru-RU" sz="9600" i="1" dirty="0">
                <a:solidFill>
                  <a:srgbClr val="00B0F0"/>
                </a:solidFill>
              </a:rPr>
              <a:t>Чёрненький, пушистенький</a:t>
            </a:r>
            <a:r>
              <a:rPr lang="ru-RU" sz="9600" dirty="0">
                <a:solidFill>
                  <a:srgbClr val="00B0F0"/>
                </a:solidFill>
              </a:rPr>
              <a:t/>
            </a:r>
            <a:br>
              <a:rPr lang="ru-RU" sz="9600" dirty="0">
                <a:solidFill>
                  <a:srgbClr val="00B0F0"/>
                </a:solidFill>
              </a:rPr>
            </a:br>
            <a:r>
              <a:rPr lang="ru-RU" sz="9600" i="1" dirty="0">
                <a:solidFill>
                  <a:srgbClr val="00B0F0"/>
                </a:solidFill>
              </a:rPr>
              <a:t>Играет, спит, ест</a:t>
            </a:r>
            <a:r>
              <a:rPr lang="ru-RU" sz="9600" dirty="0">
                <a:solidFill>
                  <a:srgbClr val="00B0F0"/>
                </a:solidFill>
              </a:rPr>
              <a:t/>
            </a:r>
            <a:br>
              <a:rPr lang="ru-RU" sz="9600" dirty="0">
                <a:solidFill>
                  <a:srgbClr val="00B0F0"/>
                </a:solidFill>
              </a:rPr>
            </a:br>
            <a:r>
              <a:rPr lang="ru-RU" sz="9600" i="1" dirty="0">
                <a:solidFill>
                  <a:srgbClr val="00B0F0"/>
                </a:solidFill>
              </a:rPr>
              <a:t>Он мой друг</a:t>
            </a:r>
            <a:r>
              <a:rPr lang="ru-RU" sz="9600" dirty="0">
                <a:solidFill>
                  <a:srgbClr val="00B0F0"/>
                </a:solidFill>
              </a:rPr>
              <a:t/>
            </a:r>
            <a:br>
              <a:rPr lang="ru-RU" sz="9600" dirty="0">
                <a:solidFill>
                  <a:srgbClr val="00B0F0"/>
                </a:solidFill>
              </a:rPr>
            </a:br>
            <a:r>
              <a:rPr lang="ru-RU" sz="9600" i="1" dirty="0">
                <a:solidFill>
                  <a:srgbClr val="00B0F0"/>
                </a:solidFill>
              </a:rPr>
              <a:t>Домашнее </a:t>
            </a:r>
            <a:r>
              <a:rPr lang="ru-RU" sz="9600" i="1" dirty="0" smtClean="0">
                <a:solidFill>
                  <a:srgbClr val="00B0F0"/>
                </a:solidFill>
              </a:rPr>
              <a:t>животное</a:t>
            </a:r>
          </a:p>
          <a:p>
            <a:pPr algn="l"/>
            <a:endParaRPr lang="ru-RU" sz="9600" i="1" dirty="0" smtClean="0">
              <a:solidFill>
                <a:srgbClr val="00B0F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9600" i="1" dirty="0">
                <a:solidFill>
                  <a:srgbClr val="3366FF"/>
                </a:solidFill>
              </a:rPr>
              <a:t>Дом</a:t>
            </a:r>
            <a:r>
              <a:rPr lang="ru-RU" sz="9600" dirty="0">
                <a:solidFill>
                  <a:srgbClr val="3366FF"/>
                </a:solidFill>
              </a:rPr>
              <a:t/>
            </a:r>
            <a:br>
              <a:rPr lang="ru-RU" sz="9600" dirty="0">
                <a:solidFill>
                  <a:srgbClr val="3366FF"/>
                </a:solidFill>
              </a:rPr>
            </a:br>
            <a:r>
              <a:rPr lang="ru-RU" sz="9600" i="1" dirty="0">
                <a:solidFill>
                  <a:srgbClr val="3366FF"/>
                </a:solidFill>
              </a:rPr>
              <a:t>Большой, красивый</a:t>
            </a:r>
            <a:r>
              <a:rPr lang="ru-RU" sz="9600" dirty="0">
                <a:solidFill>
                  <a:srgbClr val="3366FF"/>
                </a:solidFill>
              </a:rPr>
              <a:t/>
            </a:r>
            <a:br>
              <a:rPr lang="ru-RU" sz="9600" dirty="0">
                <a:solidFill>
                  <a:srgbClr val="3366FF"/>
                </a:solidFill>
              </a:rPr>
            </a:br>
            <a:r>
              <a:rPr lang="ru-RU" sz="9600" i="1" dirty="0">
                <a:solidFill>
                  <a:srgbClr val="3366FF"/>
                </a:solidFill>
              </a:rPr>
              <a:t>Защищает, греет</a:t>
            </a:r>
            <a:r>
              <a:rPr lang="ru-RU" sz="9600" dirty="0">
                <a:solidFill>
                  <a:srgbClr val="3366FF"/>
                </a:solidFill>
              </a:rPr>
              <a:t/>
            </a:r>
            <a:br>
              <a:rPr lang="ru-RU" sz="9600" dirty="0">
                <a:solidFill>
                  <a:srgbClr val="3366FF"/>
                </a:solidFill>
              </a:rPr>
            </a:br>
            <a:r>
              <a:rPr lang="ru-RU" sz="9600" i="1" dirty="0">
                <a:solidFill>
                  <a:srgbClr val="3366FF"/>
                </a:solidFill>
              </a:rPr>
              <a:t>Нужен всем людям</a:t>
            </a:r>
            <a:r>
              <a:rPr lang="ru-RU" sz="9600" dirty="0">
                <a:solidFill>
                  <a:srgbClr val="3366FF"/>
                </a:solidFill>
              </a:rPr>
              <a:t/>
            </a:r>
            <a:br>
              <a:rPr lang="ru-RU" sz="9600" dirty="0">
                <a:solidFill>
                  <a:srgbClr val="3366FF"/>
                </a:solidFill>
              </a:rPr>
            </a:br>
            <a:r>
              <a:rPr lang="ru-RU" sz="9600" i="1" dirty="0">
                <a:solidFill>
                  <a:srgbClr val="3366FF"/>
                </a:solidFill>
              </a:rPr>
              <a:t>Убежище</a:t>
            </a:r>
            <a:endParaRPr lang="ru-RU" sz="9600" dirty="0">
              <a:solidFill>
                <a:srgbClr val="3366FF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sz="9600" i="1" dirty="0" smtClean="0">
              <a:solidFill>
                <a:srgbClr val="00B0F0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9600" i="1" dirty="0" smtClean="0">
                <a:solidFill>
                  <a:schemeClr val="accent5">
                    <a:lumMod val="75000"/>
                  </a:schemeClr>
                </a:solidFill>
              </a:rPr>
              <a:t>Арбуз</a:t>
            </a: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9600" i="1" dirty="0">
                <a:solidFill>
                  <a:schemeClr val="accent5">
                    <a:lumMod val="75000"/>
                  </a:schemeClr>
                </a:solidFill>
              </a:rPr>
              <a:t>Круглый, вкусный</a:t>
            </a: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9600" i="1" dirty="0">
                <a:solidFill>
                  <a:schemeClr val="accent5">
                    <a:lumMod val="75000"/>
                  </a:schemeClr>
                </a:solidFill>
              </a:rPr>
              <a:t>Катится, растёт, зреет</a:t>
            </a:r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9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9600" i="1" dirty="0">
                <a:solidFill>
                  <a:schemeClr val="accent5">
                    <a:lumMod val="75000"/>
                  </a:schemeClr>
                </a:solidFill>
              </a:rPr>
              <a:t>Арбуз – это большая </a:t>
            </a:r>
            <a:r>
              <a:rPr lang="ru-RU" sz="9600" i="1" dirty="0" smtClean="0">
                <a:solidFill>
                  <a:schemeClr val="accent5">
                    <a:lumMod val="75000"/>
                  </a:schemeClr>
                </a:solidFill>
              </a:rPr>
              <a:t>ягода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i="1" dirty="0" smtClean="0"/>
              <a:t>Лето</a:t>
            </a:r>
            <a:endParaRPr lang="ru-RU" sz="9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3200" i="1" dirty="0" smtClean="0"/>
              <a:t> </a:t>
            </a:r>
            <a:endParaRPr lang="ru-RU" sz="7500" b="1" dirty="0" smtClean="0">
              <a:solidFill>
                <a:srgbClr val="7030A0"/>
              </a:solidFill>
            </a:endParaRPr>
          </a:p>
          <a:p>
            <a:pPr algn="l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2.png"/>
          <p:cNvPicPr/>
          <p:nvPr/>
        </p:nvPicPr>
        <p:blipFill rotWithShape="1">
          <a:blip r:embed="rId3" cstate="print"/>
          <a:srcRect l="56168" t="43573" r="21787"/>
          <a:stretch/>
        </p:blipFill>
        <p:spPr bwMode="auto">
          <a:xfrm>
            <a:off x="7445076" y="2060848"/>
            <a:ext cx="1231900" cy="2233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2.png"/>
          <p:cNvPicPr/>
          <p:nvPr/>
        </p:nvPicPr>
        <p:blipFill rotWithShape="1">
          <a:blip r:embed="rId3" cstate="print"/>
          <a:srcRect t="41977" r="76969"/>
          <a:stretch/>
        </p:blipFill>
        <p:spPr bwMode="auto">
          <a:xfrm>
            <a:off x="539552" y="934725"/>
            <a:ext cx="1728192" cy="2894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61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557" y="1100913"/>
            <a:ext cx="7920880" cy="386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метод может легко интегрироваться с другими образовательными областями программы, а простота построения синквейна позволяет быстро получить </a:t>
            </a:r>
            <a:r>
              <a:rPr lang="ru-RU" sz="3600" b="1" dirty="0" smtClean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3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2.png"/>
          <p:cNvPicPr/>
          <p:nvPr/>
        </p:nvPicPr>
        <p:blipFill rotWithShape="1">
          <a:blip r:embed="rId2" cstate="print"/>
          <a:srcRect l="27755" t="45797" r="49870"/>
          <a:stretch/>
        </p:blipFill>
        <p:spPr bwMode="auto">
          <a:xfrm>
            <a:off x="7881220" y="116632"/>
            <a:ext cx="993140" cy="170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2.png"/>
          <p:cNvPicPr/>
          <p:nvPr/>
        </p:nvPicPr>
        <p:blipFill rotWithShape="1">
          <a:blip r:embed="rId2" cstate="print"/>
          <a:srcRect l="80208" t="49826"/>
          <a:stretch/>
        </p:blipFill>
        <p:spPr bwMode="auto">
          <a:xfrm>
            <a:off x="7656597" y="4941168"/>
            <a:ext cx="878840" cy="1577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2.png"/>
          <p:cNvPicPr/>
          <p:nvPr/>
        </p:nvPicPr>
        <p:blipFill rotWithShape="1">
          <a:blip r:embed="rId2" cstate="print"/>
          <a:srcRect l="82177" b="54716"/>
          <a:stretch/>
        </p:blipFill>
        <p:spPr bwMode="auto">
          <a:xfrm>
            <a:off x="603298" y="5114042"/>
            <a:ext cx="791210" cy="1423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2.png"/>
          <p:cNvPicPr/>
          <p:nvPr/>
        </p:nvPicPr>
        <p:blipFill rotWithShape="1">
          <a:blip r:embed="rId2" cstate="print"/>
          <a:srcRect l="5015" r="62044" b="57254"/>
          <a:stretch/>
        </p:blipFill>
        <p:spPr bwMode="auto">
          <a:xfrm>
            <a:off x="212717" y="305304"/>
            <a:ext cx="1572371" cy="1514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zuzino.mos.ru/upload/medialibrary/258/doshkolenok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1168"/>
            <a:ext cx="2424529" cy="183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CC00"/>
                </a:solidFill>
              </a:rPr>
              <a:t>БЛАГОДАРЮ </a:t>
            </a:r>
            <a:br>
              <a:rPr lang="ru-RU" sz="8000" b="1" dirty="0" smtClean="0">
                <a:solidFill>
                  <a:srgbClr val="00CC00"/>
                </a:solidFill>
              </a:rPr>
            </a:br>
            <a:r>
              <a:rPr lang="ru-RU" sz="8000" b="1" dirty="0" smtClean="0">
                <a:solidFill>
                  <a:srgbClr val="00CC00"/>
                </a:solidFill>
              </a:rPr>
              <a:t>ЗА ВНИМАНИЕ!</a:t>
            </a:r>
            <a:endParaRPr lang="ru-RU" sz="8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9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</TotalTime>
  <Words>134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Синквейн (от фр. Cinquains) -  «стихотворение из пяти строк».   Это нерифмованное стихотворение, которое сегодня является педагогическим приёмом, направленным на решение определенной задачи. </vt:lpstr>
      <vt:lpstr>   Правила составления синквейна  </vt:lpstr>
      <vt:lpstr>Пример синквейна «Наша группа»</vt:lpstr>
      <vt:lpstr>Презентация PowerPoint</vt:lpstr>
      <vt:lpstr>Педагогическая ценность: </vt:lpstr>
      <vt:lpstr>   Дети составляют синквейн  </vt:lpstr>
      <vt:lpstr>Презентация PowerPoint</vt:lpstr>
      <vt:lpstr>БЛАГОДАРЮ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usr</cp:lastModifiedBy>
  <cp:revision>66</cp:revision>
  <dcterms:created xsi:type="dcterms:W3CDTF">2014-05-12T04:44:22Z</dcterms:created>
  <dcterms:modified xsi:type="dcterms:W3CDTF">2018-03-23T13:19:51Z</dcterms:modified>
</cp:coreProperties>
</file>