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9" r:id="rId6"/>
    <p:sldId id="266" r:id="rId7"/>
    <p:sldId id="264" r:id="rId8"/>
    <p:sldId id="262" r:id="rId9"/>
    <p:sldId id="270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00863D"/>
    <a:srgbClr val="8D1E1B"/>
    <a:srgbClr val="993300"/>
    <a:srgbClr val="BE2824"/>
    <a:srgbClr val="F90B05"/>
    <a:srgbClr val="740000"/>
    <a:srgbClr val="BC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68660"/>
            <a:ext cx="7632848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rgbClr val="005828"/>
              </a:contourClr>
            </a:sp3d>
          </a:bodyPr>
          <a:lstStyle/>
          <a:p>
            <a:r>
              <a:rPr lang="ru-RU" b="1" dirty="0">
                <a:solidFill>
                  <a:srgbClr val="00863D"/>
                </a:solidFill>
              </a:rPr>
              <a:t>Краеведческое направление в научно</a:t>
            </a:r>
            <a:r>
              <a:rPr lang="ru-RU" b="1" dirty="0" smtClean="0">
                <a:solidFill>
                  <a:srgbClr val="00863D"/>
                </a:solidFill>
              </a:rPr>
              <a:t>­-исследовательских </a:t>
            </a:r>
            <a:r>
              <a:rPr lang="ru-RU" b="1" dirty="0">
                <a:solidFill>
                  <a:srgbClr val="00863D"/>
                </a:solidFill>
              </a:rPr>
              <a:t>работах </a:t>
            </a:r>
            <a:r>
              <a:rPr lang="ru-RU" b="1" dirty="0" smtClean="0">
                <a:solidFill>
                  <a:srgbClr val="00863D"/>
                </a:solidFill>
              </a:rPr>
              <a:t>школьников </a:t>
            </a:r>
            <a:br>
              <a:rPr lang="ru-RU" b="1" dirty="0" smtClean="0">
                <a:solidFill>
                  <a:srgbClr val="00863D"/>
                </a:solidFill>
              </a:rPr>
            </a:br>
            <a:r>
              <a:rPr lang="ru-RU" b="1" dirty="0" smtClean="0">
                <a:solidFill>
                  <a:srgbClr val="00863D"/>
                </a:solidFill>
              </a:rPr>
              <a:t>по </a:t>
            </a:r>
            <a:r>
              <a:rPr lang="ru-RU" b="1" dirty="0">
                <a:solidFill>
                  <a:srgbClr val="00863D"/>
                </a:solidFill>
              </a:rPr>
              <a:t>географии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13176"/>
            <a:ext cx="4320480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</a:rPr>
              <a:t>Тебенькова</a:t>
            </a:r>
            <a:r>
              <a:rPr lang="ru-RU" sz="2400" b="1" dirty="0" smtClean="0">
                <a:solidFill>
                  <a:schemeClr val="tx1"/>
                </a:solidFill>
              </a:rPr>
              <a:t> Ольга Владимировна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учитель географии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МКОУ «СОШ № 5 г. Алзамай»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852936"/>
            <a:ext cx="3960440" cy="3855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840760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5828"/>
                </a:solidFill>
              </a:rPr>
              <a:t>Домашнее </a:t>
            </a:r>
            <a:r>
              <a:rPr lang="ru-RU" b="1" dirty="0" smtClean="0">
                <a:solidFill>
                  <a:srgbClr val="005828"/>
                </a:solidFill>
              </a:rPr>
              <a:t>исследование</a:t>
            </a:r>
            <a:br>
              <a:rPr lang="ru-RU" b="1" dirty="0" smtClean="0">
                <a:solidFill>
                  <a:srgbClr val="005828"/>
                </a:solidFill>
              </a:rPr>
            </a:br>
            <a:r>
              <a:rPr lang="ru-RU" b="1" dirty="0" smtClean="0">
                <a:solidFill>
                  <a:srgbClr val="005828"/>
                </a:solidFill>
              </a:rPr>
              <a:t>8-9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u="sng" dirty="0" smtClean="0">
                <a:solidFill>
                  <a:srgbClr val="005828"/>
                </a:solidFill>
              </a:rPr>
              <a:t>«Социологическое путешествие»</a:t>
            </a:r>
          </a:p>
          <a:p>
            <a:pPr marL="0" lvl="0" indent="0">
              <a:buNone/>
            </a:pPr>
            <a:r>
              <a:rPr lang="ru-RU" sz="2800" dirty="0" smtClean="0"/>
              <a:t>1.Демографические показатели моей семьи (соотношение </a:t>
            </a:r>
            <a:r>
              <a:rPr lang="ru-RU" sz="2800" dirty="0"/>
              <a:t>детей в </a:t>
            </a:r>
            <a:r>
              <a:rPr lang="ru-RU" sz="2800" dirty="0" smtClean="0"/>
              <a:t>поколениях)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2.Социологическое </a:t>
            </a:r>
            <a:r>
              <a:rPr lang="ru-RU" sz="2800" dirty="0"/>
              <a:t>исследование семей </a:t>
            </a:r>
            <a:r>
              <a:rPr lang="ru-RU" sz="2800" dirty="0" smtClean="0"/>
              <a:t>школьников</a:t>
            </a:r>
          </a:p>
          <a:p>
            <a:pPr marL="0" indent="0">
              <a:buNone/>
            </a:pPr>
            <a:r>
              <a:rPr lang="ru-RU" sz="2800" dirty="0" smtClean="0"/>
              <a:t>3.Социальный  портрет </a:t>
            </a:r>
            <a:r>
              <a:rPr lang="ru-RU" sz="2800" dirty="0"/>
              <a:t>молодого поколения в г. </a:t>
            </a:r>
            <a:r>
              <a:rPr lang="ru-RU" sz="2800" dirty="0" smtClean="0"/>
              <a:t>Алзамай</a:t>
            </a:r>
          </a:p>
          <a:p>
            <a:pPr marL="0" indent="0">
              <a:buNone/>
            </a:pPr>
            <a:r>
              <a:rPr lang="ru-RU" sz="2800" dirty="0" smtClean="0"/>
              <a:t>4. Производственная и непроизводственная сфера г. </a:t>
            </a:r>
            <a:r>
              <a:rPr lang="ru-RU" sz="2800" dirty="0"/>
              <a:t>А</a:t>
            </a:r>
            <a:r>
              <a:rPr lang="ru-RU" sz="2800" dirty="0" smtClean="0"/>
              <a:t>лзамай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80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18"/>
            <a:ext cx="6419056" cy="41805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5828"/>
                </a:solidFill>
              </a:rPr>
              <a:t>Научные работы</a:t>
            </a:r>
            <a:endParaRPr lang="ru-RU" u="sng" dirty="0">
              <a:solidFill>
                <a:srgbClr val="00582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5472608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Особенности топонимики г. </a:t>
            </a:r>
            <a:r>
              <a:rPr lang="ru-RU" sz="2000" dirty="0"/>
              <a:t>А</a:t>
            </a:r>
            <a:r>
              <a:rPr lang="ru-RU" sz="2000" dirty="0" smtClean="0"/>
              <a:t>лзамай и его окрестностей</a:t>
            </a:r>
          </a:p>
          <a:p>
            <a:r>
              <a:rPr lang="ru-RU" sz="2000" dirty="0" smtClean="0"/>
              <a:t>Демографическая ситуация г. </a:t>
            </a:r>
            <a:r>
              <a:rPr lang="ru-RU" sz="2000" dirty="0"/>
              <a:t>А</a:t>
            </a:r>
            <a:r>
              <a:rPr lang="ru-RU" sz="2000" dirty="0" smtClean="0"/>
              <a:t>лзамай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География пищевой промышленности в магазинах города Алзамай» </a:t>
            </a:r>
            <a:endParaRPr lang="ru-RU" sz="2000" dirty="0" smtClean="0"/>
          </a:p>
          <a:p>
            <a:r>
              <a:rPr lang="ru-RU" sz="2000" dirty="0"/>
              <a:t>«История железной дороги в истории города Алзамай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Географическая грамотность населения г. </a:t>
            </a:r>
            <a:r>
              <a:rPr lang="ru-RU" sz="2000" dirty="0"/>
              <a:t>А</a:t>
            </a:r>
            <a:r>
              <a:rPr lang="ru-RU" sz="2000" dirty="0" smtClean="0"/>
              <a:t>лзамай»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88" t="26201" r="53938" b="37400"/>
          <a:stretch/>
        </p:blipFill>
        <p:spPr>
          <a:xfrm>
            <a:off x="1547664" y="692696"/>
            <a:ext cx="3816424" cy="2444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800" t="22000" r="8263" b="16401"/>
          <a:stretch/>
        </p:blipFill>
        <p:spPr>
          <a:xfrm>
            <a:off x="5726684" y="208590"/>
            <a:ext cx="3246807" cy="207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4653" t="29863" r="23484" b="33004"/>
          <a:stretch/>
        </p:blipFill>
        <p:spPr>
          <a:xfrm>
            <a:off x="6228184" y="2311511"/>
            <a:ext cx="2376264" cy="2376264"/>
          </a:xfrm>
          <a:prstGeom prst="rect">
            <a:avLst/>
          </a:prstGeom>
        </p:spPr>
      </p:pic>
      <p:pic>
        <p:nvPicPr>
          <p:cNvPr id="7" name="Picture 2" descr="DSCN17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07" y="4716467"/>
            <a:ext cx="2725960" cy="20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86956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5828"/>
                </a:solidFill>
              </a:rPr>
              <a:t>«Краеведение для учителя </a:t>
            </a:r>
            <a:r>
              <a:rPr lang="ru-RU" sz="3600" b="1" dirty="0" smtClean="0">
                <a:solidFill>
                  <a:srgbClr val="005828"/>
                </a:solidFill>
              </a:rPr>
              <a:t/>
            </a:r>
            <a:br>
              <a:rPr lang="ru-RU" sz="3600" b="1" dirty="0" smtClean="0">
                <a:solidFill>
                  <a:srgbClr val="005828"/>
                </a:solidFill>
              </a:rPr>
            </a:br>
            <a:r>
              <a:rPr lang="ru-RU" sz="3600" b="1" dirty="0" smtClean="0">
                <a:solidFill>
                  <a:srgbClr val="005828"/>
                </a:solidFill>
              </a:rPr>
              <a:t>– </a:t>
            </a:r>
            <a:r>
              <a:rPr lang="ru-RU" sz="3600" b="1" dirty="0">
                <a:solidFill>
                  <a:srgbClr val="005828"/>
                </a:solidFill>
              </a:rPr>
              <a:t>верный путь к научной исследовательской деятельности» </a:t>
            </a:r>
            <a:r>
              <a:rPr lang="ru-RU" b="1" dirty="0">
                <a:solidFill>
                  <a:srgbClr val="005828"/>
                </a:solidFill>
              </a:rPr>
              <a:t/>
            </a:r>
            <a:br>
              <a:rPr lang="ru-RU" b="1" dirty="0">
                <a:solidFill>
                  <a:srgbClr val="005828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33" t="14766" r="13768" b="11496"/>
          <a:stretch/>
        </p:blipFill>
        <p:spPr>
          <a:xfrm>
            <a:off x="1331640" y="1736405"/>
            <a:ext cx="7560840" cy="49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00708"/>
            <a:ext cx="7005464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5828"/>
                </a:solidFill>
              </a:rPr>
              <a:t>Важная задача школы - воспитать человека пытливой, творческой, ищущей </a:t>
            </a:r>
            <a:r>
              <a:rPr lang="ru-RU" sz="3600" b="1" dirty="0" smtClean="0">
                <a:solidFill>
                  <a:srgbClr val="005828"/>
                </a:solidFill>
              </a:rPr>
              <a:t>мысли личностью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949280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849581"/>
            <a:ext cx="7762875" cy="3345235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06976" y="5105973"/>
            <a:ext cx="2893293" cy="16122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</a:rPr>
              <a:t>Изучение «малой» Родины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01253" y="1622589"/>
            <a:ext cx="2808312" cy="1556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</a:rPr>
              <a:t>Урок географии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4248" y="4308082"/>
            <a:ext cx="2559301" cy="9750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наблюдение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9429" y="1778811"/>
            <a:ext cx="2530624" cy="10409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анкетирование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4885" y="3017690"/>
            <a:ext cx="2439712" cy="11182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анализ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39319" y="1652815"/>
            <a:ext cx="2797177" cy="10409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прогнозирование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02877" y="2909600"/>
            <a:ext cx="2304195" cy="10409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сравнение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1560" y="5522213"/>
            <a:ext cx="2473143" cy="9750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сопоставление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44209" y="5464341"/>
            <a:ext cx="2520280" cy="9750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доказательство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87718" y="4158402"/>
            <a:ext cx="2361611" cy="9750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828"/>
                </a:solidFill>
              </a:rPr>
              <a:t>описание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01253" y="3343018"/>
            <a:ext cx="2893293" cy="16122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</a:rPr>
              <a:t>Домашнее исследование</a:t>
            </a:r>
            <a:endParaRPr lang="ru-RU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471391" cy="4997152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5828"/>
                </a:solidFill>
              </a:rPr>
              <a:t>«… </a:t>
            </a:r>
            <a:r>
              <a:rPr lang="ru-RU" b="1" dirty="0">
                <a:solidFill>
                  <a:srgbClr val="005828"/>
                </a:solidFill>
              </a:rPr>
              <a:t>Познать свой край изучить его –  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5828"/>
                </a:solidFill>
              </a:rPr>
              <a:t>значить полюбить его еще более глубоко</a:t>
            </a:r>
            <a:r>
              <a:rPr lang="ru-RU" b="1" dirty="0" smtClean="0">
                <a:solidFill>
                  <a:srgbClr val="005828"/>
                </a:solidFill>
              </a:rPr>
              <a:t>…»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5828"/>
                </a:solidFill>
              </a:rPr>
              <a:t>А.С. Барков</a:t>
            </a:r>
          </a:p>
        </p:txBody>
      </p:sp>
      <p:pic>
        <p:nvPicPr>
          <p:cNvPr id="8" name="Picture 4" descr="C:\Documents and Settings\Admin\Мои документы\Мои рисунки\1\1 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374683" cy="328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99592" y="522161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96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чего начинается исследование</a:t>
            </a:r>
            <a:r>
              <a:rPr lang="ru-RU" sz="28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indent="35496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С </a:t>
            </a:r>
            <a:r>
              <a:rPr lang="ru-RU" sz="2800" b="1" dirty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удивления…</a:t>
            </a:r>
            <a:endParaRPr lang="ru-RU" sz="2800" b="1" dirty="0">
              <a:solidFill>
                <a:srgbClr val="00582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46576"/>
            <a:ext cx="235456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урока 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1340768"/>
            <a:ext cx="235456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</a:t>
            </a:r>
            <a:endParaRPr lang="ru-RU" sz="2400" b="1" dirty="0">
              <a:solidFill>
                <a:srgbClr val="005828"/>
              </a:solidFill>
            </a:endParaRPr>
          </a:p>
          <a:p>
            <a:pPr algn="ctr"/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7952" y="2334960"/>
            <a:ext cx="235456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5232" y="3329152"/>
            <a:ext cx="235456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исследование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4365104"/>
            <a:ext cx="295232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Исследовательская работа</a:t>
            </a:r>
            <a:endParaRPr lang="ru-RU" sz="2400" b="1" dirty="0">
              <a:solidFill>
                <a:srgbClr val="005828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5517232"/>
            <a:ext cx="235456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НПК</a:t>
            </a:r>
            <a:endParaRPr lang="ru-RU" sz="3600" b="1" dirty="0">
              <a:solidFill>
                <a:srgbClr val="005828"/>
              </a:solidFill>
            </a:endParaRPr>
          </a:p>
        </p:txBody>
      </p:sp>
      <p:pic>
        <p:nvPicPr>
          <p:cNvPr id="11" name="Рисунок 8" descr="C:\Documents and Settings\Admin\Рабочий стол\SAM_4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946" y="157220"/>
            <a:ext cx="2149131" cy="305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706" y="4425376"/>
            <a:ext cx="2911614" cy="21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24" y="2572165"/>
            <a:ext cx="2987824" cy="22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828"/>
                </a:solidFill>
              </a:rPr>
              <a:t>Памятка начинающему исследователю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688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47664" y="1687766"/>
            <a:ext cx="6768752" cy="5184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Выбери тему исследования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582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Определи цель исследования.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Подумай, ответы на какие вопросы помогут раскрыть тебе тему исследования.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Выдвини свои предположения (гипотезы), которые, по твоему мнению раскроют тему исследования.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Реши, как и где ты будешь искать ответы на поставленные вопросы.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Поработай с различными источниками информации, найди ответы на свои вопросы.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Сделай выводы.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Оформи результаты своей работы.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Подготовь краткое выступление по представлению своего исследования.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5962"/>
            <a:ext cx="1740978" cy="1665595"/>
          </a:xfrm>
          <a:prstGeom prst="ellipse">
            <a:avLst/>
          </a:prstGeom>
        </p:spPr>
      </p:pic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83568" y="1143000"/>
            <a:ext cx="7776864" cy="4950296"/>
          </a:xfrm>
          <a:prstGeom prst="wedgeEllipseCallout">
            <a:avLst>
              <a:gd name="adj1" fmla="val -43645"/>
              <a:gd name="adj2" fmla="val 69506"/>
            </a:avLst>
          </a:prstGeom>
          <a:noFill/>
          <a:ln w="76200" cap="rnd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828"/>
                </a:solidFill>
              </a:rPr>
              <a:t>Домашнее исследование</a:t>
            </a:r>
            <a:br>
              <a:rPr lang="ru-RU" b="1" dirty="0" smtClean="0">
                <a:solidFill>
                  <a:srgbClr val="005828"/>
                </a:solidFill>
              </a:rPr>
            </a:br>
            <a:r>
              <a:rPr lang="ru-RU" b="1" dirty="0" smtClean="0">
                <a:solidFill>
                  <a:srgbClr val="005828"/>
                </a:solidFill>
              </a:rPr>
              <a:t>5-6 классы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632848" cy="4866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rgbClr val="005828"/>
                </a:solidFill>
              </a:rPr>
              <a:t>«Путешествие вокруг моего дома</a:t>
            </a:r>
            <a:r>
              <a:rPr lang="ru-RU" u="sng" dirty="0" smtClean="0">
                <a:solidFill>
                  <a:srgbClr val="005828"/>
                </a:solidFill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Составление плана местности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Составление маршрутной съемки «от школы до дома»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Гербарий растений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Наблюдение за погодой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Изучение снежного покрова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Талая вода. </a:t>
            </a:r>
            <a:r>
              <a:rPr lang="ru-RU" sz="2800" dirty="0"/>
              <a:t>К</a:t>
            </a:r>
            <a:r>
              <a:rPr lang="ru-RU" sz="2800" dirty="0" smtClean="0"/>
              <a:t>апель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Описание ПТК рядом с  домом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 algn="ctr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145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828"/>
                </a:solidFill>
              </a:rPr>
              <a:t>Тема «Климат»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996952"/>
            <a:ext cx="6696744" cy="35283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Наблюдения за температурным режимом (ср</a:t>
            </a:r>
            <a:r>
              <a:rPr lang="en-US" dirty="0" smtClean="0"/>
              <a:t>e</a:t>
            </a:r>
            <a:r>
              <a:rPr lang="ru-RU" dirty="0" err="1" smtClean="0"/>
              <a:t>дняя</a:t>
            </a: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, амплитуда…)</a:t>
            </a:r>
          </a:p>
          <a:p>
            <a:pPr marL="514350" indent="-514350">
              <a:buAutoNum type="arabicPeriod"/>
            </a:pPr>
            <a:r>
              <a:rPr lang="ru-RU" dirty="0" smtClean="0"/>
              <a:t>Явления природы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Количество осадков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Типы погоды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Описание облаков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Сравнение с показаниями гидрометцентра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B4C3CC-FCEC-4FDF-8939-314B85E21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0"/>
          <a:stretch/>
        </p:blipFill>
        <p:spPr>
          <a:xfrm>
            <a:off x="1835696" y="878183"/>
            <a:ext cx="3034410" cy="191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878183"/>
            <a:ext cx="3098237" cy="197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0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968" y="-220482"/>
            <a:ext cx="7546032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</a:rPr>
              <a:t>Изучение снежного покрова</a:t>
            </a:r>
            <a:endParaRPr lang="ru-RU" b="1" dirty="0">
              <a:solidFill>
                <a:srgbClr val="00582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20428"/>
            <a:ext cx="7776864" cy="4326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1. Наблюдения </a:t>
            </a:r>
            <a:r>
              <a:rPr lang="ru-RU" sz="2600" dirty="0"/>
              <a:t>за температурным режимом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2. Измерение </a:t>
            </a:r>
            <a:r>
              <a:rPr lang="ru-RU" sz="2600" dirty="0"/>
              <a:t>высоты снежного покрова</a:t>
            </a:r>
          </a:p>
          <a:p>
            <a:pPr marL="0" indent="0">
              <a:buNone/>
            </a:pPr>
            <a:r>
              <a:rPr lang="ru-RU" sz="2600" dirty="0" smtClean="0"/>
              <a:t>3</a:t>
            </a:r>
            <a:r>
              <a:rPr lang="ru-RU" sz="2600" dirty="0"/>
              <a:t>. </a:t>
            </a:r>
            <a:r>
              <a:rPr lang="ru-RU" sz="2600" dirty="0" smtClean="0"/>
              <a:t>Определение </a:t>
            </a:r>
            <a:r>
              <a:rPr lang="ru-RU" sz="2600" dirty="0"/>
              <a:t>плотности снежного покрова</a:t>
            </a:r>
          </a:p>
          <a:p>
            <a:pPr marL="0" indent="0">
              <a:buNone/>
            </a:pPr>
            <a:r>
              <a:rPr lang="ru-RU" sz="2600" dirty="0"/>
              <a:t>4. </a:t>
            </a:r>
            <a:r>
              <a:rPr lang="ru-RU" sz="2600" dirty="0" smtClean="0"/>
              <a:t>Запас </a:t>
            </a:r>
            <a:r>
              <a:rPr lang="ru-RU" sz="2600" dirty="0"/>
              <a:t>воды в снеге</a:t>
            </a:r>
          </a:p>
          <a:p>
            <a:pPr marL="0" indent="0">
              <a:buNone/>
            </a:pPr>
            <a:r>
              <a:rPr lang="ru-RU" sz="2600" dirty="0"/>
              <a:t>5. Температурный режим внутри снежной толщи</a:t>
            </a:r>
          </a:p>
          <a:p>
            <a:pPr marL="0" indent="0">
              <a:buNone/>
            </a:pPr>
            <a:r>
              <a:rPr lang="ru-RU" sz="2600" dirty="0"/>
              <a:t>6. Фенология снега</a:t>
            </a:r>
          </a:p>
          <a:p>
            <a:pPr marL="0" indent="0">
              <a:buNone/>
            </a:pPr>
            <a:r>
              <a:rPr lang="ru-RU" sz="2600" dirty="0"/>
              <a:t>7. Стратиграфия снежной толщи</a:t>
            </a:r>
          </a:p>
          <a:p>
            <a:pPr marL="0" indent="0">
              <a:buNone/>
            </a:pPr>
            <a:r>
              <a:rPr lang="ru-RU" sz="2600" dirty="0"/>
              <a:t>8. </a:t>
            </a:r>
            <a:r>
              <a:rPr lang="ru-RU" sz="2600" dirty="0" smtClean="0"/>
              <a:t>Пробы </a:t>
            </a:r>
            <a:r>
              <a:rPr lang="ru-RU" sz="2600" dirty="0"/>
              <a:t>снега на загрязненность</a:t>
            </a:r>
          </a:p>
          <a:p>
            <a:pPr marL="0" indent="0">
              <a:buNone/>
            </a:pPr>
            <a:r>
              <a:rPr lang="ru-RU" sz="2600" dirty="0"/>
              <a:t>9. </a:t>
            </a:r>
            <a:r>
              <a:rPr lang="ru-RU" sz="2600" dirty="0" smtClean="0"/>
              <a:t>Работа </a:t>
            </a:r>
            <a:r>
              <a:rPr lang="ru-RU" sz="2600" dirty="0"/>
              <a:t>ветра по формированию  снежного рельефа</a:t>
            </a:r>
          </a:p>
          <a:p>
            <a:endParaRPr lang="ru-RU" dirty="0"/>
          </a:p>
        </p:txBody>
      </p:sp>
      <p:pic>
        <p:nvPicPr>
          <p:cNvPr id="4" name="Picture 8006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248" y="716140"/>
            <a:ext cx="1873141" cy="1584176"/>
          </a:xfrm>
          <a:prstGeom prst="rect">
            <a:avLst/>
          </a:prstGeom>
        </p:spPr>
      </p:pic>
      <p:pic>
        <p:nvPicPr>
          <p:cNvPr id="5" name="Picture 8004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716140"/>
            <a:ext cx="2520280" cy="1584176"/>
          </a:xfrm>
          <a:prstGeom prst="rect">
            <a:avLst/>
          </a:prstGeom>
        </p:spPr>
      </p:pic>
      <p:pic>
        <p:nvPicPr>
          <p:cNvPr id="6" name="Picture 2" descr="https://im0-tub-ru.yandex.net/i?id=699d00e5c11c81911673d068f620f0d6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9" y="716140"/>
            <a:ext cx="1810835" cy="15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825243"/>
            <a:ext cx="8229600" cy="5145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Исследование природы дачного участка</a:t>
            </a:r>
          </a:p>
          <a:p>
            <a:r>
              <a:rPr lang="ru-RU" sz="2000" dirty="0" smtClean="0"/>
              <a:t>Изучение полезных ископаемых г. Алзамай</a:t>
            </a:r>
          </a:p>
          <a:p>
            <a:r>
              <a:rPr lang="ru-RU" sz="2000" dirty="0" smtClean="0"/>
              <a:t>Изучение особенностей снежного покрова в г. Алзамай</a:t>
            </a:r>
          </a:p>
          <a:p>
            <a:r>
              <a:rPr lang="ru-RU" sz="2000" dirty="0" smtClean="0"/>
              <a:t>Исследование календарного (зимнего, летнего периода г. </a:t>
            </a:r>
            <a:r>
              <a:rPr lang="ru-RU" sz="2000" dirty="0"/>
              <a:t>А</a:t>
            </a:r>
            <a:r>
              <a:rPr lang="ru-RU" sz="2000" dirty="0" smtClean="0"/>
              <a:t>лзамай</a:t>
            </a:r>
          </a:p>
          <a:p>
            <a:r>
              <a:rPr lang="ru-RU" sz="2000" dirty="0"/>
              <a:t>Изменение органолептических свойств и характеристик снежного покрова под влиянием факторов антропогенного происхождения </a:t>
            </a:r>
            <a:r>
              <a:rPr lang="ru-RU" sz="2000" dirty="0" smtClean="0"/>
              <a:t>в г. Алзамай</a:t>
            </a:r>
          </a:p>
          <a:p>
            <a:r>
              <a:rPr lang="ru-RU" sz="2000" dirty="0" smtClean="0"/>
              <a:t>Экологическая обстановка г. </a:t>
            </a:r>
            <a:r>
              <a:rPr lang="ru-RU" sz="2000" dirty="0"/>
              <a:t>А</a:t>
            </a:r>
            <a:r>
              <a:rPr lang="ru-RU" sz="2000" dirty="0" smtClean="0"/>
              <a:t>лзамай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408712" cy="41805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5828"/>
                </a:solidFill>
              </a:rPr>
              <a:t>Научные работы</a:t>
            </a:r>
            <a:endParaRPr lang="ru-RU" u="sng" dirty="0">
              <a:solidFill>
                <a:srgbClr val="00582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675" t="19201" r="16925" b="15000"/>
          <a:stretch/>
        </p:blipFill>
        <p:spPr>
          <a:xfrm>
            <a:off x="5796136" y="203492"/>
            <a:ext cx="3168352" cy="232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" descr="IMG_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016"/>
            <a:ext cx="2702446" cy="2026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C:\Documents and Settings\Admin\Local Settings\Temporary Internet Files\Content.Word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73922"/>
            <a:ext cx="1680097" cy="230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1888" t="23179" r="10453" b="32009"/>
          <a:stretch/>
        </p:blipFill>
        <p:spPr>
          <a:xfrm>
            <a:off x="2760949" y="1287537"/>
            <a:ext cx="3035187" cy="24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421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Краеведческое направление в научно­-исследовательских работах школьников  по географии</vt:lpstr>
      <vt:lpstr>Важная задача школы - воспитать человека пытливой, творческой, ищущей мысли личностью  </vt:lpstr>
      <vt:lpstr>Презентация PowerPoint</vt:lpstr>
      <vt:lpstr>Презентация PowerPoint</vt:lpstr>
      <vt:lpstr>Памятка начинающему исследователю</vt:lpstr>
      <vt:lpstr>Домашнее исследование 5-6 классы</vt:lpstr>
      <vt:lpstr>Тема «Климат»</vt:lpstr>
      <vt:lpstr>Изучение снежного покрова</vt:lpstr>
      <vt:lpstr>Научные работы</vt:lpstr>
      <vt:lpstr>Домашнее исследование 8-9 классы</vt:lpstr>
      <vt:lpstr>Научные работы</vt:lpstr>
      <vt:lpstr>«Краеведение для учителя  – верный путь к научной исследовательской деятельности»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user</cp:lastModifiedBy>
  <cp:revision>54</cp:revision>
  <dcterms:created xsi:type="dcterms:W3CDTF">2015-04-19T15:51:03Z</dcterms:created>
  <dcterms:modified xsi:type="dcterms:W3CDTF">2022-05-15T07:34:01Z</dcterms:modified>
</cp:coreProperties>
</file>