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61" r:id="rId9"/>
    <p:sldId id="270" r:id="rId10"/>
    <p:sldId id="262" r:id="rId11"/>
    <p:sldId id="263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5.1053584795785444E-2"/>
                  <c:y val="2.821733655131665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/>
                      <a:t>Завтрак
</a:t>
                    </a:r>
                    <a:endParaRPr lang="ru-RU" sz="18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659827102362049E-2"/>
                  <c:y val="-0.11935183840649739"/>
                </c:manualLayout>
              </c:layout>
              <c:tx>
                <c:rich>
                  <a:bodyPr/>
                  <a:lstStyle/>
                  <a:p>
                    <a:r>
                      <a:rPr lang="ru-RU" sz="2000" b="1"/>
                      <a:t>2 завтрак
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743991489424287E-2"/>
                  <c:y val="-2.7449664765586274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/>
                      <a:t>Обед
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7180054603328179E-3"/>
                  <c:y val="4.9150013317587712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/>
                      <a:t>Ужин
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Завтрак</c:v>
                </c:pt>
                <c:pt idx="1">
                  <c:v>Второй завтрак</c:v>
                </c:pt>
                <c:pt idx="2">
                  <c:v>Обед</c:v>
                </c:pt>
                <c:pt idx="3">
                  <c:v>Ужин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0.15</c:v>
                </c:pt>
                <c:pt idx="2">
                  <c:v>0.4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Завтрак</c:v>
                </c:pt>
                <c:pt idx="1">
                  <c:v>Второй завтрак</c:v>
                </c:pt>
                <c:pt idx="2">
                  <c:v>Обед</c:v>
                </c:pt>
                <c:pt idx="3">
                  <c:v>Ужин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Завтрак</c:v>
                </c:pt>
                <c:pt idx="1">
                  <c:v>Второй завтрак</c:v>
                </c:pt>
                <c:pt idx="2">
                  <c:v>Обед</c:v>
                </c:pt>
                <c:pt idx="3">
                  <c:v>Ужин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12 лет</c:v>
                </c:pt>
                <c:pt idx="1">
                  <c:v>от 12 до 14 лет</c:v>
                </c:pt>
                <c:pt idx="2">
                  <c:v>от 14 до 16 лет</c:v>
                </c:pt>
                <c:pt idx="3">
                  <c:v>старше 16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80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12 лет</c:v>
                </c:pt>
                <c:pt idx="1">
                  <c:v>от 12 до 14 лет</c:v>
                </c:pt>
                <c:pt idx="2">
                  <c:v>от 14 до 16 лет</c:v>
                </c:pt>
                <c:pt idx="3">
                  <c:v>старше 16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60</c:v>
                </c:pt>
                <c:pt idx="2">
                  <c:v>60</c:v>
                </c:pt>
                <c:pt idx="3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12 лет</c:v>
                </c:pt>
                <c:pt idx="1">
                  <c:v>от 12 до 14 лет</c:v>
                </c:pt>
                <c:pt idx="2">
                  <c:v>от 14 до 16 лет</c:v>
                </c:pt>
                <c:pt idx="3">
                  <c:v>старше 16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86912"/>
        <c:axId val="34496896"/>
      </c:barChart>
      <c:catAx>
        <c:axId val="3448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4496896"/>
        <c:crosses val="autoZero"/>
        <c:auto val="0"/>
        <c:lblAlgn val="ctr"/>
        <c:lblOffset val="100"/>
        <c:noMultiLvlLbl val="0"/>
      </c:catAx>
      <c:valAx>
        <c:axId val="3449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48691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9,2%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Доля токсичного никотина</c:v>
                </c:pt>
                <c:pt idx="1">
                  <c:v>Сажа</c:v>
                </c:pt>
                <c:pt idx="2">
                  <c:v>Бензопирен</c:v>
                </c:pt>
                <c:pt idx="3">
                  <c:v>Окись азота</c:v>
                </c:pt>
                <c:pt idx="4">
                  <c:v>Синильная кислота</c:v>
                </c:pt>
                <c:pt idx="5">
                  <c:v>Угарный газ</c:v>
                </c:pt>
                <c:pt idx="6">
                  <c:v>Муравьиная кислота</c:v>
                </c:pt>
                <c:pt idx="7">
                  <c:v>Мышьяк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0.308</c:v>
                </c:pt>
                <c:pt idx="1">
                  <c:v>6.8000000000000005E-2</c:v>
                </c:pt>
                <c:pt idx="2">
                  <c:v>4.5999999999999999E-2</c:v>
                </c:pt>
                <c:pt idx="3">
                  <c:v>2.4E-2</c:v>
                </c:pt>
                <c:pt idx="4">
                  <c:v>4.8999999999999998E-3</c:v>
                </c:pt>
                <c:pt idx="5">
                  <c:v>9.1999999999999998E-2</c:v>
                </c:pt>
                <c:pt idx="6">
                  <c:v>3.2000000000000001E-2</c:v>
                </c:pt>
                <c:pt idx="7">
                  <c:v>8.0999999999999996E-3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550144"/>
        <c:axId val="34552832"/>
      </c:barChart>
      <c:catAx>
        <c:axId val="3455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4552832"/>
        <c:crosses val="autoZero"/>
        <c:auto val="1"/>
        <c:lblAlgn val="ctr"/>
        <c:lblOffset val="100"/>
        <c:noMultiLvlLbl val="0"/>
      </c:catAx>
      <c:valAx>
        <c:axId val="345528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4550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1356-9222-41F4-8E88-8BF305931C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EF7F3-E7E6-4BE4-A16E-31EEEC5EA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4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EF7F3-E7E6-4BE4-A16E-31EEEC5EAF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7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268760"/>
            <a:ext cx="64064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Классный час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«Я выбираю здоровый образ жизни»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048672" cy="17526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Сигодина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Лариса </a:t>
            </a:r>
            <a:r>
              <a:rPr lang="ru-RU" dirty="0" smtClean="0">
                <a:solidFill>
                  <a:srgbClr val="0070C0"/>
                </a:solidFill>
              </a:rPr>
              <a:t>Владимировна,</a:t>
            </a:r>
            <a:r>
              <a:rPr lang="ru-RU" dirty="0">
                <a:solidFill>
                  <a:srgbClr val="0070C0"/>
                </a:solidFill>
              </a:rPr>
              <a:t> учитель математики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МБОУ БСОШ №</a:t>
            </a:r>
            <a:r>
              <a:rPr lang="ru-RU" dirty="0">
                <a:solidFill>
                  <a:srgbClr val="0070C0"/>
                </a:solidFill>
              </a:rPr>
              <a:t>1 </a:t>
            </a:r>
            <a:r>
              <a:rPr lang="ru-RU" dirty="0" smtClean="0">
                <a:solidFill>
                  <a:srgbClr val="0070C0"/>
                </a:solidFill>
              </a:rPr>
              <a:t>им. П. П. </a:t>
            </a:r>
            <a:r>
              <a:rPr lang="ru-RU" dirty="0" err="1" smtClean="0">
                <a:solidFill>
                  <a:srgbClr val="0070C0"/>
                </a:solidFill>
              </a:rPr>
              <a:t>Корягина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40"/>
          <a:stretch/>
        </p:blipFill>
        <p:spPr bwMode="auto">
          <a:xfrm>
            <a:off x="-35135" y="0"/>
            <a:ext cx="2606885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97324370"/>
              </p:ext>
            </p:extLst>
          </p:nvPr>
        </p:nvGraphicFramePr>
        <p:xfrm>
          <a:off x="2195736" y="1772816"/>
          <a:ext cx="6559624" cy="38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49536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Возраст курящих подростков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73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20158267"/>
              </p:ext>
            </p:extLst>
          </p:nvPr>
        </p:nvGraphicFramePr>
        <p:xfrm>
          <a:off x="2123728" y="1124744"/>
          <a:ext cx="6696744" cy="498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49536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Состав табачного дыма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73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9536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Прочитай пословицу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556792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Кто занимается силы, тот набирается спортом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Закаляй </a:t>
            </a:r>
            <a:r>
              <a:rPr lang="ru-RU" sz="2400" dirty="0"/>
              <a:t>дела тело для с пользой своё. </a:t>
            </a:r>
            <a:endParaRPr lang="ru-RU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Утро </a:t>
            </a:r>
            <a:r>
              <a:rPr lang="ru-RU" sz="2400" dirty="0"/>
              <a:t>зарядкой провожают, вечер прогулкой встречают. </a:t>
            </a:r>
            <a:endParaRPr lang="ru-RU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Спорт </a:t>
            </a:r>
            <a:r>
              <a:rPr lang="ru-RU" sz="2400" dirty="0"/>
              <a:t>и организм укрепляют туризм. </a:t>
            </a:r>
            <a:endParaRPr lang="ru-RU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Умеренность </a:t>
            </a:r>
            <a:r>
              <a:rPr lang="ru-RU" sz="2400" dirty="0"/>
              <a:t>сто врачей целебнее, чем в еде. </a:t>
            </a:r>
            <a:endParaRPr lang="ru-RU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Завтрак </a:t>
            </a:r>
            <a:r>
              <a:rPr lang="ru-RU" sz="2400" dirty="0"/>
              <a:t>отдай врагу, обед съешь сам, а ужин подели с другом.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Укладываясь </a:t>
            </a:r>
            <a:r>
              <a:rPr lang="ru-RU" sz="2400" dirty="0"/>
              <a:t>спать бодрым, проснешься с пустым желудком. </a:t>
            </a:r>
            <a:endParaRPr lang="ru-RU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Продление </a:t>
            </a:r>
            <a:r>
              <a:rPr lang="ru-RU" sz="2400" dirty="0"/>
              <a:t>злоба </a:t>
            </a:r>
            <a:r>
              <a:rPr lang="ru-RU" sz="2400" dirty="0" smtClean="0"/>
              <a:t>улыбка </a:t>
            </a:r>
            <a:r>
              <a:rPr lang="ru-RU" sz="2400" dirty="0"/>
              <a:t>старит</a:t>
            </a:r>
            <a:r>
              <a:rPr lang="ru-RU" sz="2400" dirty="0" smtClean="0"/>
              <a:t> </a:t>
            </a:r>
            <a:r>
              <a:rPr lang="ru-RU" sz="2400" dirty="0"/>
              <a:t>нам </a:t>
            </a:r>
            <a:r>
              <a:rPr lang="ru-RU" sz="2400" dirty="0" smtClean="0"/>
              <a:t>века</a:t>
            </a:r>
            <a:r>
              <a:rPr lang="ru-RU" sz="2400" dirty="0"/>
              <a:t>, а </a:t>
            </a:r>
            <a:r>
              <a:rPr lang="ru-RU" sz="2400" dirty="0" smtClean="0"/>
              <a:t>- </a:t>
            </a:r>
            <a:r>
              <a:rPr lang="ru-RU" sz="2400" dirty="0"/>
              <a:t>только сулит </a:t>
            </a:r>
            <a:r>
              <a:rPr lang="ru-RU" sz="2400" dirty="0" smtClean="0"/>
              <a:t>человека.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33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p\Desktop\з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r="15804"/>
          <a:stretch/>
        </p:blipFill>
        <p:spPr bwMode="auto">
          <a:xfrm>
            <a:off x="5652120" y="3482706"/>
            <a:ext cx="3396920" cy="25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ip\Desktop\с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5565"/>
            <a:ext cx="3406330" cy="232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Vip\Desktop\х 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Vip\Desktop\отл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9" b="16326"/>
          <a:stretch/>
        </p:blipFill>
        <p:spPr bwMode="auto">
          <a:xfrm>
            <a:off x="1259632" y="25921"/>
            <a:ext cx="31965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4209" y="6167933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Скучно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50010" y="314433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Отличное настроение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81841" y="607604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Затрудняюсь ответить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94209" y="311766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Хорошее настроение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365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2880" r="3146" b="1776"/>
          <a:stretch/>
        </p:blipFill>
        <p:spPr bwMode="auto">
          <a:xfrm>
            <a:off x="1994198" y="742950"/>
            <a:ext cx="6610249" cy="44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3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92488" cy="3195736"/>
          </a:xfr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6632"/>
            <a:ext cx="4248471" cy="3168352"/>
          </a:xfrm>
          <a:prstGeom prst="rect">
            <a:avLst/>
          </a:prstGeom>
        </p:spPr>
      </p:pic>
      <p:pic>
        <p:nvPicPr>
          <p:cNvPr id="7" name="Рисунок 6" descr="0012-026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429000"/>
            <a:ext cx="4392488" cy="3312368"/>
          </a:xfrm>
          <a:prstGeom prst="rect">
            <a:avLst/>
          </a:prstGeom>
        </p:spPr>
      </p:pic>
      <p:pic>
        <p:nvPicPr>
          <p:cNvPr id="8" name="Рисунок 7" descr="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451188"/>
            <a:ext cx="4248472" cy="32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4104456" cy="3024337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8641"/>
            <a:ext cx="4536504" cy="3024336"/>
          </a:xfrm>
          <a:prstGeom prst="rect">
            <a:avLst/>
          </a:prstGeom>
        </p:spPr>
      </p:pic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501008"/>
            <a:ext cx="4536504" cy="3240360"/>
          </a:xfrm>
          <a:prstGeom prst="rect">
            <a:avLst/>
          </a:prstGeom>
        </p:spPr>
      </p:pic>
      <p:pic>
        <p:nvPicPr>
          <p:cNvPr id="7" name="Рисунок 6" descr="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501008"/>
            <a:ext cx="410445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7"/>
            <a:ext cx="4104456" cy="2880321"/>
          </a:xfrm>
          <a:prstGeom prst="rect">
            <a:avLst/>
          </a:prstGeom>
        </p:spPr>
      </p:pic>
      <p:pic>
        <p:nvPicPr>
          <p:cNvPr id="5" name="Рисунок 4" descr="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392488" cy="2880320"/>
          </a:xfrm>
          <a:prstGeom prst="rect">
            <a:avLst/>
          </a:prstGeom>
        </p:spPr>
      </p:pic>
      <p:pic>
        <p:nvPicPr>
          <p:cNvPr id="6" name="Рисунок 5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4104456" cy="3240360"/>
          </a:xfrm>
          <a:prstGeom prst="rect">
            <a:avLst/>
          </a:prstGeom>
        </p:spPr>
      </p:pic>
      <p:pic>
        <p:nvPicPr>
          <p:cNvPr id="7" name="Рисунок 6" descr="2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356992"/>
            <a:ext cx="4392488" cy="32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104456" cy="2880320"/>
          </a:xfrm>
          <a:prstGeom prst="rect">
            <a:avLst/>
          </a:prstGeom>
        </p:spPr>
      </p:pic>
      <p:pic>
        <p:nvPicPr>
          <p:cNvPr id="5" name="Рисунок 4" descr="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346" y="3429000"/>
            <a:ext cx="4485150" cy="3240360"/>
          </a:xfrm>
          <a:prstGeom prst="rect">
            <a:avLst/>
          </a:prstGeom>
        </p:spPr>
      </p:pic>
      <p:pic>
        <p:nvPicPr>
          <p:cNvPr id="6" name="Рисунок 5" descr="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3429000"/>
            <a:ext cx="4104455" cy="3253755"/>
          </a:xfrm>
          <a:prstGeom prst="rect">
            <a:avLst/>
          </a:prstGeom>
        </p:spPr>
      </p:pic>
      <p:pic>
        <p:nvPicPr>
          <p:cNvPr id="7" name="Рисунок 6" descr="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56"/>
            <a:ext cx="44644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48472" cy="2952328"/>
          </a:xfrm>
          <a:prstGeom prst="rect">
            <a:avLst/>
          </a:prstGeom>
        </p:spPr>
      </p:pic>
      <p:pic>
        <p:nvPicPr>
          <p:cNvPr id="5" name="Рисунок 4" descr="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320480" cy="2952328"/>
          </a:xfrm>
          <a:prstGeom prst="rect">
            <a:avLst/>
          </a:prstGeom>
        </p:spPr>
      </p:pic>
      <p:pic>
        <p:nvPicPr>
          <p:cNvPr id="6" name="Рисунок 5" descr="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4283968" cy="3343300"/>
          </a:xfrm>
          <a:prstGeom prst="rect">
            <a:avLst/>
          </a:prstGeom>
        </p:spPr>
      </p:pic>
      <p:pic>
        <p:nvPicPr>
          <p:cNvPr id="7" name="Рисунок 6" descr="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356992"/>
            <a:ext cx="43204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47667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Распределение времени занятости ученика в течение дня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63070"/>
              </p:ext>
            </p:extLst>
          </p:nvPr>
        </p:nvGraphicFramePr>
        <p:xfrm>
          <a:off x="2415341" y="1628800"/>
          <a:ext cx="6333123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507"/>
                <a:gridCol w="4251061"/>
                <a:gridCol w="1293555"/>
              </a:tblGrid>
              <a:tr h="1070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п/п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Деятельность  в течение суток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Время (ч)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Учебные занятия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Пребывание на свежем воздухе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Подготовка к урокам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Компьютер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3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12539452"/>
              </p:ext>
            </p:extLst>
          </p:nvPr>
        </p:nvGraphicFramePr>
        <p:xfrm>
          <a:off x="2123728" y="1628800"/>
          <a:ext cx="5829315" cy="418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49536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Норма  питания за сутки</a:t>
            </a:r>
            <a:endParaRPr lang="ru-RU" sz="28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67092" y="268139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20%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76328" y="412265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40%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23981" y="400506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15%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17232" y="268010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25%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65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185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Классный час  «Я выбираю здоровый образ жизни»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</dc:creator>
  <cp:lastModifiedBy>Vip</cp:lastModifiedBy>
  <cp:revision>21</cp:revision>
  <dcterms:created xsi:type="dcterms:W3CDTF">2021-07-15T09:20:34Z</dcterms:created>
  <dcterms:modified xsi:type="dcterms:W3CDTF">2022-11-05T03:58:56Z</dcterms:modified>
</cp:coreProperties>
</file>