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87" r:id="rId4"/>
    <p:sldId id="289" r:id="rId5"/>
    <p:sldId id="290" r:id="rId6"/>
    <p:sldId id="291" r:id="rId7"/>
    <p:sldId id="296" r:id="rId8"/>
    <p:sldId id="278" r:id="rId9"/>
    <p:sldId id="297" r:id="rId10"/>
    <p:sldId id="300" r:id="rId11"/>
    <p:sldId id="298" r:id="rId12"/>
    <p:sldId id="299" r:id="rId13"/>
    <p:sldId id="294" r:id="rId14"/>
    <p:sldId id="301" r:id="rId15"/>
    <p:sldId id="302" r:id="rId16"/>
    <p:sldId id="304" r:id="rId17"/>
    <p:sldId id="30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671" autoAdjust="0"/>
  </p:normalViewPr>
  <p:slideViewPr>
    <p:cSldViewPr>
      <p:cViewPr>
        <p:scale>
          <a:sx n="100" d="100"/>
          <a:sy n="100" d="100"/>
        </p:scale>
        <p:origin x="-57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3BCFB9C-801C-4925-9F9A-D2F8F2E3B252}" type="datetimeFigureOut">
              <a:rPr lang="ru-RU"/>
              <a:pPr>
                <a:defRPr/>
              </a:pPr>
              <a:t>01.11.2022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71668C-E35D-45FB-9671-43E75411CE9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89D018-AD29-416A-BAD2-83D26DBE89CD}" type="datetimeFigureOut">
              <a:rPr lang="ru-RU"/>
              <a:pPr>
                <a:defRPr/>
              </a:pPr>
              <a:t>01.11.2022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230212-EC7E-4586-B065-E511B49F797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FD42FC-0B7F-43A8-9B3B-DD8B324CC91D}" type="datetimeFigureOut">
              <a:rPr lang="ru-RU"/>
              <a:pPr>
                <a:defRPr/>
              </a:pPr>
              <a:t>01.11.2022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0ED281-1F70-4305-9370-B5C7BCFEDBA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647863-BC32-4902-82B8-B7966C39FBC9}" type="datetimeFigureOut">
              <a:rPr lang="ru-RU"/>
              <a:pPr>
                <a:defRPr/>
              </a:pPr>
              <a:t>01.11.2022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6C7D93-E99A-4DF4-8179-D17466F895A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1F1DBB7-01AB-4518-826D-6C304372A32A}" type="datetimeFigureOut">
              <a:rPr lang="ru-RU"/>
              <a:pPr>
                <a:defRPr/>
              </a:pPr>
              <a:t>01.11.2022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94D31D-0CF0-4DE1-91DD-6F3AA16A9FD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7189FC0-50EE-45CA-B5B5-014D6892A2C0}" type="datetimeFigureOut">
              <a:rPr lang="ru-RU"/>
              <a:pPr>
                <a:defRPr/>
              </a:pPr>
              <a:t>01.11.2022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C7078BD-B58F-4D9C-A92A-C5CFC5DB15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75F7C54-BFB1-479B-8923-6208FA30EAFE}" type="datetimeFigureOut">
              <a:rPr lang="ru-RU"/>
              <a:pPr>
                <a:defRPr/>
              </a:pPr>
              <a:t>01.11.2022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C7E2CF7-CCC0-456A-8ABA-73DCECF963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ED7B182-EA8C-4314-9835-1DEFD38101C7}" type="datetimeFigureOut">
              <a:rPr lang="ru-RU"/>
              <a:pPr>
                <a:defRPr/>
              </a:pPr>
              <a:t>01.11.2022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698DD5-3FF8-4C26-8597-C5715944DD4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A23303-5B95-4D60-80FF-3D88CC800536}" type="datetimeFigureOut">
              <a:rPr lang="ru-RU"/>
              <a:pPr>
                <a:defRPr/>
              </a:pPr>
              <a:t>01.11.2022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A749654-4691-4CE0-85C9-E45251680D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D7B8EC-6255-438B-AC66-6EC1C400140D}" type="datetimeFigureOut">
              <a:rPr lang="ru-RU"/>
              <a:pPr>
                <a:defRPr/>
              </a:pPr>
              <a:t>01.11.2022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21A9C3-E9A8-4843-82DA-9ACC0D2E6AE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D59E818-88DD-4A75-98B1-22E47B4A028D}" type="datetimeFigureOut">
              <a:rPr lang="ru-RU"/>
              <a:pPr>
                <a:defRPr/>
              </a:pPr>
              <a:t>01.11.2022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4351A3-4584-4254-BFD6-8F09EF55473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3605FD-255F-4C5D-8B05-67701084EABD}" type="datetimeFigureOut">
              <a:rPr lang="ru-RU"/>
              <a:pPr>
                <a:defRPr/>
              </a:pPr>
              <a:t>01.11.2022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882386F-E98B-4C3F-8AFC-D9765E89595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03848" y="332656"/>
            <a:ext cx="5940152" cy="2880319"/>
          </a:xfrm>
        </p:spPr>
        <p:txBody>
          <a:bodyPr/>
          <a:lstStyle/>
          <a:p>
            <a:r>
              <a:rPr lang="ru-RU" sz="3200" dirty="0" smtClean="0"/>
              <a:t>Педагогический проект </a:t>
            </a:r>
            <a:br>
              <a:rPr lang="ru-RU" sz="3200" dirty="0" smtClean="0"/>
            </a:br>
            <a:r>
              <a:rPr lang="ru-RU" sz="3200" dirty="0" smtClean="0"/>
              <a:t>« Забыл прошлое- </a:t>
            </a:r>
            <a:r>
              <a:rPr lang="ru-RU" sz="3200" smtClean="0"/>
              <a:t>потерял будущее»</a:t>
            </a:r>
            <a:endParaRPr lang="ru-RU" sz="3200" dirty="0"/>
          </a:p>
        </p:txBody>
      </p:sp>
      <p:sp>
        <p:nvSpPr>
          <p:cNvPr id="3" name="Подзаголовок 2"/>
          <p:cNvSpPr>
            <a:spLocks noGrp="1"/>
          </p:cNvSpPr>
          <p:nvPr>
            <p:ph type="subTitle" idx="1"/>
          </p:nvPr>
        </p:nvSpPr>
        <p:spPr>
          <a:xfrm>
            <a:off x="179512" y="4653136"/>
            <a:ext cx="5328592" cy="1944216"/>
          </a:xfrm>
        </p:spPr>
        <p:txBody>
          <a:bodyPr/>
          <a:lstStyle/>
          <a:p>
            <a:pPr>
              <a:spcBef>
                <a:spcPct val="50000"/>
              </a:spcBef>
            </a:pPr>
            <a:r>
              <a:rPr lang="ru-RU" sz="1600" b="1" dirty="0" smtClean="0">
                <a:solidFill>
                  <a:schemeClr val="tx1"/>
                </a:solidFill>
              </a:rPr>
              <a:t>Учитель   КОГОБУ СШ  с УИОП п.Уни Кировской области </a:t>
            </a:r>
          </a:p>
          <a:p>
            <a:pPr>
              <a:spcBef>
                <a:spcPct val="50000"/>
              </a:spcBef>
            </a:pPr>
            <a:r>
              <a:rPr lang="ru-RU" sz="1600" b="1" dirty="0" smtClean="0">
                <a:solidFill>
                  <a:schemeClr val="tx1"/>
                </a:solidFill>
              </a:rPr>
              <a:t>Жулдыбина Наталья Степановна</a:t>
            </a:r>
          </a:p>
          <a:p>
            <a:pPr>
              <a:spcBef>
                <a:spcPct val="50000"/>
              </a:spcBef>
            </a:pPr>
            <a:r>
              <a:rPr lang="ru-RU" sz="1600" b="1" dirty="0" smtClean="0">
                <a:solidFill>
                  <a:schemeClr val="tx1"/>
                </a:solidFill>
              </a:rPr>
              <a:t>Категория - высшая</a:t>
            </a:r>
          </a:p>
          <a:p>
            <a:pPr>
              <a:spcBef>
                <a:spcPct val="50000"/>
              </a:spcBef>
            </a:pPr>
            <a:r>
              <a:rPr lang="ru-RU" sz="1600" b="1" dirty="0" smtClean="0">
                <a:solidFill>
                  <a:schemeClr val="tx1"/>
                </a:solidFill>
              </a:rPr>
              <a:t> Педагогический стаж -  41 лет                 </a:t>
            </a:r>
          </a:p>
          <a:p>
            <a:pPr>
              <a:spcBef>
                <a:spcPct val="50000"/>
              </a:spcBef>
            </a:pPr>
            <a:r>
              <a:rPr lang="ru-RU" sz="1600" b="1" dirty="0" smtClean="0">
                <a:solidFill>
                  <a:schemeClr val="tx1"/>
                </a:solidFill>
              </a:rPr>
              <a:t> В должности  учителя технологии </a:t>
            </a:r>
            <a:r>
              <a:rPr lang="ru-RU" sz="1600" b="1" smtClean="0">
                <a:solidFill>
                  <a:schemeClr val="tx1"/>
                </a:solidFill>
              </a:rPr>
              <a:t>- 31 </a:t>
            </a:r>
            <a:r>
              <a:rPr lang="ru-RU" sz="1600" b="1" dirty="0" smtClean="0">
                <a:solidFill>
                  <a:schemeClr val="tx1"/>
                </a:solidFill>
              </a:rPr>
              <a:t>лет</a:t>
            </a:r>
          </a:p>
          <a:p>
            <a:endParaRPr lang="ru-RU" dirty="0"/>
          </a:p>
        </p:txBody>
      </p:sp>
      <p:pic>
        <p:nvPicPr>
          <p:cNvPr id="4" name="Рисунок 3" descr="hello_html_m16882703.jpg"/>
          <p:cNvPicPr/>
          <p:nvPr/>
        </p:nvPicPr>
        <p:blipFill>
          <a:blip r:embed="rId2" cstate="print"/>
          <a:srcRect/>
          <a:stretch>
            <a:fillRect/>
          </a:stretch>
        </p:blipFill>
        <p:spPr bwMode="auto">
          <a:xfrm>
            <a:off x="4355976" y="2636912"/>
            <a:ext cx="3384376" cy="504056"/>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auto">
          <a:xfrm>
            <a:off x="467544" y="332656"/>
            <a:ext cx="2411760" cy="3589596"/>
          </a:xfrm>
          <a:prstGeom prst="rect">
            <a:avLst/>
          </a:prstGeom>
          <a:noFill/>
          <a:ln w="50800">
            <a:solidFill>
              <a:srgbClr val="FFFF00"/>
            </a:solidFill>
            <a:miter lim="800000"/>
            <a:headEnd/>
            <a:tailEnd/>
          </a:ln>
        </p:spPr>
      </p:pic>
      <p:pic>
        <p:nvPicPr>
          <p:cNvPr id="7" name="Picture 19"/>
          <p:cNvPicPr>
            <a:picLocks noChangeAspect="1" noChangeArrowheads="1"/>
          </p:cNvPicPr>
          <p:nvPr/>
        </p:nvPicPr>
        <p:blipFill>
          <a:blip r:embed="rId4" cstate="print"/>
          <a:srcRect/>
          <a:stretch>
            <a:fillRect/>
          </a:stretch>
        </p:blipFill>
        <p:spPr bwMode="auto">
          <a:xfrm>
            <a:off x="6228184" y="4581128"/>
            <a:ext cx="2552667" cy="1914500"/>
          </a:xfrm>
          <a:prstGeom prst="rect">
            <a:avLst/>
          </a:prstGeom>
          <a:noFill/>
          <a:ln w="50800">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sz="2800" dirty="0" smtClean="0"/>
              <a:t>Акция Полотно мира</a:t>
            </a:r>
            <a:endParaRPr lang="ru-RU" sz="2800" dirty="0"/>
          </a:p>
        </p:txBody>
      </p:sp>
      <p:sp>
        <p:nvSpPr>
          <p:cNvPr id="4" name="Прямоугольник 3"/>
          <p:cNvSpPr/>
          <p:nvPr/>
        </p:nvSpPr>
        <p:spPr>
          <a:xfrm>
            <a:off x="179512" y="1124744"/>
            <a:ext cx="4536504" cy="3970318"/>
          </a:xfrm>
          <a:prstGeom prst="rect">
            <a:avLst/>
          </a:prstGeom>
        </p:spPr>
        <p:txBody>
          <a:bodyPr wrap="square">
            <a:spAutoFit/>
          </a:bodyPr>
          <a:lstStyle/>
          <a:p>
            <a:r>
              <a:rPr lang="ru-RU" dirty="0" smtClean="0"/>
              <a:t>Учащиеся 1 - 11 классов  школы </a:t>
            </a:r>
            <a:r>
              <a:rPr lang="ru-RU" dirty="0" err="1" smtClean="0"/>
              <a:t>пгт</a:t>
            </a:r>
            <a:r>
              <a:rPr lang="ru-RU" dirty="0" smtClean="0"/>
              <a:t> Уни ежегодно участвуют  в Акции "Полотно мира". «Полотно мира» состоит из сшитых между собой отрезков ткани Полотна, представленные каждым классом школы, </a:t>
            </a:r>
            <a:r>
              <a:rPr lang="ru-RU" dirty="0" err="1" smtClean="0"/>
              <a:t>вызвают</a:t>
            </a:r>
            <a:r>
              <a:rPr lang="ru-RU" dirty="0" smtClean="0"/>
              <a:t> восхищение  жителей поселка  На полотнах  отражено отношение к войне, окружающему миру с помощью красок,  аппликации, вышивки и других видов рукоделия выполнены рисунки, написаны стихотворения, лозунги, </a:t>
            </a:r>
            <a:r>
              <a:rPr lang="ru-RU" dirty="0" err="1" smtClean="0"/>
              <a:t>слоганы</a:t>
            </a:r>
            <a:r>
              <a:rPr lang="ru-RU" dirty="0" smtClean="0"/>
              <a:t>, образы, символизирующие мир. </a:t>
            </a:r>
            <a:endParaRPr lang="ru-RU" dirty="0"/>
          </a:p>
        </p:txBody>
      </p:sp>
      <p:pic>
        <p:nvPicPr>
          <p:cNvPr id="2051" name="Picture 3" descr="C:\Documents and Settings\Aeks\Рабочий стол\9 МАЯ\IMG_20170505_083126.jpg"/>
          <p:cNvPicPr>
            <a:picLocks noChangeAspect="1" noChangeArrowheads="1"/>
          </p:cNvPicPr>
          <p:nvPr/>
        </p:nvPicPr>
        <p:blipFill>
          <a:blip r:embed="rId2" cstate="print"/>
          <a:srcRect/>
          <a:stretch>
            <a:fillRect/>
          </a:stretch>
        </p:blipFill>
        <p:spPr bwMode="auto">
          <a:xfrm>
            <a:off x="4932040" y="1196751"/>
            <a:ext cx="3994412" cy="5325883"/>
          </a:xfrm>
          <a:prstGeom prst="rect">
            <a:avLst/>
          </a:prstGeom>
          <a:noFill/>
        </p:spPr>
      </p:pic>
      <p:pic>
        <p:nvPicPr>
          <p:cNvPr id="5" name="Рисунок 4" descr="hello_html_m16882703.jpg"/>
          <p:cNvPicPr/>
          <p:nvPr/>
        </p:nvPicPr>
        <p:blipFill>
          <a:blip r:embed="rId3" cstate="print"/>
          <a:srcRect/>
          <a:stretch>
            <a:fillRect/>
          </a:stretch>
        </p:blipFill>
        <p:spPr bwMode="auto">
          <a:xfrm>
            <a:off x="755576" y="5661248"/>
            <a:ext cx="2952328" cy="786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800" dirty="0" smtClean="0"/>
              <a:t>Посещение музея боевой славы</a:t>
            </a:r>
            <a:endParaRPr lang="ru-RU" sz="2800" dirty="0"/>
          </a:p>
        </p:txBody>
      </p:sp>
      <p:sp>
        <p:nvSpPr>
          <p:cNvPr id="3" name="Содержимое 2"/>
          <p:cNvSpPr>
            <a:spLocks noGrp="1"/>
          </p:cNvSpPr>
          <p:nvPr>
            <p:ph idx="1"/>
          </p:nvPr>
        </p:nvSpPr>
        <p:spPr/>
        <p:txBody>
          <a:bodyPr/>
          <a:lstStyle/>
          <a:p>
            <a:r>
              <a:rPr lang="ru-RU" sz="1800" dirty="0" smtClean="0"/>
              <a:t>Одной </a:t>
            </a:r>
            <a:r>
              <a:rPr lang="ru-RU" sz="1800" b="1" dirty="0" smtClean="0"/>
              <a:t>из воспитательных задач </a:t>
            </a:r>
            <a:r>
              <a:rPr lang="ru-RU" sz="1800" dirty="0" smtClean="0"/>
              <a:t> является патриотическое воспитание учащихся:</a:t>
            </a:r>
          </a:p>
          <a:p>
            <a:pPr>
              <a:buNone/>
            </a:pPr>
            <a:r>
              <a:rPr lang="ru-RU" sz="1800" dirty="0" smtClean="0"/>
              <a:t>       1 Продолжить знакомство с историей своего района</a:t>
            </a:r>
          </a:p>
          <a:p>
            <a:pPr>
              <a:buNone/>
            </a:pPr>
            <a:r>
              <a:rPr lang="ru-RU" sz="1800" dirty="0" smtClean="0"/>
              <a:t>       2 Воспитание уважения  к героическому прошлому своего народа</a:t>
            </a:r>
          </a:p>
          <a:p>
            <a:r>
              <a:rPr lang="ru-RU" sz="1800" dirty="0" smtClean="0"/>
              <a:t> основной </a:t>
            </a:r>
            <a:r>
              <a:rPr lang="ru-RU" sz="1800" b="1" dirty="0" smtClean="0"/>
              <a:t>целью</a:t>
            </a:r>
            <a:r>
              <a:rPr lang="ru-RU" sz="1800" dirty="0" smtClean="0"/>
              <a:t> посещения музея в рамках проекта является </a:t>
            </a:r>
          </a:p>
          <a:p>
            <a:pPr>
              <a:buNone/>
            </a:pPr>
            <a:r>
              <a:rPr lang="ru-RU" sz="1800" dirty="0" smtClean="0"/>
              <a:t>       формирование высокого патриотического сознания, чувства верности своему Отечеству. </a:t>
            </a:r>
            <a:br>
              <a:rPr lang="ru-RU" sz="1800" dirty="0" smtClean="0"/>
            </a:br>
            <a:r>
              <a:rPr lang="ru-RU" sz="1800" dirty="0" smtClean="0"/>
              <a:t/>
            </a:r>
            <a:br>
              <a:rPr lang="ru-RU" sz="1800" dirty="0" smtClean="0"/>
            </a:br>
            <a:r>
              <a:rPr lang="ru-RU" sz="1800" dirty="0" smtClean="0"/>
              <a:t>.</a:t>
            </a:r>
            <a:endParaRPr lang="ru-RU" sz="1800" dirty="0"/>
          </a:p>
        </p:txBody>
      </p:sp>
      <p:pic>
        <p:nvPicPr>
          <p:cNvPr id="4" name="Picture 4"/>
          <p:cNvPicPr>
            <a:picLocks noChangeAspect="1" noChangeArrowheads="1"/>
          </p:cNvPicPr>
          <p:nvPr/>
        </p:nvPicPr>
        <p:blipFill>
          <a:blip r:embed="rId2" cstate="print"/>
          <a:srcRect/>
          <a:stretch>
            <a:fillRect/>
          </a:stretch>
        </p:blipFill>
        <p:spPr bwMode="auto">
          <a:xfrm>
            <a:off x="5940152" y="3573016"/>
            <a:ext cx="2301720" cy="306896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627784" y="3645024"/>
            <a:ext cx="2232248" cy="2976331"/>
          </a:xfrm>
          <a:prstGeom prst="rect">
            <a:avLst/>
          </a:prstGeom>
          <a:noFill/>
          <a:ln w="9525">
            <a:noFill/>
            <a:miter lim="800000"/>
            <a:headEnd/>
            <a:tailEnd/>
          </a:ln>
          <a:effectLst/>
        </p:spPr>
      </p:pic>
      <p:pic>
        <p:nvPicPr>
          <p:cNvPr id="6" name="Рисунок 3" descr="http://www.formula-prazdnika.ru/files/images/lenta.jpg"/>
          <p:cNvPicPr>
            <a:picLocks noChangeAspect="1" noChangeArrowheads="1"/>
          </p:cNvPicPr>
          <p:nvPr/>
        </p:nvPicPr>
        <p:blipFill>
          <a:blip r:embed="rId4" cstate="print"/>
          <a:srcRect/>
          <a:stretch>
            <a:fillRect/>
          </a:stretch>
        </p:blipFill>
        <p:spPr bwMode="auto">
          <a:xfrm>
            <a:off x="7380312" y="188640"/>
            <a:ext cx="1474423" cy="1062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188640"/>
            <a:ext cx="4032448" cy="5909310"/>
          </a:xfrm>
          <a:prstGeom prst="rect">
            <a:avLst/>
          </a:prstGeom>
        </p:spPr>
        <p:txBody>
          <a:bodyPr wrap="square">
            <a:spAutoFit/>
          </a:bodyPr>
          <a:lstStyle/>
          <a:p>
            <a:r>
              <a:rPr lang="ru-RU" dirty="0" smtClean="0"/>
              <a:t>Учащиеся, затаив дыхание, слушали рассказ экскурсоводов о Великой Отечественной войне, о героических подвигах земляков на фронте и в тылу, о боевых наградах, внимательно рассматривали экспонаты. </a:t>
            </a:r>
            <a:br>
              <a:rPr lang="ru-RU" dirty="0" smtClean="0"/>
            </a:br>
            <a:r>
              <a:rPr lang="ru-RU" dirty="0" smtClean="0"/>
              <a:t>Посещение Музея Боевой славы несомненно оставил в сердцах детей след, вызвал интерес к более глубокому изучению истории родного края, чувство патриотизма, гордость за свой народ за свою страну, уважительное отношение к старшему поколению, к солдатам боевых действий , для каждого из нас очень важно сохранить память о великих людях, совершавших воинские и трудовые подвиги, не жалея себя ради спасения товарищей</a:t>
            </a:r>
            <a:endParaRPr lang="ru-RU" dirty="0"/>
          </a:p>
        </p:txBody>
      </p:sp>
      <p:pic>
        <p:nvPicPr>
          <p:cNvPr id="7" name="Picture 2"/>
          <p:cNvPicPr>
            <a:picLocks noChangeAspect="1" noChangeArrowheads="1"/>
          </p:cNvPicPr>
          <p:nvPr/>
        </p:nvPicPr>
        <p:blipFill>
          <a:blip r:embed="rId2" cstate="print"/>
          <a:srcRect/>
          <a:stretch>
            <a:fillRect/>
          </a:stretch>
        </p:blipFill>
        <p:spPr bwMode="auto">
          <a:xfrm>
            <a:off x="4644008" y="0"/>
            <a:ext cx="2232248" cy="2976331"/>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4788024" y="3717032"/>
            <a:ext cx="2232248" cy="2976331"/>
          </a:xfrm>
          <a:prstGeom prst="rect">
            <a:avLst/>
          </a:prstGeom>
          <a:noFill/>
          <a:ln w="9525">
            <a:noFill/>
            <a:miter lim="800000"/>
            <a:headEnd/>
            <a:tailEnd/>
          </a:ln>
          <a:effectLst/>
        </p:spPr>
      </p:pic>
      <p:pic>
        <p:nvPicPr>
          <p:cNvPr id="12" name="Picture 4"/>
          <p:cNvPicPr>
            <a:picLocks noChangeAspect="1" noChangeArrowheads="1"/>
          </p:cNvPicPr>
          <p:nvPr/>
        </p:nvPicPr>
        <p:blipFill>
          <a:blip r:embed="rId4" cstate="print"/>
          <a:srcRect/>
          <a:stretch>
            <a:fillRect/>
          </a:stretch>
        </p:blipFill>
        <p:spPr bwMode="auto">
          <a:xfrm>
            <a:off x="7020272" y="1412776"/>
            <a:ext cx="1944216" cy="2592288"/>
          </a:xfrm>
          <a:prstGeom prst="rect">
            <a:avLst/>
          </a:prstGeom>
          <a:noFill/>
          <a:ln w="9525">
            <a:noFill/>
            <a:miter lim="800000"/>
            <a:headEnd/>
            <a:tailEnd/>
          </a:ln>
          <a:effectLst/>
        </p:spPr>
      </p:pic>
      <p:pic>
        <p:nvPicPr>
          <p:cNvPr id="8" name="Рисунок 7" descr="hello_html_m16882703.jpg"/>
          <p:cNvPicPr/>
          <p:nvPr/>
        </p:nvPicPr>
        <p:blipFill>
          <a:blip r:embed="rId5" cstate="print"/>
          <a:srcRect/>
          <a:stretch>
            <a:fillRect/>
          </a:stretch>
        </p:blipFill>
        <p:spPr bwMode="auto">
          <a:xfrm>
            <a:off x="0" y="6093296"/>
            <a:ext cx="4211960"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692696"/>
            <a:ext cx="1872208" cy="2496278"/>
          </a:xfrm>
          <a:prstGeom prst="rect">
            <a:avLst/>
          </a:prstGeom>
          <a:noFill/>
          <a:ln w="9525">
            <a:noFill/>
            <a:miter lim="800000"/>
            <a:headEnd/>
            <a:tailEnd/>
          </a:ln>
          <a:effectLst/>
        </p:spPr>
      </p:pic>
      <p:pic>
        <p:nvPicPr>
          <p:cNvPr id="39940" name="Picture 4"/>
          <p:cNvPicPr>
            <a:picLocks noChangeAspect="1" noChangeArrowheads="1"/>
          </p:cNvPicPr>
          <p:nvPr/>
        </p:nvPicPr>
        <p:blipFill>
          <a:blip r:embed="rId3" cstate="print"/>
          <a:srcRect/>
          <a:stretch>
            <a:fillRect/>
          </a:stretch>
        </p:blipFill>
        <p:spPr bwMode="auto">
          <a:xfrm>
            <a:off x="0" y="3573016"/>
            <a:ext cx="1926214" cy="2568286"/>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cstate="print"/>
          <a:srcRect/>
          <a:stretch>
            <a:fillRect/>
          </a:stretch>
        </p:blipFill>
        <p:spPr bwMode="auto">
          <a:xfrm>
            <a:off x="4283968" y="4535742"/>
            <a:ext cx="3096344" cy="2322258"/>
          </a:xfrm>
          <a:prstGeom prst="rect">
            <a:avLst/>
          </a:prstGeom>
          <a:noFill/>
          <a:ln w="9525">
            <a:noFill/>
            <a:miter lim="800000"/>
            <a:headEnd/>
            <a:tailEnd/>
          </a:ln>
          <a:effectLst/>
        </p:spPr>
      </p:pic>
      <p:sp>
        <p:nvSpPr>
          <p:cNvPr id="5" name="Прямоугольник 4"/>
          <p:cNvSpPr/>
          <p:nvPr/>
        </p:nvSpPr>
        <p:spPr>
          <a:xfrm>
            <a:off x="2267744" y="404664"/>
            <a:ext cx="6624736" cy="4278094"/>
          </a:xfrm>
          <a:prstGeom prst="rect">
            <a:avLst/>
          </a:prstGeom>
        </p:spPr>
        <p:txBody>
          <a:bodyPr wrap="square">
            <a:spAutoFit/>
          </a:bodyPr>
          <a:lstStyle/>
          <a:p>
            <a:r>
              <a:rPr lang="ru-RU" sz="2800" dirty="0" smtClean="0">
                <a:latin typeface="Times New Roman" pitchFamily="18" charset="0"/>
                <a:cs typeface="Times New Roman" pitchFamily="18" charset="0"/>
              </a:rPr>
              <a:t>информационно- публицистическая программа посвящена истории Георгиевской ленточки.</a:t>
            </a:r>
            <a:r>
              <a:rPr lang="ru-RU" sz="2800" b="1" dirty="0" smtClean="0">
                <a:latin typeface="Times New Roman" pitchFamily="18" charset="0"/>
                <a:cs typeface="Times New Roman" pitchFamily="18" charset="0"/>
              </a:rPr>
              <a:t>  «Мы помним, мы гордимся </a:t>
            </a:r>
            <a:r>
              <a:rPr lang="ru-RU" sz="2800" dirty="0" smtClean="0">
                <a:latin typeface="Times New Roman" pitchFamily="18" charset="0"/>
                <a:cs typeface="Times New Roman" pitchFamily="18" charset="0"/>
              </a:rPr>
              <a:t>1 </a:t>
            </a:r>
          </a:p>
          <a:p>
            <a:r>
              <a:rPr lang="ru-RU" sz="1600" dirty="0" smtClean="0"/>
              <a:t>Наша информационно- публицистическая программа посвящена истории Георгиевской ленточки.</a:t>
            </a:r>
            <a:r>
              <a:rPr lang="ru-RU" sz="1600" b="1" dirty="0" smtClean="0"/>
              <a:t>  «Мы помним, мы гордимся! .</a:t>
            </a:r>
          </a:p>
          <a:p>
            <a:r>
              <a:rPr lang="ru-RU" sz="1600" b="1" dirty="0" smtClean="0"/>
              <a:t>Акция  «Георгиевская ленточка»</a:t>
            </a:r>
            <a:r>
              <a:rPr lang="ru-RU" sz="1600" dirty="0" smtClean="0"/>
              <a:t> начала своё существование в 2005 году и была приурочена к 60-летию Великой победы.</a:t>
            </a:r>
          </a:p>
          <a:p>
            <a:r>
              <a:rPr lang="ru-RU" sz="1600" dirty="0" smtClean="0"/>
              <a:t> Однако, несмотря на большое желание людей быть частью того общества, которое чтит память павших, не все знают истинное происхождение Георгиевской ленточки, хоть и используют её каждый год в преддверии 9 мая в качестве символа памяти </a:t>
            </a:r>
            <a:r>
              <a:rPr lang="ru-RU" sz="1600" b="1" dirty="0" smtClean="0"/>
              <a:t>.         Это мероприятие мы провели для </a:t>
            </a:r>
            <a:r>
              <a:rPr lang="ru-RU" sz="1600" b="1" dirty="0" err="1" smtClean="0"/>
              <a:t>военно</a:t>
            </a:r>
            <a:r>
              <a:rPr lang="ru-RU" sz="1600" b="1" dirty="0" smtClean="0"/>
              <a:t> –патриотического  клуба «Витязь»и учащихся 5  класса</a:t>
            </a:r>
          </a:p>
        </p:txBody>
      </p:sp>
      <p:pic>
        <p:nvPicPr>
          <p:cNvPr id="6" name="Рисунок 5" descr="hello_html_m16882703.jpg"/>
          <p:cNvPicPr/>
          <p:nvPr/>
        </p:nvPicPr>
        <p:blipFill>
          <a:blip r:embed="rId5" cstate="print"/>
          <a:srcRect/>
          <a:stretch>
            <a:fillRect/>
          </a:stretch>
        </p:blipFill>
        <p:spPr bwMode="auto">
          <a:xfrm>
            <a:off x="3635896" y="188640"/>
            <a:ext cx="2342830" cy="374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lstStyle/>
          <a:p>
            <a:pPr algn="l"/>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Посещение храма  Александра Невского</a:t>
            </a:r>
            <a:br>
              <a:rPr lang="ru-RU" sz="2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Дети должны знать , что история нашей страны  неотделима от  христианством</a:t>
            </a:r>
            <a:r>
              <a:rPr lang="ru-RU" sz="1800" dirty="0" smtClean="0"/>
              <a:t> Святой великомученик Георгий Победоносец был офицером при дворе императора Римской империи Диоклетиана. Во время службы на Ближнем Востоке, как утверждает легенда, поразил чудовище, которое причиняло вред многим селениям. Там же стал тайным приверженцем христианства. Во время гонений на христиан объявил себя последователем Христа; обличал императора и после пыток и мучений был казнен в 303 г</a:t>
            </a:r>
            <a:br>
              <a:rPr lang="ru-RU" sz="1800" dirty="0" smtClean="0"/>
            </a:br>
            <a:r>
              <a:rPr lang="ru-RU" sz="1800" dirty="0" smtClean="0"/>
              <a:t>Православная Церковь приравнивает подвиг солдата-защитника к подвигу монашескому, несмотря на то, что война – зло, а убийство (пусть даже и врага Отечества) – грех, требующий покаяния.</a:t>
            </a:r>
            <a:br>
              <a:rPr lang="ru-RU" sz="1800" dirty="0" smtClean="0"/>
            </a:br>
            <a:r>
              <a:rPr lang="ru-RU" sz="1800" dirty="0" smtClean="0"/>
              <a:t>Понятия воинского долга и воинской чести были неотъемлемой частью национального, государственного и религиозного сознания русских. Уважительное отношение к военной службе воспитывалось с детства</a:t>
            </a:r>
            <a:br>
              <a:rPr lang="ru-RU" sz="1800" dirty="0" smtClean="0"/>
            </a:br>
            <a:r>
              <a:rPr lang="ru-RU" sz="1800" b="1" dirty="0" smtClean="0"/>
              <a:t>Об этом нам рассказал батюшкам в храме Александра Невского</a:t>
            </a:r>
            <a:r>
              <a:rPr lang="ru-RU" sz="1800" dirty="0" smtClean="0"/>
              <a:t/>
            </a:r>
            <a:br>
              <a:rPr lang="ru-RU" sz="1800" dirty="0" smtClean="0"/>
            </a:br>
            <a:r>
              <a:rPr lang="ru-RU" sz="1800" dirty="0" smtClean="0"/>
              <a:t/>
            </a:r>
            <a:br>
              <a:rPr lang="ru-RU" sz="1800" dirty="0" smtClean="0"/>
            </a:br>
            <a:endParaRPr lang="ru-RU" sz="1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51520" y="4481736"/>
            <a:ext cx="3168352" cy="2376264"/>
          </a:xfrm>
          <a:prstGeom prst="rect">
            <a:avLst/>
          </a:prstGeom>
          <a:noFill/>
          <a:ln w="9525">
            <a:noFill/>
            <a:miter lim="800000"/>
            <a:headEnd/>
            <a:tailEnd/>
          </a:ln>
          <a:effectLst/>
        </p:spPr>
      </p:pic>
      <p:pic>
        <p:nvPicPr>
          <p:cNvPr id="1027" name="Picture 3" descr="C:\Documents and Settings\Aeks\Мои документы\Мои рисунки\36gn5Jjvpz8.jpg"/>
          <p:cNvPicPr>
            <a:picLocks noGrp="1" noChangeAspect="1" noChangeArrowheads="1"/>
          </p:cNvPicPr>
          <p:nvPr>
            <p:ph idx="1"/>
          </p:nvPr>
        </p:nvPicPr>
        <p:blipFill>
          <a:blip r:embed="rId3" cstate="print"/>
          <a:srcRect/>
          <a:stretch>
            <a:fillRect/>
          </a:stretch>
        </p:blipFill>
        <p:spPr bwMode="auto">
          <a:xfrm>
            <a:off x="5508104" y="4509120"/>
            <a:ext cx="1512168" cy="2016224"/>
          </a:xfrm>
          <a:prstGeom prst="rect">
            <a:avLst/>
          </a:prstGeom>
          <a:noFill/>
        </p:spPr>
      </p:pic>
      <p:pic>
        <p:nvPicPr>
          <p:cNvPr id="1028" name="Picture 4" descr="C:\Documents and Settings\Aeks\Мои документы\Мои рисунки\iN9dbcwjSm0.jpg"/>
          <p:cNvPicPr>
            <a:picLocks noChangeAspect="1" noChangeArrowheads="1"/>
          </p:cNvPicPr>
          <p:nvPr/>
        </p:nvPicPr>
        <p:blipFill>
          <a:blip r:embed="rId4" cstate="print"/>
          <a:srcRect/>
          <a:stretch>
            <a:fillRect/>
          </a:stretch>
        </p:blipFill>
        <p:spPr bwMode="auto">
          <a:xfrm>
            <a:off x="3707904" y="4509121"/>
            <a:ext cx="1512168" cy="2016224"/>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7308304" y="4485117"/>
            <a:ext cx="1512168" cy="2016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143000"/>
          </a:xfrm>
        </p:spPr>
        <p:txBody>
          <a:bodyPr/>
          <a:lstStyle/>
          <a:p>
            <a:pPr algn="l"/>
            <a:r>
              <a:rPr lang="ru-RU" sz="2000" b="1" dirty="0" smtClean="0">
                <a:latin typeface="Times New Roman" pitchFamily="18" charset="0"/>
                <a:cs typeface="Times New Roman" pitchFamily="18" charset="0"/>
              </a:rPr>
              <a:t>Субботник  и эстафета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a:t>
            </a:r>
            <a:r>
              <a:rPr lang="ru-RU" sz="1800" dirty="0" err="1" smtClean="0">
                <a:latin typeface="Times New Roman" pitchFamily="18" charset="0"/>
                <a:cs typeface="Times New Roman" pitchFamily="18" charset="0"/>
              </a:rPr>
              <a:t>предверии</a:t>
            </a:r>
            <a:r>
              <a:rPr lang="ru-RU" sz="1800" dirty="0" smtClean="0">
                <a:latin typeface="Times New Roman" pitchFamily="18" charset="0"/>
                <a:cs typeface="Times New Roman" pitchFamily="18" charset="0"/>
              </a:rPr>
              <a:t> 9 мая Традиционными стали  в нашем поселке забеги и субботники . Команда нашего класса принимает в этом  активное участие .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Провели мы  спортивную эстафету А победителей напоили чаем.</a:t>
            </a:r>
            <a:endParaRPr lang="ru-RU" sz="1800" dirty="0">
              <a:latin typeface="Times New Roman" pitchFamily="18" charset="0"/>
              <a:cs typeface="Times New Roman" pitchFamily="18" charset="0"/>
            </a:endParaRPr>
          </a:p>
        </p:txBody>
      </p:sp>
      <p:pic>
        <p:nvPicPr>
          <p:cNvPr id="3074" name="Picture 2" descr="C:\Documents and Settings\Aeks\Рабочий стол\9 МАЯ\IMG_20170510_105807.jpg"/>
          <p:cNvPicPr>
            <a:picLocks noGrp="1" noChangeAspect="1" noChangeArrowheads="1"/>
          </p:cNvPicPr>
          <p:nvPr>
            <p:ph idx="1"/>
          </p:nvPr>
        </p:nvPicPr>
        <p:blipFill>
          <a:blip r:embed="rId2" cstate="print"/>
          <a:srcRect/>
          <a:stretch>
            <a:fillRect/>
          </a:stretch>
        </p:blipFill>
        <p:spPr bwMode="auto">
          <a:xfrm>
            <a:off x="5652120" y="1484784"/>
            <a:ext cx="1979712" cy="2639616"/>
          </a:xfrm>
          <a:prstGeom prst="rect">
            <a:avLst/>
          </a:prstGeom>
          <a:noFill/>
        </p:spPr>
      </p:pic>
      <p:pic>
        <p:nvPicPr>
          <p:cNvPr id="3075" name="Picture 3" descr="C:\Documents and Settings\Aeks\Рабочий стол\9 МАЯ\IMG_20170510_105907.jpg"/>
          <p:cNvPicPr>
            <a:picLocks noChangeAspect="1" noChangeArrowheads="1"/>
          </p:cNvPicPr>
          <p:nvPr/>
        </p:nvPicPr>
        <p:blipFill>
          <a:blip r:embed="rId3" cstate="print"/>
          <a:srcRect/>
          <a:stretch>
            <a:fillRect/>
          </a:stretch>
        </p:blipFill>
        <p:spPr bwMode="auto">
          <a:xfrm>
            <a:off x="6769768" y="3501008"/>
            <a:ext cx="2374232" cy="3165643"/>
          </a:xfrm>
          <a:prstGeom prst="rect">
            <a:avLst/>
          </a:prstGeom>
          <a:noFill/>
        </p:spPr>
      </p:pic>
      <p:pic>
        <p:nvPicPr>
          <p:cNvPr id="3076" name="Picture 4"/>
          <p:cNvPicPr>
            <a:picLocks noChangeAspect="1" noChangeArrowheads="1"/>
          </p:cNvPicPr>
          <p:nvPr/>
        </p:nvPicPr>
        <p:blipFill>
          <a:blip r:embed="rId4" cstate="print"/>
          <a:srcRect/>
          <a:stretch>
            <a:fillRect/>
          </a:stretch>
        </p:blipFill>
        <p:spPr bwMode="auto">
          <a:xfrm>
            <a:off x="285720" y="1571612"/>
            <a:ext cx="1654152" cy="220553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0" y="5013176"/>
            <a:ext cx="2771800" cy="1847866"/>
          </a:xfrm>
          <a:prstGeom prst="rect">
            <a:avLst/>
          </a:prstGeom>
          <a:noFill/>
          <a:ln w="9525">
            <a:noFill/>
            <a:miter lim="800000"/>
            <a:headEnd/>
            <a:tailEnd/>
          </a:ln>
          <a:effectLst/>
        </p:spPr>
      </p:pic>
      <p:pic>
        <p:nvPicPr>
          <p:cNvPr id="3078" name="Picture 6" descr="F:\все фото\762.JPG"/>
          <p:cNvPicPr>
            <a:picLocks noChangeAspect="1" noChangeArrowheads="1"/>
          </p:cNvPicPr>
          <p:nvPr/>
        </p:nvPicPr>
        <p:blipFill>
          <a:blip r:embed="rId6" cstate="print"/>
          <a:srcRect/>
          <a:stretch>
            <a:fillRect/>
          </a:stretch>
        </p:blipFill>
        <p:spPr bwMode="auto">
          <a:xfrm>
            <a:off x="3643306" y="4500570"/>
            <a:ext cx="2227282" cy="1656184"/>
          </a:xfrm>
          <a:prstGeom prst="rect">
            <a:avLst/>
          </a:prstGeom>
          <a:noFill/>
        </p:spPr>
      </p:pic>
      <p:pic>
        <p:nvPicPr>
          <p:cNvPr id="3080" name="Picture 8" descr="F:\все фото\693.JPG"/>
          <p:cNvPicPr>
            <a:picLocks noChangeAspect="1" noChangeArrowheads="1"/>
          </p:cNvPicPr>
          <p:nvPr/>
        </p:nvPicPr>
        <p:blipFill>
          <a:blip r:embed="rId7" cstate="print"/>
          <a:srcRect/>
          <a:stretch>
            <a:fillRect/>
          </a:stretch>
        </p:blipFill>
        <p:spPr bwMode="auto">
          <a:xfrm>
            <a:off x="-13430000" y="-387424"/>
            <a:ext cx="1800200" cy="1200133"/>
          </a:xfrm>
          <a:prstGeom prst="rect">
            <a:avLst/>
          </a:prstGeom>
          <a:noFill/>
        </p:spPr>
      </p:pic>
      <p:pic>
        <p:nvPicPr>
          <p:cNvPr id="3081" name="Picture 9" descr="F:\все фото\693.JPG"/>
          <p:cNvPicPr>
            <a:picLocks noChangeAspect="1" noChangeArrowheads="1"/>
          </p:cNvPicPr>
          <p:nvPr/>
        </p:nvPicPr>
        <p:blipFill>
          <a:blip r:embed="rId8" cstate="print"/>
          <a:srcRect/>
          <a:stretch>
            <a:fillRect/>
          </a:stretch>
        </p:blipFill>
        <p:spPr bwMode="auto">
          <a:xfrm>
            <a:off x="971600" y="2924944"/>
            <a:ext cx="2268252" cy="1512168"/>
          </a:xfrm>
          <a:prstGeom prst="rect">
            <a:avLst/>
          </a:prstGeom>
          <a:noFill/>
        </p:spPr>
      </p:pic>
      <p:pic>
        <p:nvPicPr>
          <p:cNvPr id="2049" name="Picture 1" descr="F:\9 МАЯ\IMG_20170504_145729.jpg"/>
          <p:cNvPicPr>
            <a:picLocks noChangeAspect="1" noChangeArrowheads="1"/>
          </p:cNvPicPr>
          <p:nvPr/>
        </p:nvPicPr>
        <p:blipFill>
          <a:blip r:embed="rId9" cstate="print"/>
          <a:srcRect/>
          <a:stretch>
            <a:fillRect/>
          </a:stretch>
        </p:blipFill>
        <p:spPr bwMode="auto">
          <a:xfrm>
            <a:off x="3500430" y="1857364"/>
            <a:ext cx="1263180" cy="16842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Данный проект бессрочный</a:t>
            </a:r>
            <a:endParaRPr lang="ru-RU" dirty="0"/>
          </a:p>
        </p:txBody>
      </p:sp>
      <p:sp>
        <p:nvSpPr>
          <p:cNvPr id="3" name="Содержимое 2"/>
          <p:cNvSpPr>
            <a:spLocks noGrp="1"/>
          </p:cNvSpPr>
          <p:nvPr>
            <p:ph idx="1"/>
          </p:nvPr>
        </p:nvSpPr>
        <p:spPr/>
        <p:txBody>
          <a:bodyPr/>
          <a:lstStyle/>
          <a:p>
            <a:pPr>
              <a:buNone/>
            </a:pPr>
            <a:r>
              <a:rPr lang="ru-RU" dirty="0" smtClean="0"/>
              <a:t>  мы продолжаем работу над проектом</a:t>
            </a:r>
          </a:p>
          <a:p>
            <a:r>
              <a:rPr lang="ru-RU" sz="1600" dirty="0" smtClean="0">
                <a:latin typeface="Times New Roman" pitchFamily="18" charset="0"/>
                <a:cs typeface="Times New Roman" pitchFamily="18" charset="0"/>
              </a:rPr>
              <a:t>Принимаем участие в факельном шествии.</a:t>
            </a:r>
          </a:p>
          <a:p>
            <a:r>
              <a:rPr lang="ru-RU" sz="1600" dirty="0" smtClean="0">
                <a:latin typeface="Times New Roman" pitchFamily="18" charset="0"/>
                <a:cs typeface="Times New Roman" pitchFamily="18" charset="0"/>
              </a:rPr>
              <a:t>Бессмертный полк – ежегодно.</a:t>
            </a:r>
          </a:p>
          <a:p>
            <a:r>
              <a:rPr lang="ru-RU" sz="1600" dirty="0" smtClean="0">
                <a:latin typeface="Times New Roman" pitchFamily="18" charset="0"/>
                <a:cs typeface="Times New Roman" pitchFamily="18" charset="0"/>
              </a:rPr>
              <a:t>Шествуем над ветеранами.</a:t>
            </a:r>
          </a:p>
          <a:p>
            <a:r>
              <a:rPr lang="ru-RU" sz="1600" dirty="0" smtClean="0">
                <a:latin typeface="Times New Roman" pitchFamily="18" charset="0"/>
                <a:cs typeface="Times New Roman" pitchFamily="18" charset="0"/>
              </a:rPr>
              <a:t>Ухаживаем за территорией памятника.</a:t>
            </a:r>
          </a:p>
          <a:p>
            <a:r>
              <a:rPr lang="ru-RU" sz="1600" dirty="0" smtClean="0">
                <a:latin typeface="Times New Roman" pitchFamily="18" charset="0"/>
                <a:cs typeface="Times New Roman" pitchFamily="18" charset="0"/>
              </a:rPr>
              <a:t>Проводим мероприятия для малышей.</a:t>
            </a:r>
          </a:p>
          <a:p>
            <a:r>
              <a:rPr lang="ru-RU" sz="1600" dirty="0" smtClean="0">
                <a:latin typeface="Times New Roman" pitchFamily="18" charset="0"/>
                <a:cs typeface="Times New Roman" pitchFamily="18" charset="0"/>
              </a:rPr>
              <a:t>Мальчики занимаются в военно-патриотическом клубе</a:t>
            </a:r>
          </a:p>
          <a:p>
            <a:r>
              <a:rPr lang="ru-RU" sz="1600" dirty="0" smtClean="0">
                <a:latin typeface="Times New Roman" pitchFamily="18" charset="0"/>
                <a:cs typeface="Times New Roman" pitchFamily="18" charset="0"/>
              </a:rPr>
              <a:t>Участвуем в различных акциях.(Акция полотно мира, Конкурсы творческих работ ,посвященных дню победы, выставки работ детей)</a:t>
            </a:r>
          </a:p>
          <a:p>
            <a:r>
              <a:rPr lang="ru-RU" sz="1600" dirty="0" smtClean="0">
                <a:latin typeface="Times New Roman" pitchFamily="18" charset="0"/>
                <a:cs typeface="Times New Roman" pitchFamily="18" charset="0"/>
              </a:rPr>
              <a:t>Проводим встречи с ветеранами, мастерами….</a:t>
            </a:r>
          </a:p>
          <a:p>
            <a:r>
              <a:rPr lang="ru-RU" sz="1600" dirty="0" smtClean="0">
                <a:latin typeface="Times New Roman" pitchFamily="18" charset="0"/>
                <a:cs typeface="Times New Roman" pitchFamily="18" charset="0"/>
              </a:rPr>
              <a:t>Проводим  мастер-классы.</a:t>
            </a:r>
          </a:p>
          <a:p>
            <a:r>
              <a:rPr lang="ru-RU" sz="1600" dirty="0" smtClean="0">
                <a:latin typeface="Times New Roman" pitchFamily="18" charset="0"/>
                <a:cs typeface="Times New Roman" pitchFamily="18" charset="0"/>
              </a:rPr>
              <a:t>Посадили  аллею дубов у памятника героям погибшим в спецоперации</a:t>
            </a:r>
          </a:p>
          <a:p>
            <a:r>
              <a:rPr lang="ru-RU" sz="1600" dirty="0" err="1" smtClean="0">
                <a:latin typeface="Times New Roman" pitchFamily="18" charset="0"/>
                <a:cs typeface="Times New Roman" pitchFamily="18" charset="0"/>
              </a:rPr>
              <a:t>Учавствуем</a:t>
            </a:r>
            <a:r>
              <a:rPr lang="ru-RU" sz="1600" dirty="0" smtClean="0">
                <a:latin typeface="Times New Roman" pitchFamily="18" charset="0"/>
                <a:cs typeface="Times New Roman" pitchFamily="18" charset="0"/>
              </a:rPr>
              <a:t> в сборе посылок для мобилизованных на </a:t>
            </a:r>
            <a:r>
              <a:rPr lang="ru-RU" sz="1600" dirty="0" err="1" smtClean="0">
                <a:latin typeface="Times New Roman" pitchFamily="18" charset="0"/>
                <a:cs typeface="Times New Roman" pitchFamily="18" charset="0"/>
              </a:rPr>
              <a:t>специльную</a:t>
            </a:r>
            <a:r>
              <a:rPr lang="ru-RU" sz="1600" dirty="0" smtClean="0">
                <a:latin typeface="Times New Roman" pitchFamily="18" charset="0"/>
                <a:cs typeface="Times New Roman" pitchFamily="18" charset="0"/>
              </a:rPr>
              <a:t> военную  операцию.</a:t>
            </a:r>
          </a:p>
          <a:p>
            <a:r>
              <a:rPr lang="ru-RU" sz="1600" dirty="0" smtClean="0">
                <a:latin typeface="Times New Roman" pitchFamily="18" charset="0"/>
                <a:cs typeface="Times New Roman" pitchFamily="18" charset="0"/>
              </a:rPr>
              <a:t>Написали письмо солдату.</a:t>
            </a:r>
          </a:p>
        </p:txBody>
      </p:sp>
      <p:pic>
        <p:nvPicPr>
          <p:cNvPr id="5" name="Рисунок 3" descr="http://www.formula-prazdnika.ru/files/images/lenta.jpg"/>
          <p:cNvPicPr>
            <a:picLocks noChangeAspect="1" noChangeArrowheads="1"/>
          </p:cNvPicPr>
          <p:nvPr/>
        </p:nvPicPr>
        <p:blipFill>
          <a:blip r:embed="rId2" cstate="print"/>
          <a:srcRect/>
          <a:stretch>
            <a:fillRect/>
          </a:stretch>
        </p:blipFill>
        <p:spPr bwMode="auto">
          <a:xfrm>
            <a:off x="6429388" y="2928934"/>
            <a:ext cx="1500198" cy="1081538"/>
          </a:xfrm>
          <a:prstGeom prst="rect">
            <a:avLst/>
          </a:prstGeom>
          <a:noFill/>
          <a:ln w="9525">
            <a:noFill/>
            <a:miter lim="800000"/>
            <a:headEnd/>
            <a:tailEnd/>
          </a:ln>
        </p:spPr>
      </p:pic>
      <p:pic>
        <p:nvPicPr>
          <p:cNvPr id="6" name="Рисунок 5" descr="http://inforadius.ru/001/z/z_3_03.jpg"/>
          <p:cNvPicPr/>
          <p:nvPr/>
        </p:nvPicPr>
        <p:blipFill>
          <a:blip r:embed="rId3" cstate="print"/>
          <a:srcRect/>
          <a:stretch>
            <a:fillRect/>
          </a:stretch>
        </p:blipFill>
        <p:spPr bwMode="auto">
          <a:xfrm>
            <a:off x="7572396" y="2071678"/>
            <a:ext cx="1512823" cy="945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760" y="332656"/>
            <a:ext cx="8229600" cy="1224136"/>
          </a:xfrm>
        </p:spPr>
        <p:txBody>
          <a:bodyPr/>
          <a:lstStyle/>
          <a:p>
            <a:r>
              <a:rPr lang="ru-RU" dirty="0" smtClean="0"/>
              <a:t/>
            </a:r>
            <a:br>
              <a:rPr lang="ru-RU" dirty="0" smtClean="0"/>
            </a:br>
            <a:r>
              <a:rPr lang="ru-RU" dirty="0" smtClean="0"/>
              <a:t>9 мая</a:t>
            </a:r>
            <a:endParaRPr lang="ru-RU" dirty="0"/>
          </a:p>
        </p:txBody>
      </p:sp>
      <p:pic>
        <p:nvPicPr>
          <p:cNvPr id="3074" name="Picture 2" descr="C:\Documents and Settings\Aeks\Рабочий стол\9 МАЯ\IMG_20170509_093809.jpg"/>
          <p:cNvPicPr>
            <a:picLocks noGrp="1" noChangeAspect="1" noChangeArrowheads="1"/>
          </p:cNvPicPr>
          <p:nvPr>
            <p:ph idx="1"/>
          </p:nvPr>
        </p:nvPicPr>
        <p:blipFill>
          <a:blip r:embed="rId2" cstate="print"/>
          <a:srcRect/>
          <a:stretch>
            <a:fillRect/>
          </a:stretch>
        </p:blipFill>
        <p:spPr bwMode="auto">
          <a:xfrm>
            <a:off x="7469814" y="2348880"/>
            <a:ext cx="1674186" cy="2232248"/>
          </a:xfrm>
          <a:prstGeom prst="rect">
            <a:avLst/>
          </a:prstGeom>
          <a:noFill/>
        </p:spPr>
      </p:pic>
      <p:pic>
        <p:nvPicPr>
          <p:cNvPr id="1026" name="Picture 2" descr="C:\Documents and Settings\Aeks\Рабочий стол\9 МАЯ\IMG_20170509_084555.jpg"/>
          <p:cNvPicPr>
            <a:picLocks noChangeAspect="1" noChangeArrowheads="1"/>
          </p:cNvPicPr>
          <p:nvPr/>
        </p:nvPicPr>
        <p:blipFill>
          <a:blip r:embed="rId3" cstate="print"/>
          <a:srcRect/>
          <a:stretch>
            <a:fillRect/>
          </a:stretch>
        </p:blipFill>
        <p:spPr bwMode="auto">
          <a:xfrm>
            <a:off x="0" y="4457733"/>
            <a:ext cx="1800200" cy="2400267"/>
          </a:xfrm>
          <a:prstGeom prst="rect">
            <a:avLst/>
          </a:prstGeom>
          <a:noFill/>
        </p:spPr>
      </p:pic>
      <p:pic>
        <p:nvPicPr>
          <p:cNvPr id="1027" name="Picture 3" descr="C:\Documents and Settings\Aeks\Рабочий стол\9 МАЯ\IMG_20170509_094917.jpg"/>
          <p:cNvPicPr>
            <a:picLocks noChangeAspect="1" noChangeArrowheads="1"/>
          </p:cNvPicPr>
          <p:nvPr/>
        </p:nvPicPr>
        <p:blipFill>
          <a:blip r:embed="rId4" cstate="print"/>
          <a:srcRect/>
          <a:stretch>
            <a:fillRect/>
          </a:stretch>
        </p:blipFill>
        <p:spPr bwMode="auto">
          <a:xfrm>
            <a:off x="7452320" y="0"/>
            <a:ext cx="1691680" cy="2255573"/>
          </a:xfrm>
          <a:prstGeom prst="rect">
            <a:avLst/>
          </a:prstGeom>
          <a:noFill/>
        </p:spPr>
      </p:pic>
      <p:pic>
        <p:nvPicPr>
          <p:cNvPr id="1028" name="Picture 4" descr="C:\Documents and Settings\Aeks\Рабочий стол\9 МАЯ\IMG_20170510_105741.jpg"/>
          <p:cNvPicPr>
            <a:picLocks noChangeAspect="1" noChangeArrowheads="1"/>
          </p:cNvPicPr>
          <p:nvPr/>
        </p:nvPicPr>
        <p:blipFill>
          <a:blip r:embed="rId5" cstate="print"/>
          <a:srcRect/>
          <a:stretch>
            <a:fillRect/>
          </a:stretch>
        </p:blipFill>
        <p:spPr bwMode="auto">
          <a:xfrm>
            <a:off x="7452320" y="4602427"/>
            <a:ext cx="1691680" cy="2255573"/>
          </a:xfrm>
          <a:prstGeom prst="rect">
            <a:avLst/>
          </a:prstGeom>
          <a:noFill/>
        </p:spPr>
      </p:pic>
      <p:pic>
        <p:nvPicPr>
          <p:cNvPr id="1029" name="Picture 5" descr="C:\Documents and Settings\Aeks\Рабочий стол\9 МАЯ\IMG_20170510_110016.jpg"/>
          <p:cNvPicPr>
            <a:picLocks noChangeAspect="1" noChangeArrowheads="1"/>
          </p:cNvPicPr>
          <p:nvPr/>
        </p:nvPicPr>
        <p:blipFill>
          <a:blip r:embed="rId6" cstate="print"/>
          <a:srcRect/>
          <a:stretch>
            <a:fillRect/>
          </a:stretch>
        </p:blipFill>
        <p:spPr bwMode="auto">
          <a:xfrm>
            <a:off x="2843808" y="4457733"/>
            <a:ext cx="1800200" cy="2400267"/>
          </a:xfrm>
          <a:prstGeom prst="rect">
            <a:avLst/>
          </a:prstGeom>
          <a:noFill/>
        </p:spPr>
      </p:pic>
      <p:pic>
        <p:nvPicPr>
          <p:cNvPr id="1030" name="Picture 6" descr="C:\Documents and Settings\Aeks\Рабочий стол\9 МАЯ\IMG_20170510_110021.jpg"/>
          <p:cNvPicPr>
            <a:picLocks noChangeAspect="1" noChangeArrowheads="1"/>
          </p:cNvPicPr>
          <p:nvPr/>
        </p:nvPicPr>
        <p:blipFill>
          <a:blip r:embed="rId7" cstate="print"/>
          <a:srcRect/>
          <a:stretch>
            <a:fillRect/>
          </a:stretch>
        </p:blipFill>
        <p:spPr bwMode="auto">
          <a:xfrm>
            <a:off x="5292080" y="4437112"/>
            <a:ext cx="1815666" cy="2420888"/>
          </a:xfrm>
          <a:prstGeom prst="rect">
            <a:avLst/>
          </a:prstGeom>
          <a:noFill/>
        </p:spPr>
      </p:pic>
      <p:sp>
        <p:nvSpPr>
          <p:cNvPr id="9" name="Прямоугольник 8"/>
          <p:cNvSpPr/>
          <p:nvPr/>
        </p:nvSpPr>
        <p:spPr>
          <a:xfrm>
            <a:off x="323528" y="1305343"/>
            <a:ext cx="6552728" cy="3139321"/>
          </a:xfrm>
          <a:prstGeom prst="rect">
            <a:avLst/>
          </a:prstGeom>
        </p:spPr>
        <p:txBody>
          <a:bodyPr wrap="square">
            <a:spAutoFit/>
          </a:bodyPr>
          <a:lstStyle/>
          <a:p>
            <a:endParaRPr lang="ru-RU" dirty="0" smtClean="0"/>
          </a:p>
          <a:p>
            <a:r>
              <a:rPr lang="ru-RU" dirty="0" smtClean="0"/>
              <a:t>Мы знаем, мы помним! Гордимся безмерно.</a:t>
            </a:r>
            <a:br>
              <a:rPr lang="ru-RU" dirty="0" smtClean="0"/>
            </a:br>
            <a:r>
              <a:rPr lang="ru-RU" dirty="0" smtClean="0"/>
              <a:t>Ваш подвиг забыть невозможно в веках.</a:t>
            </a:r>
            <a:br>
              <a:rPr lang="ru-RU" dirty="0" smtClean="0"/>
            </a:br>
            <a:r>
              <a:rPr lang="ru-RU" dirty="0" smtClean="0"/>
              <a:t>Спасибо большое за силу и веру,</a:t>
            </a:r>
            <a:br>
              <a:rPr lang="ru-RU" dirty="0" smtClean="0"/>
            </a:br>
            <a:r>
              <a:rPr lang="ru-RU" dirty="0" smtClean="0"/>
              <a:t>За нашу свободу на ваших плечах.</a:t>
            </a:r>
            <a:br>
              <a:rPr lang="ru-RU" dirty="0" smtClean="0"/>
            </a:br>
            <a:r>
              <a:rPr lang="ru-RU" dirty="0" smtClean="0"/>
              <a:t/>
            </a:r>
            <a:br>
              <a:rPr lang="ru-RU" dirty="0" smtClean="0"/>
            </a:br>
            <a:r>
              <a:rPr lang="ru-RU" dirty="0" smtClean="0"/>
              <a:t>За чистое небо, родные просторы,</a:t>
            </a:r>
            <a:br>
              <a:rPr lang="ru-RU" dirty="0" smtClean="0"/>
            </a:br>
            <a:r>
              <a:rPr lang="ru-RU" dirty="0" smtClean="0"/>
              <a:t>За радость и гордость в сердцах и душе.</a:t>
            </a:r>
            <a:br>
              <a:rPr lang="ru-RU" dirty="0" smtClean="0"/>
            </a:br>
            <a:r>
              <a:rPr lang="ru-RU" dirty="0" smtClean="0"/>
              <a:t>Живите вы долго, пусть Бог даст здоровья.</a:t>
            </a:r>
            <a:br>
              <a:rPr lang="ru-RU" dirty="0" smtClean="0"/>
            </a:br>
            <a:r>
              <a:rPr lang="ru-RU" dirty="0" smtClean="0"/>
              <a:t>Пусть память живет о </a:t>
            </a:r>
            <a:r>
              <a:rPr lang="ru-RU" smtClean="0"/>
              <a:t>победной весны</a:t>
            </a:r>
            <a:r>
              <a:rPr lang="ru-RU" dirty="0" smtClean="0"/>
              <a:t/>
            </a:r>
            <a:br>
              <a:rPr lang="ru-RU" dirty="0" smtClean="0"/>
            </a:br>
            <a:endParaRPr lang="ru-RU" dirty="0"/>
          </a:p>
        </p:txBody>
      </p:sp>
      <p:pic>
        <p:nvPicPr>
          <p:cNvPr id="10" name="Рисунок 9" descr="hello_html_m16882703.jpg"/>
          <p:cNvPicPr/>
          <p:nvPr/>
        </p:nvPicPr>
        <p:blipFill>
          <a:blip r:embed="rId8" cstate="print"/>
          <a:srcRect/>
          <a:stretch>
            <a:fillRect/>
          </a:stretch>
        </p:blipFill>
        <p:spPr bwMode="auto">
          <a:xfrm>
            <a:off x="0" y="0"/>
            <a:ext cx="54006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813" y="714375"/>
            <a:ext cx="7772400" cy="1562100"/>
          </a:xfrm>
        </p:spPr>
        <p:txBody>
          <a:bodyPr rtlCol="0">
            <a:normAutofit/>
          </a:bodyPr>
          <a:lstStyle/>
          <a:p>
            <a:pPr eaLnBrk="1" fontAlgn="auto" hangingPunct="1">
              <a:spcAft>
                <a:spcPts val="0"/>
              </a:spcAft>
              <a:defRPr/>
            </a:pPr>
            <a:r>
              <a:rPr lang="ru-RU" sz="6000" dirty="0" smtClean="0">
                <a:solidFill>
                  <a:schemeClr val="accent6">
                    <a:lumMod val="75000"/>
                  </a:schemeClr>
                </a:solidFill>
                <a:effectLst>
                  <a:outerShdw blurRad="38100" dist="38100" dir="2700000" algn="tl">
                    <a:srgbClr val="000000">
                      <a:alpha val="43137"/>
                    </a:srgbClr>
                  </a:outerShdw>
                </a:effectLst>
              </a:rPr>
              <a:t>Георгиевская</a:t>
            </a:r>
            <a:r>
              <a:rPr lang="ru-RU" sz="6000" dirty="0" smtClean="0">
                <a:solidFill>
                  <a:schemeClr val="accent6">
                    <a:lumMod val="75000"/>
                  </a:schemeClr>
                </a:solidFill>
              </a:rPr>
              <a:t> </a:t>
            </a:r>
            <a:r>
              <a:rPr lang="ru-RU" sz="6000" dirty="0" smtClean="0">
                <a:solidFill>
                  <a:schemeClr val="accent6">
                    <a:lumMod val="75000"/>
                  </a:schemeClr>
                </a:solidFill>
                <a:effectLst>
                  <a:outerShdw blurRad="38100" dist="38100" dir="2700000" algn="tl">
                    <a:srgbClr val="000000">
                      <a:alpha val="43137"/>
                    </a:srgbClr>
                  </a:outerShdw>
                </a:effectLst>
              </a:rPr>
              <a:t>лента</a:t>
            </a:r>
            <a:endParaRPr lang="ru-RU" sz="6000" dirty="0">
              <a:solidFill>
                <a:schemeClr val="accent6">
                  <a:lumMod val="75000"/>
                </a:schemeClr>
              </a:solidFill>
              <a:effectLst>
                <a:outerShdw blurRad="38100" dist="38100" dir="2700000" algn="tl">
                  <a:srgbClr val="000000">
                    <a:alpha val="43137"/>
                  </a:srgbClr>
                </a:outerShdw>
              </a:effectLst>
            </a:endParaRPr>
          </a:p>
        </p:txBody>
      </p:sp>
      <p:pic>
        <p:nvPicPr>
          <p:cNvPr id="2051" name="Рисунок 3" descr="http://www.formula-prazdnika.ru/files/images/lenta.jpg"/>
          <p:cNvPicPr>
            <a:picLocks noChangeAspect="1" noChangeArrowheads="1"/>
          </p:cNvPicPr>
          <p:nvPr/>
        </p:nvPicPr>
        <p:blipFill>
          <a:blip r:embed="rId2" cstate="print"/>
          <a:srcRect/>
          <a:stretch>
            <a:fillRect/>
          </a:stretch>
        </p:blipFill>
        <p:spPr bwMode="auto">
          <a:xfrm>
            <a:off x="323850" y="4365625"/>
            <a:ext cx="3071813" cy="2214563"/>
          </a:xfrm>
          <a:prstGeom prst="rect">
            <a:avLst/>
          </a:prstGeom>
          <a:noFill/>
          <a:ln w="9525">
            <a:noFill/>
            <a:miter lim="800000"/>
            <a:headEnd/>
            <a:tailEnd/>
          </a:ln>
        </p:spPr>
      </p:pic>
      <p:sp>
        <p:nvSpPr>
          <p:cNvPr id="6" name="Подзаголовок 5"/>
          <p:cNvSpPr>
            <a:spLocks noGrp="1"/>
          </p:cNvSpPr>
          <p:nvPr>
            <p:ph type="subTitle" idx="1"/>
          </p:nvPr>
        </p:nvSpPr>
        <p:spPr>
          <a:xfrm>
            <a:off x="1692275" y="2060575"/>
            <a:ext cx="7127875" cy="3649663"/>
          </a:xfrm>
        </p:spPr>
        <p:txBody>
          <a:bodyPr/>
          <a:lstStyle/>
          <a:p>
            <a:pPr>
              <a:defRPr/>
            </a:pPr>
            <a:r>
              <a:rPr lang="ru-RU" b="1" dirty="0" smtClean="0">
                <a:solidFill>
                  <a:schemeClr val="accent6">
                    <a:lumMod val="50000"/>
                  </a:schemeClr>
                </a:solidFill>
                <a:latin typeface="Times New Roman" pitchFamily="18" charset="0"/>
                <a:cs typeface="Times New Roman" pitchFamily="18" charset="0"/>
              </a:rPr>
              <a:t>Георгиевская лента — это атрибут множества боевых наград</a:t>
            </a:r>
            <a:r>
              <a:rPr lang="ru-RU" dirty="0" smtClean="0">
                <a:solidFill>
                  <a:schemeClr val="accent6">
                    <a:lumMod val="50000"/>
                  </a:schemeClr>
                </a:solidFill>
                <a:latin typeface="Times New Roman" pitchFamily="18" charset="0"/>
                <a:cs typeface="Times New Roman" pitchFamily="18" charset="0"/>
              </a:rPr>
              <a:t> Российской Империи, Советского Союза и современной России, характеризующийся как особый знак отличия.</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sz="3600" b="1" dirty="0" smtClean="0"/>
              <a:t>Пояснительная записка. </a:t>
            </a:r>
            <a:endParaRPr lang="ru-RU" sz="3600" dirty="0"/>
          </a:p>
        </p:txBody>
      </p:sp>
      <p:sp>
        <p:nvSpPr>
          <p:cNvPr id="3" name="Содержимое 2"/>
          <p:cNvSpPr>
            <a:spLocks noGrp="1"/>
          </p:cNvSpPr>
          <p:nvPr>
            <p:ph idx="1"/>
          </p:nvPr>
        </p:nvSpPr>
        <p:spPr>
          <a:xfrm>
            <a:off x="457200" y="908720"/>
            <a:ext cx="8229600" cy="5949280"/>
          </a:xfrm>
        </p:spPr>
        <p:txBody>
          <a:bodyPr/>
          <a:lstStyle/>
          <a:p>
            <a:pPr>
              <a:buNone/>
            </a:pPr>
            <a:r>
              <a:rPr lang="ru-RU" sz="1400" b="1" dirty="0" smtClean="0">
                <a:latin typeface="Times New Roman" pitchFamily="18" charset="0"/>
                <a:cs typeface="Times New Roman" pitchFamily="18" charset="0"/>
              </a:rPr>
              <a:t>ГЕОРГИЕВСКАЯ ЛЕНТА.</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Георгиевская лента — это многовековой символ, олицетворяющий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подвиг русского воина на полях сражений, в кровавых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рукопашных схватках. Это элемент награды, за которую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многие отдавали собственную жизнь.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Исторически сложилось так, что любовь к Родине, патриотизм во все времена в Российском государстве были чертой национального характера.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Патриотизм — сложное и высокое человеческое чувство, оно так многогранно по своему содержанию, что неопределимо несколькими словами. Это и любовь к родным и близким людям, и к малой Родине, и гордость за свой народ. </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Тип проекта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информационно-практико-ориентированный</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Вид проекта</a:t>
            </a:r>
            <a:r>
              <a:rPr lang="ru-RU" sz="1400" dirty="0" smtClean="0">
                <a:latin typeface="Times New Roman" pitchFamily="18" charset="0"/>
                <a:cs typeface="Times New Roman" pitchFamily="18" charset="0"/>
              </a:rPr>
              <a:t>: долгосрочный</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Участники проекта в 2018 году</a:t>
            </a:r>
            <a:r>
              <a:rPr lang="ru-RU" sz="1400" dirty="0" smtClean="0">
                <a:latin typeface="Times New Roman" pitchFamily="18" charset="0"/>
                <a:cs typeface="Times New Roman" pitchFamily="18" charset="0"/>
              </a:rPr>
              <a:t>: дети 5 класса</a:t>
            </a:r>
          </a:p>
          <a:p>
            <a:r>
              <a:rPr lang="ru-RU" sz="1400" b="1" dirty="0" smtClean="0">
                <a:latin typeface="Times New Roman" pitchFamily="18" charset="0"/>
                <a:cs typeface="Times New Roman" pitchFamily="18" charset="0"/>
              </a:rPr>
              <a:t>Актуальность проекта:</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2020 году исполнилось  – </a:t>
            </a:r>
            <a:r>
              <a:rPr lang="ru-RU" sz="1400" dirty="0" smtClean="0">
                <a:latin typeface="Times New Roman" pitchFamily="18" charset="0"/>
                <a:cs typeface="Times New Roman" pitchFamily="18" charset="0"/>
              </a:rPr>
              <a:t>75</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лет </a:t>
            </a:r>
            <a:r>
              <a:rPr lang="ru-RU" sz="1400" dirty="0" smtClean="0">
                <a:latin typeface="Times New Roman" pitchFamily="18" charset="0"/>
                <a:cs typeface="Times New Roman" pitchFamily="18" charset="0"/>
              </a:rPr>
              <a:t>Победы в Великой Отечественной войне. В настоящее время идет специальная</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военная </a:t>
            </a:r>
            <a:r>
              <a:rPr lang="ru-RU" sz="1400" dirty="0" smtClean="0">
                <a:latin typeface="Times New Roman" pitchFamily="18" charset="0"/>
                <a:cs typeface="Times New Roman" pitchFamily="18" charset="0"/>
              </a:rPr>
              <a:t>спец</a:t>
            </a:r>
            <a:r>
              <a:rPr lang="ru-RU" sz="1400" dirty="0" smtClean="0">
                <a:latin typeface="Times New Roman" pitchFamily="18" charset="0"/>
                <a:cs typeface="Times New Roman" pitchFamily="18" charset="0"/>
              </a:rPr>
              <a:t>операция.</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Патриотическое воспитание подрастающего поколения всегда являлось одной из важнейших задач современного общества. Детство – самая благодатная пора для привития </a:t>
            </a:r>
            <a:r>
              <a:rPr lang="ru-RU" sz="1400" dirty="0" smtClean="0">
                <a:latin typeface="Times New Roman" pitchFamily="18" charset="0"/>
                <a:cs typeface="Times New Roman" pitchFamily="18" charset="0"/>
              </a:rPr>
              <a:t>чувства </a:t>
            </a:r>
            <a:r>
              <a:rPr lang="ru-RU" sz="1400" dirty="0" smtClean="0">
                <a:latin typeface="Times New Roman" pitchFamily="18" charset="0"/>
                <a:cs typeface="Times New Roman" pitchFamily="18" charset="0"/>
              </a:rPr>
              <a:t>любви к Родине. Под патриотическим воспитанием понимается постепенное формирование у детей любви к своей Родине. Мы не должны забывать тех, кто отстоял свободу и независимость нашего народа. Верно, сказано: «Забыл прошлое – потерял будущее». Но мы должны не только помнить, но и быть достойными их великого подвига.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Создание проекта направлено на работу по воспитанию у детей чувства гордости за свой народ, уважения к его свершениям и достойным страницам истории, предполагает привлечение детей к изучению  Великой Отечественной войны 1941-1945 г. и не только.</a:t>
            </a:r>
            <a:r>
              <a:rPr lang="ru-RU" sz="1400" dirty="0" smtClean="0"/>
              <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lstStyle/>
          <a:p>
            <a:pPr>
              <a:buNone/>
            </a:pPr>
            <a:r>
              <a:rPr lang="ru-RU" sz="2400" b="1" dirty="0" smtClean="0"/>
              <a:t>Цель проекта:</a:t>
            </a:r>
            <a:r>
              <a:rPr lang="ru-RU" sz="2400" dirty="0" smtClean="0"/>
              <a:t> </a:t>
            </a:r>
            <a:r>
              <a:rPr lang="ru-RU" sz="1800" dirty="0" smtClean="0"/>
              <a:t/>
            </a:r>
            <a:br>
              <a:rPr lang="ru-RU" sz="1800" dirty="0" smtClean="0"/>
            </a:br>
            <a:r>
              <a:rPr lang="ru-RU" sz="1800" dirty="0" smtClean="0"/>
              <a:t>Формирование представлений о Великой Отечественной войне, уважения к военной истории России, патриотизма и чувства гордости за свою Родину. Воспитание гражданина и патриота своей страны, формирование нравственных ценностей.</a:t>
            </a:r>
            <a:br>
              <a:rPr lang="ru-RU" sz="1800" dirty="0" smtClean="0"/>
            </a:br>
            <a:r>
              <a:rPr lang="ru-RU" sz="2400" b="1" dirty="0" smtClean="0"/>
              <a:t>Задачи проекта:</a:t>
            </a:r>
            <a:r>
              <a:rPr lang="ru-RU" sz="2400" dirty="0" smtClean="0"/>
              <a:t> </a:t>
            </a:r>
            <a:r>
              <a:rPr lang="ru-RU" sz="2400" b="1" dirty="0" smtClean="0"/>
              <a:t> </a:t>
            </a:r>
            <a:r>
              <a:rPr lang="ru-RU" sz="1800" dirty="0" smtClean="0"/>
              <a:t/>
            </a:r>
            <a:br>
              <a:rPr lang="ru-RU" sz="1800" dirty="0" smtClean="0"/>
            </a:br>
            <a:r>
              <a:rPr lang="ru-RU" sz="1800" dirty="0" smtClean="0"/>
              <a:t>- дать представление о значении победы нашего народа в Великой Отечественной войне;</a:t>
            </a:r>
            <a:br>
              <a:rPr lang="ru-RU" sz="1800" dirty="0" smtClean="0"/>
            </a:br>
            <a:r>
              <a:rPr lang="ru-RU" sz="1800" dirty="0" smtClean="0"/>
              <a:t>-формировать нравственно-патриотические чувства у детей;</a:t>
            </a:r>
            <a:br>
              <a:rPr lang="ru-RU" sz="1800" dirty="0" smtClean="0"/>
            </a:br>
            <a:r>
              <a:rPr lang="ru-RU" sz="1800" dirty="0" smtClean="0"/>
              <a:t>-воспитывать чувства гордости за подвиг своего народа в Великой Отечественной войне, уважения к ветеранам .</a:t>
            </a:r>
            <a:br>
              <a:rPr lang="ru-RU" sz="1800" dirty="0" smtClean="0"/>
            </a:br>
            <a:r>
              <a:rPr lang="ru-RU" sz="1800" dirty="0" smtClean="0"/>
              <a:t>-познакомить с историческими фактами военных лет;</a:t>
            </a:r>
            <a:br>
              <a:rPr lang="ru-RU" sz="1800" dirty="0" smtClean="0"/>
            </a:br>
            <a:r>
              <a:rPr lang="ru-RU" sz="1800" dirty="0" smtClean="0"/>
              <a:t>-воспитывать будущих защитников Отечества;</a:t>
            </a:r>
          </a:p>
          <a:p>
            <a:pPr>
              <a:buNone/>
            </a:pPr>
            <a:r>
              <a:rPr lang="ru-RU" sz="1800" dirty="0" smtClean="0"/>
              <a:t>       - вовлечь в работу по реализации проекта   девочек и мальчиков не посещающих клуб</a:t>
            </a:r>
          </a:p>
          <a:p>
            <a:pPr>
              <a:buNone/>
            </a:pPr>
            <a:endParaRPr lang="ru-RU" sz="1800" dirty="0" smtClean="0"/>
          </a:p>
          <a:p>
            <a:pPr>
              <a:buNone/>
            </a:pPr>
            <a:r>
              <a:rPr lang="ru-RU" sz="1800" dirty="0" smtClean="0"/>
              <a:t/>
            </a:r>
            <a:br>
              <a:rPr lang="ru-RU" sz="1800" dirty="0" smtClean="0"/>
            </a:br>
            <a:r>
              <a:rPr lang="ru-RU" sz="1800" dirty="0" smtClean="0"/>
              <a:t>-</a:t>
            </a:r>
            <a:endParaRPr lang="ru-RU" sz="1800" dirty="0"/>
          </a:p>
        </p:txBody>
      </p:sp>
      <p:pic>
        <p:nvPicPr>
          <p:cNvPr id="4" name="Рисунок 3" descr="hello_html_m16882703.jpg"/>
          <p:cNvPicPr/>
          <p:nvPr/>
        </p:nvPicPr>
        <p:blipFill>
          <a:blip r:embed="rId2" cstate="print"/>
          <a:srcRect/>
          <a:stretch>
            <a:fillRect/>
          </a:stretch>
        </p:blipFill>
        <p:spPr bwMode="auto">
          <a:xfrm>
            <a:off x="1403648" y="5013176"/>
            <a:ext cx="63246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400" b="1" dirty="0" smtClean="0"/>
              <a:t>Ожидаемый результат:</a:t>
            </a:r>
            <a:r>
              <a:rPr lang="ru-RU" sz="1800" dirty="0" smtClean="0"/>
              <a:t/>
            </a:r>
            <a:br>
              <a:rPr lang="ru-RU" sz="1800" dirty="0" smtClean="0"/>
            </a:br>
            <a:r>
              <a:rPr lang="ru-RU" sz="1800" dirty="0" smtClean="0"/>
              <a:t/>
            </a:r>
            <a:br>
              <a:rPr lang="ru-RU" sz="1800" dirty="0" smtClean="0"/>
            </a:br>
            <a:r>
              <a:rPr lang="ru-RU" sz="1800" dirty="0" smtClean="0"/>
              <a:t>- Пробуждение интереса к истории своей страны и семьи;</a:t>
            </a:r>
            <a:br>
              <a:rPr lang="ru-RU" sz="1800" dirty="0" smtClean="0"/>
            </a:br>
            <a:r>
              <a:rPr lang="ru-RU" sz="1800" dirty="0" smtClean="0"/>
              <a:t/>
            </a:r>
            <a:br>
              <a:rPr lang="ru-RU" sz="1800" dirty="0" smtClean="0"/>
            </a:br>
            <a:r>
              <a:rPr lang="ru-RU" sz="1800" dirty="0" smtClean="0"/>
              <a:t>- формирование любви к Родине;</a:t>
            </a:r>
            <a:br>
              <a:rPr lang="ru-RU" sz="1800" dirty="0" smtClean="0"/>
            </a:br>
            <a:r>
              <a:rPr lang="ru-RU" sz="1800" dirty="0" smtClean="0"/>
              <a:t/>
            </a:r>
            <a:br>
              <a:rPr lang="ru-RU" sz="1800" dirty="0" smtClean="0"/>
            </a:br>
            <a:r>
              <a:rPr lang="ru-RU" sz="1800" dirty="0" smtClean="0"/>
              <a:t>- формирование гражданской позиции;</a:t>
            </a:r>
            <a:br>
              <a:rPr lang="ru-RU" sz="1800" dirty="0" smtClean="0"/>
            </a:br>
            <a:r>
              <a:rPr lang="ru-RU" sz="1800" dirty="0" smtClean="0"/>
              <a:t/>
            </a:r>
            <a:br>
              <a:rPr lang="ru-RU" sz="1800" dirty="0" smtClean="0"/>
            </a:br>
            <a:r>
              <a:rPr lang="ru-RU" sz="1800" dirty="0" smtClean="0"/>
              <a:t>- проявление внимания и уважения к ветеранам пожилым людям, оказание посильной помощи.</a:t>
            </a:r>
          </a:p>
          <a:p>
            <a:endParaRPr lang="ru-RU" sz="1800" dirty="0" smtClean="0"/>
          </a:p>
          <a:p>
            <a:pPr>
              <a:buNone/>
            </a:pPr>
            <a:r>
              <a:rPr lang="ru-RU" sz="1800" dirty="0" smtClean="0"/>
              <a:t>-Выбор будущей профессии.</a:t>
            </a:r>
          </a:p>
          <a:p>
            <a:pPr>
              <a:buNone/>
            </a:pPr>
            <a:r>
              <a:rPr lang="ru-RU" sz="1800" dirty="0" smtClean="0"/>
              <a:t>- Реализация детского творчества и таланта</a:t>
            </a:r>
            <a:r>
              <a:rPr lang="ru-RU" dirty="0" smtClean="0"/>
              <a:t>.</a:t>
            </a:r>
            <a:endParaRPr lang="ru-RU" dirty="0"/>
          </a:p>
        </p:txBody>
      </p:sp>
      <p:pic>
        <p:nvPicPr>
          <p:cNvPr id="4" name="Рисунок 3" descr="http://www.formula-prazdnika.ru/files/images/lenta.jpg"/>
          <p:cNvPicPr>
            <a:picLocks noChangeAspect="1" noChangeArrowheads="1"/>
          </p:cNvPicPr>
          <p:nvPr/>
        </p:nvPicPr>
        <p:blipFill>
          <a:blip r:embed="rId2" cstate="print"/>
          <a:srcRect/>
          <a:stretch>
            <a:fillRect/>
          </a:stretch>
        </p:blipFill>
        <p:spPr bwMode="auto">
          <a:xfrm>
            <a:off x="5652120" y="4437112"/>
            <a:ext cx="3071813"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764704"/>
            <a:ext cx="8229600" cy="6093296"/>
          </a:xfrm>
        </p:spPr>
        <p:txBody>
          <a:bodyPr/>
          <a:lstStyle/>
          <a:p>
            <a:r>
              <a:rPr lang="ru-RU" sz="1800" b="1" dirty="0" smtClean="0"/>
              <a:t>Дети в 4 классе выполнили проект « Звезда» - это проект совместный с родителями и защитили проект на .....в 2016 году </a:t>
            </a:r>
          </a:p>
          <a:p>
            <a:pPr>
              <a:buNone/>
            </a:pPr>
            <a:r>
              <a:rPr lang="ru-RU" sz="1800" b="1" dirty="0" smtClean="0"/>
              <a:t> мы решили продолжить эту работу –вести ее на протяжении всех лет обучения в школе</a:t>
            </a:r>
          </a:p>
          <a:p>
            <a:endParaRPr lang="ru-RU" sz="1800" b="1" dirty="0" smtClean="0"/>
          </a:p>
          <a:p>
            <a:pPr>
              <a:buNone/>
            </a:pPr>
            <a:r>
              <a:rPr lang="ru-RU" sz="2400" b="1" dirty="0" smtClean="0"/>
              <a:t>Продукт проектной деятельности:</a:t>
            </a:r>
            <a:endParaRPr lang="ru-RU" sz="2400" dirty="0" smtClean="0"/>
          </a:p>
          <a:p>
            <a:r>
              <a:rPr lang="ru-RU" sz="1800" dirty="0" smtClean="0"/>
              <a:t>1Изготовить брошь на георгиевскую ленту</a:t>
            </a:r>
          </a:p>
          <a:p>
            <a:r>
              <a:rPr lang="ru-RU" sz="1800" dirty="0" smtClean="0"/>
              <a:t>2 Изготовление полотна мира</a:t>
            </a:r>
          </a:p>
          <a:p>
            <a:r>
              <a:rPr lang="ru-RU" sz="1800" dirty="0" smtClean="0"/>
              <a:t>3 Посещение комнаты боевой славы в ЦВР</a:t>
            </a:r>
          </a:p>
          <a:p>
            <a:r>
              <a:rPr lang="ru-RU" sz="1800" dirty="0" smtClean="0"/>
              <a:t>4 просмотр фильма о </a:t>
            </a:r>
            <a:r>
              <a:rPr lang="ru-RU" sz="1800" dirty="0" err="1" smtClean="0"/>
              <a:t>ВОв</a:t>
            </a:r>
            <a:endParaRPr lang="ru-RU" sz="1800" dirty="0" smtClean="0"/>
          </a:p>
          <a:p>
            <a:r>
              <a:rPr lang="ru-RU" sz="1800" dirty="0" smtClean="0"/>
              <a:t>5 Проведение информационно- публицистическая программа посвящена истории Георгиевской ленточки.</a:t>
            </a:r>
            <a:r>
              <a:rPr lang="ru-RU" sz="1800" b="1" dirty="0" smtClean="0"/>
              <a:t>  «Мы помним, мы гордимся!</a:t>
            </a:r>
            <a:endParaRPr lang="ru-RU" sz="1800" dirty="0" smtClean="0"/>
          </a:p>
          <a:p>
            <a:r>
              <a:rPr lang="ru-RU" sz="1800" dirty="0" smtClean="0"/>
              <a:t>6 Посещение храма знакомство с историей христианской иконы Георгия Победоносца.</a:t>
            </a:r>
          </a:p>
          <a:p>
            <a:r>
              <a:rPr lang="ru-RU" sz="1800" dirty="0" smtClean="0"/>
              <a:t>7 Принять участие в субботнике к 9 мая.</a:t>
            </a:r>
          </a:p>
          <a:p>
            <a:r>
              <a:rPr lang="ru-RU" sz="1800" dirty="0" smtClean="0"/>
              <a:t>8 Принять участие в забеге, посвященном Вов, провести спортивную эстафету</a:t>
            </a:r>
          </a:p>
          <a:p>
            <a:r>
              <a:rPr lang="ru-RU" sz="1800" dirty="0" smtClean="0"/>
              <a:t>9  принять участие в митинге, посвященном Дню победы, возложение цветов к памятнику</a:t>
            </a:r>
          </a:p>
          <a:p>
            <a:r>
              <a:rPr lang="ru-RU" sz="1800" dirty="0" smtClean="0"/>
              <a:t>Посадить аллею дубов у памятника Воинам –Интернационалистам.</a:t>
            </a:r>
          </a:p>
          <a:p>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7848872" cy="523220"/>
          </a:xfrm>
          <a:prstGeom prst="rect">
            <a:avLst/>
          </a:prstGeom>
        </p:spPr>
        <p:txBody>
          <a:bodyPr wrap="square">
            <a:spAutoFit/>
          </a:bodyPr>
          <a:lstStyle/>
          <a:p>
            <a:r>
              <a:rPr lang="ru-RU" sz="2800" b="1" dirty="0" smtClean="0">
                <a:latin typeface="Times New Roman" pitchFamily="18" charset="0"/>
                <a:cs typeface="Times New Roman" pitchFamily="18" charset="0"/>
              </a:rPr>
              <a:t>Проект </a:t>
            </a:r>
            <a:r>
              <a:rPr lang="ru-RU" sz="2800" b="1" dirty="0" smtClean="0">
                <a:latin typeface="Times New Roman" pitchFamily="18" charset="0"/>
                <a:cs typeface="Times New Roman" pitchFamily="18" charset="0"/>
              </a:rPr>
              <a:t>«Звезда» </a:t>
            </a:r>
            <a:r>
              <a:rPr lang="ru-RU"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продолжается</a:t>
            </a:r>
            <a:endParaRPr lang="ru-RU" sz="2800" b="1" dirty="0" smtClean="0">
              <a:latin typeface="Times New Roman" pitchFamily="18" charset="0"/>
              <a:cs typeface="Times New Roman" pitchFamily="18" charset="0"/>
            </a:endParaRPr>
          </a:p>
        </p:txBody>
      </p:sp>
      <p:pic>
        <p:nvPicPr>
          <p:cNvPr id="2050" name="Picture 2" descr="C:\Documents and Settings\Aeks\Рабочий стол\9 МАЯ\IMG_20170510_105552.jpg"/>
          <p:cNvPicPr>
            <a:picLocks noChangeAspect="1" noChangeArrowheads="1"/>
          </p:cNvPicPr>
          <p:nvPr/>
        </p:nvPicPr>
        <p:blipFill>
          <a:blip r:embed="rId2" cstate="print"/>
          <a:srcRect/>
          <a:stretch>
            <a:fillRect/>
          </a:stretch>
        </p:blipFill>
        <p:spPr bwMode="auto">
          <a:xfrm>
            <a:off x="4839256" y="2297294"/>
            <a:ext cx="2757080" cy="2067810"/>
          </a:xfrm>
          <a:prstGeom prst="rect">
            <a:avLst/>
          </a:prstGeom>
          <a:noFill/>
        </p:spPr>
      </p:pic>
      <p:pic>
        <p:nvPicPr>
          <p:cNvPr id="2051" name="Picture 3" descr="C:\Documents and Settings\Aeks\Рабочий стол\9 МАЯ\IMG_20170510_105623.jpg"/>
          <p:cNvPicPr>
            <a:picLocks noChangeAspect="1" noChangeArrowheads="1"/>
          </p:cNvPicPr>
          <p:nvPr/>
        </p:nvPicPr>
        <p:blipFill>
          <a:blip r:embed="rId3" cstate="print"/>
          <a:srcRect/>
          <a:stretch>
            <a:fillRect/>
          </a:stretch>
        </p:blipFill>
        <p:spPr bwMode="auto">
          <a:xfrm>
            <a:off x="1397035" y="2278866"/>
            <a:ext cx="3225630" cy="4300838"/>
          </a:xfrm>
          <a:prstGeom prst="rect">
            <a:avLst/>
          </a:prstGeom>
          <a:noFill/>
        </p:spPr>
      </p:pic>
      <p:pic>
        <p:nvPicPr>
          <p:cNvPr id="2052" name="Picture 4" descr="C:\Documents and Settings\Aeks\Рабочий стол\9 МАЯ\IMG_20170510_105635.jpg"/>
          <p:cNvPicPr>
            <a:picLocks noChangeAspect="1" noChangeArrowheads="1"/>
          </p:cNvPicPr>
          <p:nvPr/>
        </p:nvPicPr>
        <p:blipFill>
          <a:blip r:embed="rId4" cstate="print"/>
          <a:srcRect/>
          <a:stretch>
            <a:fillRect/>
          </a:stretch>
        </p:blipFill>
        <p:spPr bwMode="auto">
          <a:xfrm>
            <a:off x="4838688" y="4568798"/>
            <a:ext cx="2757648" cy="2010906"/>
          </a:xfrm>
          <a:prstGeom prst="rect">
            <a:avLst/>
          </a:prstGeom>
          <a:noFill/>
        </p:spPr>
      </p:pic>
      <p:pic>
        <p:nvPicPr>
          <p:cNvPr id="6" name="Рисунок 3" descr="http://www.formula-prazdnika.ru/files/images/lenta.jpg"/>
          <p:cNvPicPr>
            <a:picLocks noChangeAspect="1" noChangeArrowheads="1"/>
          </p:cNvPicPr>
          <p:nvPr/>
        </p:nvPicPr>
        <p:blipFill>
          <a:blip r:embed="rId5" cstate="print"/>
          <a:srcRect/>
          <a:stretch>
            <a:fillRect/>
          </a:stretch>
        </p:blipFill>
        <p:spPr bwMode="auto">
          <a:xfrm>
            <a:off x="6507686" y="523641"/>
            <a:ext cx="2132257" cy="1537208"/>
          </a:xfrm>
          <a:prstGeom prst="rect">
            <a:avLst/>
          </a:prstGeom>
          <a:noFill/>
          <a:ln w="9525">
            <a:noFill/>
            <a:miter lim="800000"/>
            <a:headEnd/>
            <a:tailEnd/>
          </a:ln>
        </p:spPr>
      </p:pic>
      <p:sp>
        <p:nvSpPr>
          <p:cNvPr id="7" name="Прямоугольник 6"/>
          <p:cNvSpPr/>
          <p:nvPr/>
        </p:nvSpPr>
        <p:spPr>
          <a:xfrm>
            <a:off x="539552" y="836712"/>
            <a:ext cx="6318448" cy="646331"/>
          </a:xfrm>
          <a:prstGeom prst="rect">
            <a:avLst/>
          </a:prstGeom>
        </p:spPr>
        <p:txBody>
          <a:bodyPr wrap="square">
            <a:spAutoFit/>
          </a:bodyPr>
          <a:lstStyle/>
          <a:p>
            <a:r>
              <a:rPr lang="ru-RU" i="1" dirty="0" smtClean="0"/>
              <a:t>.</a:t>
            </a:r>
            <a:endParaRPr lang="ru-RU" dirty="0" smtClean="0"/>
          </a:p>
          <a:p>
            <a:r>
              <a:rPr lang="ru-RU" dirty="0" smtClean="0"/>
              <a:t> </a:t>
            </a:r>
            <a:endParaRPr lang="ru-RU" dirty="0"/>
          </a:p>
        </p:txBody>
      </p:sp>
      <p:sp>
        <p:nvSpPr>
          <p:cNvPr id="8" name="Прямоугольник 7"/>
          <p:cNvSpPr/>
          <p:nvPr/>
        </p:nvSpPr>
        <p:spPr>
          <a:xfrm>
            <a:off x="497947" y="980727"/>
            <a:ext cx="5874253" cy="1200329"/>
          </a:xfrm>
          <a:prstGeom prst="rect">
            <a:avLst/>
          </a:prstGeom>
        </p:spPr>
        <p:txBody>
          <a:bodyPr wrap="square">
            <a:spAutoFit/>
          </a:bodyPr>
          <a:lstStyle/>
          <a:p>
            <a:r>
              <a:rPr lang="ru-RU" dirty="0" smtClean="0"/>
              <a:t>Дети в 4 классе выполнили проект </a:t>
            </a:r>
            <a:r>
              <a:rPr lang="ru-RU" dirty="0" smtClean="0"/>
              <a:t>«Звезда</a:t>
            </a:r>
            <a:r>
              <a:rPr lang="ru-RU" dirty="0" smtClean="0"/>
              <a:t>» - это проект совместный с родителями, Мы продолжаем этот проект. Ежегодно садим и ухаживаем за цветами у </a:t>
            </a:r>
            <a:r>
              <a:rPr lang="ru-RU" dirty="0" smtClean="0"/>
              <a:t>памятника.</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5"/>
          <p:cNvSpPr>
            <a:spLocks noGrp="1"/>
          </p:cNvSpPr>
          <p:nvPr>
            <p:ph idx="1"/>
          </p:nvPr>
        </p:nvSpPr>
        <p:spPr>
          <a:xfrm>
            <a:off x="357158" y="0"/>
            <a:ext cx="8363272" cy="6597351"/>
          </a:xfrm>
        </p:spPr>
        <p:txBody>
          <a:bodyPr/>
          <a:lstStyle/>
          <a:p>
            <a:pPr eaLnBrk="1" hangingPunct="1">
              <a:buNone/>
            </a:pPr>
            <a:endParaRPr lang="ru-RU" b="1" dirty="0" smtClean="0"/>
          </a:p>
          <a:p>
            <a:pPr eaLnBrk="1" hangingPunct="1">
              <a:buNone/>
            </a:pPr>
            <a:r>
              <a:rPr lang="ru-RU" b="1" dirty="0" smtClean="0"/>
              <a:t>Георгиевская лента </a:t>
            </a:r>
          </a:p>
          <a:p>
            <a:pPr eaLnBrk="1" hangingPunct="1">
              <a:buNone/>
            </a:pPr>
            <a:r>
              <a:rPr lang="ru-RU" sz="2000" dirty="0" smtClean="0"/>
              <a:t>            </a:t>
            </a:r>
          </a:p>
          <a:p>
            <a:pPr eaLnBrk="1" hangingPunct="1">
              <a:buNone/>
            </a:pPr>
            <a:r>
              <a:rPr lang="ru-RU" sz="2000" dirty="0" smtClean="0"/>
              <a:t>Эта, еще относительно молодая, достаточно новая символика пробуждает у людей, в первую очередь, патриотические чувства, преисполняя их чувством гордости за свою страну-победительницу. Помимо всего вышесказанного, яркие ленточки вызывают весёлые, праздничные эмоции, дарят ощущение незыблемости и единства. Именно этому символу посвящается наш мастер-класс </a:t>
            </a:r>
          </a:p>
          <a:p>
            <a:pPr eaLnBrk="1" hangingPunct="1"/>
            <a:endParaRPr lang="ru-RU" dirty="0" smtClean="0"/>
          </a:p>
        </p:txBody>
      </p:sp>
      <p:pic>
        <p:nvPicPr>
          <p:cNvPr id="24579" name="Рисунок 6" descr="http://www.formula-prazdnika.ru/files/images/lenta.jpg"/>
          <p:cNvPicPr>
            <a:picLocks noChangeAspect="1" noChangeArrowheads="1"/>
          </p:cNvPicPr>
          <p:nvPr/>
        </p:nvPicPr>
        <p:blipFill>
          <a:blip r:embed="rId2" cstate="print"/>
          <a:srcRect/>
          <a:stretch>
            <a:fillRect/>
          </a:stretch>
        </p:blipFill>
        <p:spPr bwMode="auto">
          <a:xfrm>
            <a:off x="4788024" y="188640"/>
            <a:ext cx="2714625" cy="957262"/>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5292080" y="3789040"/>
            <a:ext cx="2088232" cy="2784309"/>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1714480" y="3786190"/>
            <a:ext cx="2106234" cy="2808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t> брошь на георгиевскую ленту</a:t>
            </a:r>
            <a:endParaRPr lang="ru-RU" sz="2800" b="1" dirty="0"/>
          </a:p>
        </p:txBody>
      </p:sp>
      <p:sp>
        <p:nvSpPr>
          <p:cNvPr id="4" name="Прямоугольник 3"/>
          <p:cNvSpPr/>
          <p:nvPr/>
        </p:nvSpPr>
        <p:spPr>
          <a:xfrm>
            <a:off x="395536" y="1628800"/>
            <a:ext cx="3816424" cy="5078313"/>
          </a:xfrm>
          <a:prstGeom prst="rect">
            <a:avLst/>
          </a:prstGeom>
        </p:spPr>
        <p:txBody>
          <a:bodyPr wrap="square">
            <a:spAutoFit/>
          </a:bodyPr>
          <a:lstStyle/>
          <a:p>
            <a:r>
              <a:rPr lang="ru-RU" dirty="0" smtClean="0"/>
              <a:t>Мы решили сделать различные цветы из атласных лент. Попробовали разные варианты, рассматривали готовые изделия и поняли, что можно таким оригинальным красивым способом оформить и георгиевскую ленту.  Георгиевская лента - символ победы, будет подарена ветеранам и на параде 9 мая наши прадеды, будут отмечены таким на наш взгляд ярким подарком.</a:t>
            </a:r>
          </a:p>
          <a:p>
            <a:r>
              <a:rPr lang="ru-RU" dirty="0" smtClean="0"/>
              <a:t>И на груди каждого пятиклассника георгиевская лента, ее украшает брошь, сделанная своими руками</a:t>
            </a:r>
            <a:endParaRPr lang="ru-RU" dirty="0"/>
          </a:p>
        </p:txBody>
      </p:sp>
      <p:pic>
        <p:nvPicPr>
          <p:cNvPr id="4098" name="Picture 2" descr="C:\Documents and Settings\Aeks\Рабочий стол\9 МАЯ\IMG_20170509_081900.jpg"/>
          <p:cNvPicPr>
            <a:picLocks noGrp="1" noChangeAspect="1" noChangeArrowheads="1"/>
          </p:cNvPicPr>
          <p:nvPr>
            <p:ph idx="1"/>
          </p:nvPr>
        </p:nvPicPr>
        <p:blipFill>
          <a:blip r:embed="rId2" cstate="print"/>
          <a:srcRect/>
          <a:stretch>
            <a:fillRect/>
          </a:stretch>
        </p:blipFill>
        <p:spPr bwMode="auto">
          <a:xfrm>
            <a:off x="8309260" y="260648"/>
            <a:ext cx="834740" cy="1112987"/>
          </a:xfrm>
          <a:prstGeom prst="rect">
            <a:avLst/>
          </a:prstGeom>
          <a:noFill/>
        </p:spPr>
      </p:pic>
      <p:pic>
        <p:nvPicPr>
          <p:cNvPr id="4099" name="Picture 3" descr="C:\Documents and Settings\Aeks\Рабочий стол\9 МАЯ\IMG_20170509_081241.jpg"/>
          <p:cNvPicPr>
            <a:picLocks noChangeAspect="1" noChangeArrowheads="1"/>
          </p:cNvPicPr>
          <p:nvPr/>
        </p:nvPicPr>
        <p:blipFill>
          <a:blip r:embed="rId3" cstate="print"/>
          <a:srcRect/>
          <a:stretch>
            <a:fillRect/>
          </a:stretch>
        </p:blipFill>
        <p:spPr bwMode="auto">
          <a:xfrm>
            <a:off x="7668344" y="1124744"/>
            <a:ext cx="755576" cy="1007435"/>
          </a:xfrm>
          <a:prstGeom prst="rect">
            <a:avLst/>
          </a:prstGeom>
          <a:noFill/>
        </p:spPr>
      </p:pic>
      <p:pic>
        <p:nvPicPr>
          <p:cNvPr id="4100" name="Picture 4" descr="C:\Documents and Settings\Aeks\Рабочий стол\9 МАЯ\IMG_20170509_081613.jpg"/>
          <p:cNvPicPr>
            <a:picLocks noChangeAspect="1" noChangeArrowheads="1"/>
          </p:cNvPicPr>
          <p:nvPr/>
        </p:nvPicPr>
        <p:blipFill>
          <a:blip r:embed="rId4" cstate="print"/>
          <a:srcRect/>
          <a:stretch>
            <a:fillRect/>
          </a:stretch>
        </p:blipFill>
        <p:spPr bwMode="auto">
          <a:xfrm>
            <a:off x="7164288" y="1916832"/>
            <a:ext cx="648071" cy="864096"/>
          </a:xfrm>
          <a:prstGeom prst="rect">
            <a:avLst/>
          </a:prstGeom>
          <a:noFill/>
        </p:spPr>
      </p:pic>
      <p:pic>
        <p:nvPicPr>
          <p:cNvPr id="8194" name="Picture 2" descr="http://prostoprikol.com/img/picture/May/11/3a97da9215d8fec76d8d4fdefa22f393/8.jpg"/>
          <p:cNvPicPr>
            <a:picLocks noChangeAspect="1" noChangeArrowheads="1"/>
          </p:cNvPicPr>
          <p:nvPr/>
        </p:nvPicPr>
        <p:blipFill>
          <a:blip r:embed="rId5" cstate="print"/>
          <a:srcRect/>
          <a:stretch>
            <a:fillRect/>
          </a:stretch>
        </p:blipFill>
        <p:spPr bwMode="auto">
          <a:xfrm>
            <a:off x="251520" y="260648"/>
            <a:ext cx="1619672" cy="1213797"/>
          </a:xfrm>
          <a:prstGeom prst="rect">
            <a:avLst/>
          </a:prstGeom>
          <a:noFill/>
        </p:spPr>
      </p:pic>
      <p:pic>
        <p:nvPicPr>
          <p:cNvPr id="8196" name="Picture 4" descr="http://heaclub.ru/images/heaclub/2016/05/101-15.jpg"/>
          <p:cNvPicPr>
            <a:picLocks noChangeAspect="1" noChangeArrowheads="1"/>
          </p:cNvPicPr>
          <p:nvPr/>
        </p:nvPicPr>
        <p:blipFill>
          <a:blip r:embed="rId6" cstate="print"/>
          <a:srcRect/>
          <a:stretch>
            <a:fillRect/>
          </a:stretch>
        </p:blipFill>
        <p:spPr bwMode="auto">
          <a:xfrm>
            <a:off x="5796136" y="4974826"/>
            <a:ext cx="3347864" cy="1883174"/>
          </a:xfrm>
          <a:prstGeom prst="rect">
            <a:avLst/>
          </a:prstGeom>
          <a:noFill/>
        </p:spPr>
      </p:pic>
      <p:pic>
        <p:nvPicPr>
          <p:cNvPr id="9" name="Picture 5" descr="C:\Documents and Settings\Aeks\Рабочий стол\9 МАЯ\IMG_20170510_110016.jpg"/>
          <p:cNvPicPr>
            <a:picLocks noChangeAspect="1" noChangeArrowheads="1"/>
          </p:cNvPicPr>
          <p:nvPr/>
        </p:nvPicPr>
        <p:blipFill>
          <a:blip r:embed="rId7" cstate="print"/>
          <a:srcRect/>
          <a:stretch>
            <a:fillRect/>
          </a:stretch>
        </p:blipFill>
        <p:spPr bwMode="auto">
          <a:xfrm>
            <a:off x="4499992" y="1916832"/>
            <a:ext cx="2304256" cy="2808312"/>
          </a:xfrm>
          <a:prstGeom prst="rect">
            <a:avLst/>
          </a:prstGeom>
          <a:noFill/>
        </p:spPr>
      </p:pic>
      <p:pic>
        <p:nvPicPr>
          <p:cNvPr id="3" name="Picture 2" descr="http://ped-kopilka.ru/upload/blogs/10537_8146b89350cc4b63863dc1500c457e1f.jpg.jpg"/>
          <p:cNvPicPr>
            <a:picLocks noChangeAspect="1" noChangeArrowheads="1"/>
          </p:cNvPicPr>
          <p:nvPr/>
        </p:nvPicPr>
        <p:blipFill>
          <a:blip r:embed="rId8" cstate="print"/>
          <a:srcRect/>
          <a:stretch>
            <a:fillRect/>
          </a:stretch>
        </p:blipFill>
        <p:spPr bwMode="auto">
          <a:xfrm>
            <a:off x="8028384" y="3429000"/>
            <a:ext cx="1115616" cy="837159"/>
          </a:xfrm>
          <a:prstGeom prst="rect">
            <a:avLst/>
          </a:prstGeom>
          <a:noFill/>
        </p:spPr>
      </p:pic>
      <p:pic>
        <p:nvPicPr>
          <p:cNvPr id="5" name="Picture 4" descr="http://s011.radikal.ru/i315/1505/ac/082e32de8c3e.jpg"/>
          <p:cNvPicPr>
            <a:picLocks noChangeAspect="1" noChangeArrowheads="1"/>
          </p:cNvPicPr>
          <p:nvPr/>
        </p:nvPicPr>
        <p:blipFill>
          <a:blip r:embed="rId9" cstate="print"/>
          <a:srcRect/>
          <a:stretch>
            <a:fillRect/>
          </a:stretch>
        </p:blipFill>
        <p:spPr bwMode="auto">
          <a:xfrm>
            <a:off x="7358082" y="2928934"/>
            <a:ext cx="1080795" cy="720080"/>
          </a:xfrm>
          <a:prstGeom prst="rect">
            <a:avLst/>
          </a:prstGeom>
          <a:noFill/>
        </p:spPr>
      </p:pic>
      <p:pic>
        <p:nvPicPr>
          <p:cNvPr id="12" name="Рисунок 11" descr="https://f-gramota.ru/wp-content/uploads/2022/04/eorgievskaya-lenta.png"/>
          <p:cNvPicPr/>
          <p:nvPr/>
        </p:nvPicPr>
        <p:blipFill>
          <a:blip r:embed="rId10" cstate="print"/>
          <a:srcRect/>
          <a:stretch>
            <a:fillRect/>
          </a:stretch>
        </p:blipFill>
        <p:spPr bwMode="auto">
          <a:xfrm>
            <a:off x="8501090" y="2571744"/>
            <a:ext cx="441811"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466</Words>
  <Application>Microsoft Office PowerPoint</Application>
  <PresentationFormat>Экран (4:3)</PresentationFormat>
  <Paragraphs>78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Педагогический проект  « Забыл прошлое- потерял будущее»</vt:lpstr>
      <vt:lpstr>Георгиевская лента</vt:lpstr>
      <vt:lpstr>Пояснительная записка. </vt:lpstr>
      <vt:lpstr>Презентация PowerPoint</vt:lpstr>
      <vt:lpstr>Презентация PowerPoint</vt:lpstr>
      <vt:lpstr>Презентация PowerPoint</vt:lpstr>
      <vt:lpstr>Презентация PowerPoint</vt:lpstr>
      <vt:lpstr>Презентация PowerPoint</vt:lpstr>
      <vt:lpstr> брошь на георгиевскую ленту</vt:lpstr>
      <vt:lpstr>Акция Полотно мира</vt:lpstr>
      <vt:lpstr>Посещение музея боевой славы</vt:lpstr>
      <vt:lpstr>Презентация PowerPoint</vt:lpstr>
      <vt:lpstr>Презентация PowerPoint</vt:lpstr>
      <vt:lpstr>     Посещение храма  Александра Невского Дети должны знать , что история нашей страны  неотделима от  христианством Святой великомученик Георгий Победоносец был офицером при дворе императора Римской империи Диоклетиана. Во время службы на Ближнем Востоке, как утверждает легенда, поразил чудовище, которое причиняло вред многим селениям. Там же стал тайным приверженцем христианства. Во время гонений на христиан объявил себя последователем Христа; обличал императора и после пыток и мучений был казнен в 303 г Православная Церковь приравнивает подвиг солдата-защитника к подвигу монашескому, несмотря на то, что война – зло, а убийство (пусть даже и врага Отечества) – грех, требующий покаяния. Понятия воинского долга и воинской чести были неотъемлемой частью национального, государственного и религиозного сознания русских. Уважительное отношение к военной службе воспитывалось с детства Об этом нам рассказал батюшкам в храме Александра Невского  </vt:lpstr>
      <vt:lpstr>Субботник  и эстафета В предверии 9 мая Традиционными стали  в нашем поселке забеги и субботники . Команда нашего класса принимает в этом  активное участие .  Провели мы  спортивную эстафету А победителей напоили чаем.</vt:lpstr>
      <vt:lpstr>Данный проект бессрочный</vt:lpstr>
      <vt:lpstr> 9 мая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Юра</dc:creator>
  <cp:lastModifiedBy>Надежда Пронская</cp:lastModifiedBy>
  <cp:revision>104</cp:revision>
  <dcterms:created xsi:type="dcterms:W3CDTF">2009-05-06T15:09:46Z</dcterms:created>
  <dcterms:modified xsi:type="dcterms:W3CDTF">2022-11-01T10:25:42Z</dcterms:modified>
</cp:coreProperties>
</file>