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6" r:id="rId2"/>
    <p:sldId id="301" r:id="rId3"/>
    <p:sldId id="299" r:id="rId4"/>
    <p:sldId id="341" r:id="rId5"/>
    <p:sldId id="342" r:id="rId6"/>
    <p:sldId id="294" r:id="rId7"/>
    <p:sldId id="300" r:id="rId8"/>
    <p:sldId id="271" r:id="rId9"/>
    <p:sldId id="297" r:id="rId10"/>
    <p:sldId id="298" r:id="rId11"/>
    <p:sldId id="337" r:id="rId12"/>
    <p:sldId id="302" r:id="rId13"/>
    <p:sldId id="310" r:id="rId14"/>
    <p:sldId id="303" r:id="rId15"/>
    <p:sldId id="304" r:id="rId16"/>
    <p:sldId id="305" r:id="rId17"/>
    <p:sldId id="307" r:id="rId18"/>
    <p:sldId id="308" r:id="rId19"/>
    <p:sldId id="311" r:id="rId20"/>
    <p:sldId id="312" r:id="rId21"/>
    <p:sldId id="340" r:id="rId22"/>
    <p:sldId id="313" r:id="rId23"/>
    <p:sldId id="309" r:id="rId24"/>
    <p:sldId id="314" r:id="rId25"/>
    <p:sldId id="325" r:id="rId26"/>
    <p:sldId id="316" r:id="rId27"/>
    <p:sldId id="295" r:id="rId28"/>
    <p:sldId id="339" r:id="rId29"/>
    <p:sldId id="317" r:id="rId30"/>
    <p:sldId id="318" r:id="rId31"/>
    <p:sldId id="319" r:id="rId32"/>
    <p:sldId id="320" r:id="rId33"/>
    <p:sldId id="321" r:id="rId34"/>
    <p:sldId id="322" r:id="rId35"/>
    <p:sldId id="323" r:id="rId36"/>
    <p:sldId id="324" r:id="rId37"/>
    <p:sldId id="338" r:id="rId38"/>
    <p:sldId id="326" r:id="rId39"/>
    <p:sldId id="327" r:id="rId40"/>
    <p:sldId id="328" r:id="rId41"/>
    <p:sldId id="329" r:id="rId42"/>
    <p:sldId id="330" r:id="rId43"/>
    <p:sldId id="334" r:id="rId44"/>
    <p:sldId id="335" r:id="rId45"/>
    <p:sldId id="332" r:id="rId46"/>
    <p:sldId id="333" r:id="rId47"/>
    <p:sldId id="336" r:id="rId48"/>
    <p:sldId id="331" r:id="rId49"/>
    <p:sldId id="265" r:id="rId50"/>
    <p:sldId id="290" r:id="rId51"/>
    <p:sldId id="269" r:id="rId52"/>
    <p:sldId id="267" r:id="rId53"/>
    <p:sldId id="272" r:id="rId54"/>
    <p:sldId id="273" r:id="rId55"/>
    <p:sldId id="291" r:id="rId56"/>
    <p:sldId id="274" r:id="rId57"/>
    <p:sldId id="292" r:id="rId58"/>
    <p:sldId id="293" r:id="rId59"/>
    <p:sldId id="288" r:id="rId60"/>
    <p:sldId id="276" r:id="rId61"/>
    <p:sldId id="277" r:id="rId62"/>
    <p:sldId id="282" r:id="rId63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00000"/>
    <a:srgbClr val="0000FF"/>
    <a:srgbClr val="FF6600"/>
    <a:srgbClr val="663300"/>
    <a:srgbClr val="FF3399"/>
    <a:srgbClr val="FF0066"/>
    <a:srgbClr val="1293D4"/>
    <a:srgbClr val="15A4EB"/>
    <a:srgbClr val="00FFFF"/>
    <a:srgbClr val="FFFF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4" d="100"/>
          <a:sy n="64" d="100"/>
        </p:scale>
        <p:origin x="42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E13B7A-A396-4881-A3BA-D07507D7797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F514C6-359F-4B98-AA8F-0039A4CBDED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474BC5-CB56-402C-B191-033B8DACE2A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085BEE-F446-485C-B3D8-C922F131D27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>
  <p:cSld name="Заголовок и текст над объек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8229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3938588"/>
            <a:ext cx="8229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21FFCF-D8E7-4711-80F9-2310AF515BA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Заголовок, объект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3716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40386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6C37C0-3E03-49B4-B265-822CDFCFA60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A936E2-86FD-4D51-8611-974D71B1706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EF8326-C79E-4E9F-BC54-BF6A3835E7F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432335-1DF7-4073-9E55-577C8FF4DBC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9D9F98-961C-43B9-ACA9-06D09131B6B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7C72BD-7788-480F-AE1A-31D80BCE777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33C817-ECA8-4A75-A34C-57D004D35EE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65346A-3D21-4DC8-8F2F-71CB49A74A0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293DCE-9AF7-4B81-BC99-B02AE97F60F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0000">
              <a:schemeClr val="bg1">
                <a:alpha val="0"/>
              </a:schemeClr>
            </a:gs>
            <a:gs pos="64999">
              <a:srgbClr val="F0EBD5"/>
            </a:gs>
            <a:gs pos="100000">
              <a:srgbClr val="D1C39F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8B43B614-0A4A-4636-941C-BFE07D766AF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51.xm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slide" Target="slide52.xml"/><Relationship Id="rId5" Type="http://schemas.openxmlformats.org/officeDocument/2006/relationships/slide" Target="slide49.xml"/><Relationship Id="rId4" Type="http://schemas.openxmlformats.org/officeDocument/2006/relationships/slide" Target="slide5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hyperlink" Target="Pravoslavnyj_khram_vneshnyaya_skhema.exe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3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jpe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" Target="slide45.xml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" Target="slide45.xml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" Target="slide45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" Target="slide45.xml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pn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4" descr="06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6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7" name="WordArt 5"/>
          <p:cNvSpPr>
            <a:spLocks noChangeArrowheads="1" noChangeShapeType="1" noTextEdit="1"/>
          </p:cNvSpPr>
          <p:nvPr/>
        </p:nvSpPr>
        <p:spPr bwMode="auto">
          <a:xfrm>
            <a:off x="539750" y="1125538"/>
            <a:ext cx="8113713" cy="31686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PerspectiveTopLeft"/>
              <a:lightRig rig="legacyNormal3" dir="r"/>
            </a:scene3d>
            <a:sp3d extrusionH="201600" prstMaterial="legacyMetal">
              <a:extrusionClr>
                <a:srgbClr val="FFFFFF"/>
              </a:extrusionClr>
            </a:sp3d>
          </a:bodyPr>
          <a:lstStyle/>
          <a:p>
            <a:pPr algn="ctr"/>
            <a:r>
              <a:rPr lang="ru-RU" sz="3600" kern="1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825600"/>
                    </a:gs>
                    <a:gs pos="13000">
                      <a:srgbClr val="FFA800"/>
                    </a:gs>
                    <a:gs pos="28000">
                      <a:srgbClr val="825600"/>
                    </a:gs>
                    <a:gs pos="42999">
                      <a:srgbClr val="FFA800"/>
                    </a:gs>
                    <a:gs pos="58000">
                      <a:srgbClr val="825600"/>
                    </a:gs>
                    <a:gs pos="72000">
                      <a:srgbClr val="FFA800"/>
                    </a:gs>
                    <a:gs pos="87000">
                      <a:srgbClr val="825600"/>
                    </a:gs>
                    <a:gs pos="100000">
                      <a:srgbClr val="FFA800"/>
                    </a:gs>
                  </a:gsLst>
                  <a:lin ang="5400000" scaled="1"/>
                </a:gradFill>
                <a:latin typeface="Times New Roman"/>
                <a:cs typeface="Times New Roman"/>
              </a:rPr>
              <a:t>Храмовое искусство</a:t>
            </a:r>
          </a:p>
          <a:p>
            <a:pPr algn="ctr"/>
            <a:r>
              <a:rPr lang="ru-RU" sz="3600" kern="1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825600"/>
                    </a:gs>
                    <a:gs pos="13000">
                      <a:srgbClr val="FFA800"/>
                    </a:gs>
                    <a:gs pos="28000">
                      <a:srgbClr val="825600"/>
                    </a:gs>
                    <a:gs pos="42999">
                      <a:srgbClr val="FFA800"/>
                    </a:gs>
                    <a:gs pos="58000">
                      <a:srgbClr val="825600"/>
                    </a:gs>
                    <a:gs pos="72000">
                      <a:srgbClr val="FFA800"/>
                    </a:gs>
                    <a:gs pos="87000">
                      <a:srgbClr val="825600"/>
                    </a:gs>
                    <a:gs pos="100000">
                      <a:srgbClr val="FFA800"/>
                    </a:gs>
                  </a:gsLst>
                  <a:lin ang="5400000" scaled="1"/>
                </a:gradFill>
                <a:latin typeface="Times New Roman"/>
                <a:cs typeface="Times New Roman"/>
              </a:rPr>
              <a:t>Древней Руси.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37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7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37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379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379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379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41000" r="-4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83568" y="1340768"/>
            <a:ext cx="8460432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ru-RU" sz="3600" dirty="0" smtClean="0">
                <a:solidFill>
                  <a:srgbClr val="0000FF"/>
                </a:solidFill>
              </a:rPr>
              <a:t>На Руси, с принятием христианства, православные храмы изначально имели своеобразную белокаменную архитектуру и оформление, несмотря на то, что каменные храмы строились под руководством греческих, итальянских и немецких мастеров.</a:t>
            </a:r>
          </a:p>
        </p:txBody>
      </p:sp>
      <p:pic>
        <p:nvPicPr>
          <p:cNvPr id="4403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540568" y="-243408"/>
            <a:ext cx="9866543" cy="74924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2051720" y="0"/>
            <a:ext cx="555434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3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Храм Св. Софии в Киеве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4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1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43408"/>
            <a:ext cx="9144000" cy="74246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31" name="Text Box 11"/>
          <p:cNvSpPr txBox="1">
            <a:spLocks noChangeArrowheads="1"/>
          </p:cNvSpPr>
          <p:nvPr/>
        </p:nvSpPr>
        <p:spPr bwMode="auto">
          <a:xfrm>
            <a:off x="1259632" y="1268760"/>
            <a:ext cx="164549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0000FF"/>
                </a:solidFill>
              </a:rPr>
              <a:t>купол</a:t>
            </a:r>
          </a:p>
        </p:txBody>
      </p:sp>
      <p:sp>
        <p:nvSpPr>
          <p:cNvPr id="5132" name="Text Box 12"/>
          <p:cNvSpPr txBox="1">
            <a:spLocks noChangeArrowheads="1"/>
          </p:cNvSpPr>
          <p:nvPr/>
        </p:nvSpPr>
        <p:spPr bwMode="auto">
          <a:xfrm>
            <a:off x="5940425" y="2276475"/>
            <a:ext cx="166423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800" b="1" dirty="0">
                <a:solidFill>
                  <a:srgbClr val="0000FF"/>
                </a:solidFill>
              </a:rPr>
              <a:t>барабан</a:t>
            </a:r>
          </a:p>
        </p:txBody>
      </p:sp>
      <p:sp>
        <p:nvSpPr>
          <p:cNvPr id="5133" name="Text Box 13"/>
          <p:cNvSpPr txBox="1">
            <a:spLocks noChangeArrowheads="1"/>
          </p:cNvSpPr>
          <p:nvPr/>
        </p:nvSpPr>
        <p:spPr bwMode="auto">
          <a:xfrm>
            <a:off x="6444208" y="3284984"/>
            <a:ext cx="182960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800" b="1" dirty="0">
                <a:solidFill>
                  <a:srgbClr val="FF3300"/>
                </a:solidFill>
                <a:hlinkClick r:id="rId3" action="ppaction://hlinksldjump"/>
              </a:rPr>
              <a:t>закомара</a:t>
            </a:r>
            <a:endParaRPr lang="ru-RU" sz="2800" b="1" dirty="0">
              <a:solidFill>
                <a:srgbClr val="FF3300"/>
              </a:solidFill>
            </a:endParaRPr>
          </a:p>
        </p:txBody>
      </p:sp>
      <p:sp>
        <p:nvSpPr>
          <p:cNvPr id="5134" name="Text Box 14"/>
          <p:cNvSpPr txBox="1">
            <a:spLocks noChangeArrowheads="1"/>
          </p:cNvSpPr>
          <p:nvPr/>
        </p:nvSpPr>
        <p:spPr bwMode="auto">
          <a:xfrm>
            <a:off x="1258888" y="2997200"/>
            <a:ext cx="145103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800" b="1" dirty="0" smtClean="0">
                <a:solidFill>
                  <a:srgbClr val="FF3300"/>
                </a:solidFill>
                <a:hlinkClick r:id="rId4" action="ppaction://hlinksldjump"/>
              </a:rPr>
              <a:t>апсида</a:t>
            </a:r>
            <a:endParaRPr lang="ru-RU" sz="2800" b="1" dirty="0">
              <a:solidFill>
                <a:srgbClr val="FF3300"/>
              </a:solidFill>
            </a:endParaRPr>
          </a:p>
        </p:txBody>
      </p:sp>
      <p:sp>
        <p:nvSpPr>
          <p:cNvPr id="5135" name="Text Box 15"/>
          <p:cNvSpPr txBox="1">
            <a:spLocks noChangeArrowheads="1"/>
          </p:cNvSpPr>
          <p:nvPr/>
        </p:nvSpPr>
        <p:spPr bwMode="auto">
          <a:xfrm>
            <a:off x="395536" y="6093296"/>
            <a:ext cx="161717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3200" b="1" dirty="0">
                <a:solidFill>
                  <a:srgbClr val="FF3300"/>
                </a:solidFill>
                <a:hlinkClick r:id="rId5" action="ppaction://hlinksldjump"/>
              </a:rPr>
              <a:t>портал</a:t>
            </a:r>
            <a:endParaRPr lang="ru-RU" sz="3200" b="1" dirty="0">
              <a:solidFill>
                <a:srgbClr val="FF3300"/>
              </a:solidFill>
            </a:endParaRPr>
          </a:p>
        </p:txBody>
      </p:sp>
      <p:sp>
        <p:nvSpPr>
          <p:cNvPr id="5136" name="Text Box 16"/>
          <p:cNvSpPr txBox="1">
            <a:spLocks noChangeArrowheads="1"/>
          </p:cNvSpPr>
          <p:nvPr/>
        </p:nvSpPr>
        <p:spPr bwMode="auto">
          <a:xfrm>
            <a:off x="6549315" y="4005064"/>
            <a:ext cx="259468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800" b="1" dirty="0">
                <a:solidFill>
                  <a:srgbClr val="FF3300"/>
                </a:solidFill>
                <a:hlinkClick r:id="rId6" action="ppaction://hlinksldjump"/>
              </a:rPr>
              <a:t>арочное окно</a:t>
            </a:r>
            <a:endParaRPr lang="ru-RU" sz="2800" b="1" dirty="0">
              <a:solidFill>
                <a:srgbClr val="FF3300"/>
              </a:solidFill>
            </a:endParaRPr>
          </a:p>
        </p:txBody>
      </p:sp>
      <p:sp>
        <p:nvSpPr>
          <p:cNvPr id="7177" name="Text Box 17"/>
          <p:cNvSpPr txBox="1">
            <a:spLocks noChangeArrowheads="1"/>
          </p:cNvSpPr>
          <p:nvPr/>
        </p:nvSpPr>
        <p:spPr bwMode="auto">
          <a:xfrm>
            <a:off x="755650" y="0"/>
            <a:ext cx="8388350" cy="1508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rgbClr val="FF0000"/>
                </a:solidFill>
              </a:rPr>
              <a:t>Одноглавый </a:t>
            </a:r>
            <a:r>
              <a:rPr lang="ru-RU" sz="3200" b="1" dirty="0" err="1">
                <a:solidFill>
                  <a:srgbClr val="FF0000"/>
                </a:solidFill>
              </a:rPr>
              <a:t>четырехстолпный</a:t>
            </a:r>
            <a:r>
              <a:rPr lang="ru-RU" sz="3200" b="1" dirty="0">
                <a:solidFill>
                  <a:srgbClr val="FF0000"/>
                </a:solidFill>
              </a:rPr>
              <a:t>  храм</a:t>
            </a:r>
          </a:p>
          <a:p>
            <a:pPr algn="ctr"/>
            <a:r>
              <a:rPr lang="ru-RU" sz="3200" b="1" dirty="0" err="1">
                <a:solidFill>
                  <a:srgbClr val="FF0000"/>
                </a:solidFill>
              </a:rPr>
              <a:t>крестовокупольной</a:t>
            </a:r>
            <a:r>
              <a:rPr lang="ru-RU" sz="3200" b="1" dirty="0">
                <a:solidFill>
                  <a:srgbClr val="FF0000"/>
                </a:solidFill>
              </a:rPr>
              <a:t> системы</a:t>
            </a:r>
          </a:p>
          <a:p>
            <a:endParaRPr lang="ru-RU" sz="28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dirty="0" smtClean="0">
                <a:solidFill>
                  <a:schemeClr val="bg1"/>
                </a:solidFill>
              </a:rPr>
              <a:t>Символика храма</a:t>
            </a:r>
          </a:p>
        </p:txBody>
      </p:sp>
      <p:sp>
        <p:nvSpPr>
          <p:cNvPr id="12291" name="Содержимое 2"/>
          <p:cNvSpPr>
            <a:spLocks noGrp="1"/>
          </p:cNvSpPr>
          <p:nvPr>
            <p:ph idx="1"/>
          </p:nvPr>
        </p:nvSpPr>
        <p:spPr>
          <a:xfrm>
            <a:off x="0" y="1268760"/>
            <a:ext cx="9144000" cy="4569371"/>
          </a:xfrm>
        </p:spPr>
        <p:txBody>
          <a:bodyPr/>
          <a:lstStyle/>
          <a:p>
            <a:pPr eaLnBrk="1" hangingPunct="1"/>
            <a:r>
              <a:rPr lang="ru-RU" b="1" dirty="0" smtClean="0">
                <a:solidFill>
                  <a:srgbClr val="0000FF"/>
                </a:solidFill>
              </a:rPr>
              <a:t>Основная тема, определяющая всю символику храма-</a:t>
            </a:r>
          </a:p>
          <a:p>
            <a:pPr eaLnBrk="1" hangingPunct="1"/>
            <a:r>
              <a:rPr lang="ru-RU" sz="2800" b="1" dirty="0" smtClean="0"/>
              <a:t> </a:t>
            </a:r>
            <a:r>
              <a:rPr lang="ru-RU" sz="2800" b="1" dirty="0" smtClean="0">
                <a:solidFill>
                  <a:srgbClr val="FF3399"/>
                </a:solidFill>
              </a:rPr>
              <a:t>это сближение человеческого и божественного,</a:t>
            </a:r>
          </a:p>
          <a:p>
            <a:pPr eaLnBrk="1" hangingPunct="1"/>
            <a:r>
              <a:rPr lang="ru-RU" sz="2800" b="1" dirty="0" smtClean="0">
                <a:solidFill>
                  <a:srgbClr val="FF3399"/>
                </a:solidFill>
              </a:rPr>
              <a:t> это движение к будущему Царству Божию, горнему Иерусалиму.</a:t>
            </a:r>
          </a:p>
          <a:p>
            <a:pPr eaLnBrk="1" hangingPunct="1"/>
            <a:r>
              <a:rPr lang="ru-RU" sz="2800" b="1" dirty="0" smtClean="0">
                <a:solidFill>
                  <a:srgbClr val="FF3399"/>
                </a:solidFill>
              </a:rPr>
              <a:t> </a:t>
            </a:r>
            <a:r>
              <a:rPr lang="ru-RU" sz="2800" b="1" dirty="0" smtClean="0">
                <a:solidFill>
                  <a:srgbClr val="C00000"/>
                </a:solidFill>
              </a:rPr>
              <a:t>В храме верующий оказывается причастным к искупительной жертве Спасителя и, пройдя своим крестным путем, может достичь Царства Небесного.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214312"/>
            <a:ext cx="91440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200" dirty="0">
                <a:solidFill>
                  <a:srgbClr val="FF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Православный храм делится на три части: притвор, сам храм (средняя часть) и алтарь.</a:t>
            </a:r>
          </a:p>
        </p:txBody>
      </p:sp>
      <p:pic>
        <p:nvPicPr>
          <p:cNvPr id="819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7772" y="1556792"/>
            <a:ext cx="8284668" cy="53629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2242592" cy="3227958"/>
          </a:xfrm>
        </p:spPr>
        <p:txBody>
          <a:bodyPr/>
          <a:lstStyle/>
          <a:p>
            <a:pPr eaLnBrk="1" hangingPunct="1"/>
            <a:r>
              <a:rPr lang="ru-RU" sz="3600" dirty="0" smtClean="0">
                <a:solidFill>
                  <a:srgbClr val="FF3399"/>
                </a:solidFill>
              </a:rPr>
              <a:t>Стены храма</a:t>
            </a:r>
          </a:p>
        </p:txBody>
      </p:sp>
      <p:pic>
        <p:nvPicPr>
          <p:cNvPr id="13315" name="Содержимое 4" descr="стена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2728270" y="0"/>
            <a:ext cx="6415730" cy="4437112"/>
          </a:xfrm>
        </p:spPr>
      </p:pic>
      <p:sp>
        <p:nvSpPr>
          <p:cNvPr id="13316" name="Текст 3"/>
          <p:cNvSpPr>
            <a:spLocks noGrp="1"/>
          </p:cNvSpPr>
          <p:nvPr>
            <p:ph type="body" sz="half" idx="2"/>
          </p:nvPr>
        </p:nvSpPr>
        <p:spPr>
          <a:xfrm>
            <a:off x="-252536" y="4653136"/>
            <a:ext cx="9396536" cy="1872208"/>
          </a:xfrm>
        </p:spPr>
        <p:txBody>
          <a:bodyPr/>
          <a:lstStyle/>
          <a:p>
            <a:pPr algn="ctr" eaLnBrk="1" hangingPunct="1"/>
            <a:r>
              <a:rPr lang="ru-RU" sz="32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Стены означают народы,</a:t>
            </a:r>
          </a:p>
          <a:p>
            <a:pPr algn="ctr" eaLnBrk="1" hangingPunct="1"/>
            <a:r>
              <a:rPr lang="ru-RU" sz="32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их четыре, потому, что они принимают сходящихся с четырех сторон</a:t>
            </a:r>
            <a:endParaRPr lang="ru-RU" sz="3200" dirty="0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Заголовок 6"/>
          <p:cNvSpPr>
            <a:spLocks noGrp="1"/>
          </p:cNvSpPr>
          <p:nvPr>
            <p:ph type="title"/>
          </p:nvPr>
        </p:nvSpPr>
        <p:spPr>
          <a:xfrm>
            <a:off x="0" y="0"/>
            <a:ext cx="5292080" cy="936104"/>
          </a:xfrm>
        </p:spPr>
        <p:txBody>
          <a:bodyPr/>
          <a:lstStyle/>
          <a:p>
            <a:pPr eaLnBrk="1" hangingPunct="1"/>
            <a:r>
              <a:rPr lang="ru-RU" b="1" dirty="0" smtClean="0">
                <a:solidFill>
                  <a:srgbClr val="FF3399"/>
                </a:solidFill>
              </a:rPr>
              <a:t>Восточная часть</a:t>
            </a:r>
            <a:r>
              <a:rPr lang="ru-RU" dirty="0" smtClean="0">
                <a:solidFill>
                  <a:srgbClr val="FF3399"/>
                </a:solidFill>
              </a:rPr>
              <a:t> -</a:t>
            </a:r>
          </a:p>
        </p:txBody>
      </p:sp>
      <p:sp>
        <p:nvSpPr>
          <p:cNvPr id="15363" name="Содержимое 3"/>
          <p:cNvSpPr>
            <a:spLocks noGrp="1"/>
          </p:cNvSpPr>
          <p:nvPr>
            <p:ph sz="half" idx="1"/>
          </p:nvPr>
        </p:nvSpPr>
        <p:spPr>
          <a:xfrm>
            <a:off x="0" y="1052736"/>
            <a:ext cx="5580112" cy="4896544"/>
          </a:xfrm>
        </p:spPr>
        <p:txBody>
          <a:bodyPr/>
          <a:lstStyle/>
          <a:p>
            <a:pPr eaLnBrk="1" hangingPunct="1"/>
            <a:r>
              <a:rPr lang="ru-RU" dirty="0" smtClean="0">
                <a:solidFill>
                  <a:srgbClr val="0000FF"/>
                </a:solidFill>
              </a:rPr>
              <a:t>Область света,              «страна живых», страна райского блаженства. Потерянный нами рай         был на Востоке, в Эдеме.</a:t>
            </a:r>
          </a:p>
          <a:p>
            <a:pPr eaLnBrk="1" hangingPunct="1"/>
            <a:r>
              <a:rPr lang="ru-RU" dirty="0" smtClean="0">
                <a:solidFill>
                  <a:srgbClr val="0000FF"/>
                </a:solidFill>
              </a:rPr>
              <a:t> Восток так же место вознесения Христа. </a:t>
            </a:r>
          </a:p>
          <a:p>
            <a:pPr eaLnBrk="1" hangingPunct="1"/>
            <a:r>
              <a:rPr lang="ru-RU" dirty="0" smtClean="0">
                <a:solidFill>
                  <a:srgbClr val="0000FF"/>
                </a:solidFill>
              </a:rPr>
              <a:t>Пришествие будущего Царства Божьего</a:t>
            </a:r>
            <a:r>
              <a:rPr lang="ru-RU" b="1" dirty="0" smtClean="0">
                <a:solidFill>
                  <a:srgbClr val="0000FF"/>
                </a:solidFill>
              </a:rPr>
              <a:t>,</a:t>
            </a:r>
          </a:p>
          <a:p>
            <a:pPr eaLnBrk="1" hangingPunct="1">
              <a:buNone/>
            </a:pPr>
            <a:r>
              <a:rPr lang="ru-RU" b="1" dirty="0" smtClean="0">
                <a:solidFill>
                  <a:srgbClr val="0000FF"/>
                </a:solidFill>
              </a:rPr>
              <a:t> «восьмой день творения»,</a:t>
            </a:r>
          </a:p>
          <a:p>
            <a:pPr eaLnBrk="1" hangingPunct="1">
              <a:buNone/>
            </a:pPr>
            <a:r>
              <a:rPr lang="ru-RU" dirty="0" smtClean="0">
                <a:solidFill>
                  <a:srgbClr val="0000FF"/>
                </a:solidFill>
              </a:rPr>
              <a:t>символизируется восходом солнца, востоком. </a:t>
            </a:r>
          </a:p>
        </p:txBody>
      </p:sp>
      <p:pic>
        <p:nvPicPr>
          <p:cNvPr id="15364" name="Содержимое 8" descr="вч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5140234" y="620688"/>
            <a:ext cx="4003765" cy="602128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Содержимое 2"/>
          <p:cNvSpPr>
            <a:spLocks noGrp="1"/>
          </p:cNvSpPr>
          <p:nvPr>
            <p:ph sz="half" idx="1"/>
          </p:nvPr>
        </p:nvSpPr>
        <p:spPr>
          <a:xfrm>
            <a:off x="0" y="188640"/>
            <a:ext cx="5004048" cy="6480720"/>
          </a:xfrm>
        </p:spPr>
        <p:txBody>
          <a:bodyPr/>
          <a:lstStyle/>
          <a:p>
            <a:pPr eaLnBrk="1" hangingPunct="1"/>
            <a:r>
              <a:rPr lang="ru-RU" sz="3200" b="1" dirty="0" smtClean="0">
                <a:solidFill>
                  <a:srgbClr val="FF3399"/>
                </a:solidFill>
              </a:rPr>
              <a:t>Алтарь</a:t>
            </a:r>
            <a:r>
              <a:rPr lang="ru-RU" sz="3200" dirty="0" smtClean="0">
                <a:solidFill>
                  <a:srgbClr val="FF3399"/>
                </a:solidFill>
              </a:rPr>
              <a:t> </a:t>
            </a:r>
            <a:r>
              <a:rPr lang="ru-RU" sz="2400" b="1" dirty="0" smtClean="0">
                <a:solidFill>
                  <a:srgbClr val="FF3399"/>
                </a:solidFill>
              </a:rPr>
              <a:t>–</a:t>
            </a:r>
          </a:p>
          <a:p>
            <a:pPr eaLnBrk="1" hangingPunct="1">
              <a:buNone/>
            </a:pPr>
            <a:r>
              <a:rPr lang="ru-RU" sz="2400" b="1" dirty="0" smtClean="0"/>
              <a:t>    </a:t>
            </a:r>
            <a:r>
              <a:rPr lang="ru-RU" sz="2400" b="1" dirty="0" smtClean="0">
                <a:solidFill>
                  <a:srgbClr val="0000FF"/>
                </a:solidFill>
              </a:rPr>
              <a:t>наиболее важная часть храма, всегда находится на восточной стороне храма. </a:t>
            </a:r>
          </a:p>
          <a:p>
            <a:pPr eaLnBrk="1" hangingPunct="1"/>
            <a:r>
              <a:rPr lang="ru-RU" sz="2400" b="1" dirty="0" smtClean="0">
                <a:solidFill>
                  <a:srgbClr val="0000FF"/>
                </a:solidFill>
              </a:rPr>
              <a:t>Слово «алтарь» - означает «высокий жертвенник» (</a:t>
            </a:r>
            <a:r>
              <a:rPr lang="ru-RU" sz="2400" b="1" dirty="0" err="1" smtClean="0">
                <a:solidFill>
                  <a:srgbClr val="0000FF"/>
                </a:solidFill>
              </a:rPr>
              <a:t>altaaru</a:t>
            </a:r>
            <a:r>
              <a:rPr lang="ru-RU" sz="2400" dirty="0" smtClean="0">
                <a:solidFill>
                  <a:srgbClr val="0000FF"/>
                </a:solidFill>
              </a:rPr>
              <a:t>). </a:t>
            </a:r>
          </a:p>
          <a:p>
            <a:pPr algn="ctr" eaLnBrk="1" hangingPunct="1"/>
            <a:r>
              <a:rPr lang="ru-RU" b="1" dirty="0" smtClean="0">
                <a:solidFill>
                  <a:srgbClr val="FF3399"/>
                </a:solidFill>
              </a:rPr>
              <a:t>Алтарь – </a:t>
            </a:r>
            <a:r>
              <a:rPr lang="ru-RU" dirty="0" smtClean="0">
                <a:solidFill>
                  <a:srgbClr val="FF3399"/>
                </a:solidFill>
              </a:rPr>
              <a:t>основная святыня храма, освящающая все здание</a:t>
            </a:r>
            <a:r>
              <a:rPr lang="ru-RU" b="1" dirty="0" smtClean="0">
                <a:solidFill>
                  <a:srgbClr val="FF3399"/>
                </a:solidFill>
              </a:rPr>
              <a:t>, это часть храма, которая символически изображает         «селение Божие» </a:t>
            </a:r>
            <a:r>
              <a:rPr lang="ru-RU" dirty="0" smtClean="0">
                <a:solidFill>
                  <a:srgbClr val="FF3399"/>
                </a:solidFill>
              </a:rPr>
              <a:t>и</a:t>
            </a:r>
            <a:r>
              <a:rPr lang="ru-RU" dirty="0" smtClean="0"/>
              <a:t> </a:t>
            </a:r>
            <a:r>
              <a:rPr lang="ru-RU" b="1" dirty="0" smtClean="0">
                <a:solidFill>
                  <a:srgbClr val="FF3399"/>
                </a:solidFill>
              </a:rPr>
              <a:t>отождествляется с раем. </a:t>
            </a:r>
          </a:p>
        </p:txBody>
      </p:sp>
      <p:pic>
        <p:nvPicPr>
          <p:cNvPr id="16387" name="Содержимое 4" descr="алтарь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5004048" y="260648"/>
            <a:ext cx="4139952" cy="620592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Содержимое 10" descr="солея.g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5105400" y="3501008"/>
            <a:ext cx="4038600" cy="2173287"/>
          </a:xfrm>
          <a:prstGeom prst="rect">
            <a:avLst/>
          </a:prstGeom>
        </p:spPr>
      </p:pic>
      <p:sp>
        <p:nvSpPr>
          <p:cNvPr id="13314" name="Прямоугольник 1"/>
          <p:cNvSpPr>
            <a:spLocks noChangeArrowheads="1"/>
          </p:cNvSpPr>
          <p:nvPr/>
        </p:nvSpPr>
        <p:spPr bwMode="auto">
          <a:xfrm>
            <a:off x="0" y="548680"/>
            <a:ext cx="5004048" cy="53245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3200" b="1" i="1" dirty="0">
                <a:solidFill>
                  <a:srgbClr val="FF3399"/>
                </a:solidFill>
              </a:rPr>
              <a:t>Солея</a:t>
            </a:r>
            <a:r>
              <a:rPr lang="ru-RU" sz="3200" dirty="0">
                <a:solidFill>
                  <a:srgbClr val="FF3399"/>
                </a:solidFill>
              </a:rPr>
              <a:t> – </a:t>
            </a:r>
            <a:endParaRPr lang="ru-RU" sz="3200" dirty="0" smtClean="0">
              <a:solidFill>
                <a:srgbClr val="FF3399"/>
              </a:solidFill>
            </a:endParaRPr>
          </a:p>
          <a:p>
            <a:r>
              <a:rPr lang="ru-RU" sz="2400" dirty="0" smtClean="0">
                <a:solidFill>
                  <a:srgbClr val="0000FF"/>
                </a:solidFill>
              </a:rPr>
              <a:t>«</a:t>
            </a:r>
            <a:r>
              <a:rPr lang="ru-RU" sz="2400" dirty="0">
                <a:solidFill>
                  <a:srgbClr val="0000FF"/>
                </a:solidFill>
              </a:rPr>
              <a:t>возвышение» (от иконостаса на некоторое расстояние внутрь храма, на запад, к молящимся), то есть продолжение алтарного возвышения, поэтому называющееся внешним престолом </a:t>
            </a:r>
            <a:r>
              <a:rPr lang="ru-RU" sz="2000" b="1" dirty="0">
                <a:solidFill>
                  <a:srgbClr val="0000FF"/>
                </a:solidFill>
              </a:rPr>
              <a:t>(в отличие от внутреннего, что в середине алтаря). </a:t>
            </a:r>
            <a:endParaRPr lang="ru-RU" sz="2000" b="1" dirty="0" smtClean="0">
              <a:solidFill>
                <a:srgbClr val="0000FF"/>
              </a:solidFill>
            </a:endParaRPr>
          </a:p>
          <a:p>
            <a:r>
              <a:rPr lang="ru-RU" sz="2400" b="1" dirty="0" smtClean="0">
                <a:solidFill>
                  <a:srgbClr val="FF3399"/>
                </a:solidFill>
              </a:rPr>
              <a:t>Солея </a:t>
            </a:r>
            <a:r>
              <a:rPr lang="ru-RU" sz="2400" b="1" dirty="0">
                <a:solidFill>
                  <a:srgbClr val="FF3399"/>
                </a:solidFill>
              </a:rPr>
              <a:t>также есть место для певцов и чтецов, которые называются «ликами», они символизируют ангелов, воспевающих хвалу Богу.</a:t>
            </a:r>
          </a:p>
        </p:txBody>
      </p:sp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4876" y="-315416"/>
            <a:ext cx="4429124" cy="68097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5" name="Прямая со стрелкой 4"/>
          <p:cNvCxnSpPr/>
          <p:nvPr/>
        </p:nvCxnSpPr>
        <p:spPr>
          <a:xfrm>
            <a:off x="1835696" y="980728"/>
            <a:ext cx="4536504" cy="4248472"/>
          </a:xfrm>
          <a:prstGeom prst="straightConnector1">
            <a:avLst/>
          </a:prstGeom>
          <a:ln w="12700">
            <a:solidFill>
              <a:srgbClr val="FF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0" y="1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68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Прямоугольник 1"/>
          <p:cNvSpPr>
            <a:spLocks noChangeArrowheads="1"/>
          </p:cNvSpPr>
          <p:nvPr/>
        </p:nvSpPr>
        <p:spPr bwMode="auto">
          <a:xfrm>
            <a:off x="214313" y="-171400"/>
            <a:ext cx="8929687" cy="1138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ru-RU" sz="4000" b="1" i="1" dirty="0">
                <a:solidFill>
                  <a:srgbClr val="FF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Амвон</a:t>
            </a:r>
            <a:r>
              <a:rPr lang="ru-RU" sz="4000" dirty="0">
                <a:solidFill>
                  <a:srgbClr val="FF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dirty="0">
                <a:solidFill>
                  <a:srgbClr val="FF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 полукруглый выступ солеи против царских врат, </a:t>
            </a:r>
            <a:r>
              <a:rPr lang="ru-RU" sz="2800" dirty="0" smtClean="0">
                <a:solidFill>
                  <a:srgbClr val="FF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обращенный </a:t>
            </a:r>
            <a:r>
              <a:rPr lang="ru-RU" sz="2800" dirty="0">
                <a:solidFill>
                  <a:srgbClr val="FF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внутрь храма к западу,</a:t>
            </a:r>
          </a:p>
        </p:txBody>
      </p:sp>
      <p:sp>
        <p:nvSpPr>
          <p:cNvPr id="14339" name="Прямоугольник 2"/>
          <p:cNvSpPr>
            <a:spLocks noChangeArrowheads="1"/>
          </p:cNvSpPr>
          <p:nvPr/>
        </p:nvSpPr>
        <p:spPr bwMode="auto">
          <a:xfrm>
            <a:off x="0" y="5877272"/>
            <a:ext cx="91440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FF3399"/>
                </a:solidFill>
              </a:rPr>
              <a:t>Алтарь </a:t>
            </a:r>
            <a:r>
              <a:rPr lang="ru-RU" b="1" dirty="0">
                <a:solidFill>
                  <a:srgbClr val="FF3399"/>
                </a:solidFill>
              </a:rPr>
              <a:t>не оканчивается на самом деле преградой – иконостасом, он выходит из-под него и от него к людям, давая возможность всем понять, что именно для людей, стоящих в храме, и совершается все то, что происходит в алтаре.</a:t>
            </a:r>
          </a:p>
          <a:p>
            <a:endParaRPr lang="ru-RU" dirty="0"/>
          </a:p>
        </p:txBody>
      </p:sp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92080" y="2420888"/>
            <a:ext cx="4704523" cy="35283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341" name="Прямоугольник 4"/>
          <p:cNvSpPr>
            <a:spLocks noChangeArrowheads="1"/>
          </p:cNvSpPr>
          <p:nvPr/>
        </p:nvSpPr>
        <p:spPr bwMode="auto">
          <a:xfrm>
            <a:off x="0" y="2420888"/>
            <a:ext cx="5292080" cy="38779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chemeClr val="accent2"/>
                </a:solidFill>
              </a:rPr>
              <a:t>На престоле внутри алтаря совершается таинство претворения хлеба и вина в тело и кровь Христовы, а на амвоне совершается таинство причащения этими святыми дарами верующих. </a:t>
            </a:r>
            <a:endParaRPr lang="ru-RU" sz="2000" b="1" dirty="0" smtClean="0">
              <a:solidFill>
                <a:schemeClr val="accent2"/>
              </a:solidFill>
            </a:endParaRPr>
          </a:p>
          <a:p>
            <a:r>
              <a:rPr lang="ru-RU" b="1" dirty="0" smtClean="0">
                <a:solidFill>
                  <a:srgbClr val="0000FF"/>
                </a:solidFill>
              </a:rPr>
              <a:t>Величие </a:t>
            </a:r>
            <a:r>
              <a:rPr lang="ru-RU" b="1" dirty="0">
                <a:solidFill>
                  <a:srgbClr val="0000FF"/>
                </a:solidFill>
              </a:rPr>
              <a:t>этого таинства требует и возвышения места, с которого преподается причастие, и это место уподобляется в некоторой степени престолу внутри алтаря</a:t>
            </a:r>
            <a:r>
              <a:rPr lang="ru-RU" b="1" dirty="0" smtClean="0">
                <a:solidFill>
                  <a:srgbClr val="0000FF"/>
                </a:solidFill>
              </a:rPr>
              <a:t>.</a:t>
            </a:r>
            <a:endParaRPr lang="ru-RU" dirty="0" smtClean="0"/>
          </a:p>
          <a:p>
            <a:r>
              <a:rPr lang="ru-RU" b="1" dirty="0" smtClean="0">
                <a:solidFill>
                  <a:schemeClr val="accent2"/>
                </a:solidFill>
              </a:rPr>
              <a:t>В таком устройстве возвышения таится удивительный смысл. </a:t>
            </a:r>
          </a:p>
          <a:p>
            <a:endParaRPr lang="ru-RU" b="1" dirty="0">
              <a:solidFill>
                <a:srgbClr val="0000FF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908720"/>
            <a:ext cx="932452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</a:rPr>
              <a:t>Амвон, «восхождение», знаменует собой  гору или корабль, с которых проповедовал Господь Иисус Христос. </a:t>
            </a:r>
          </a:p>
          <a:p>
            <a:r>
              <a:rPr lang="ru-RU" sz="2400" b="1" dirty="0" smtClean="0">
                <a:solidFill>
                  <a:srgbClr val="C00000"/>
                </a:solidFill>
              </a:rPr>
              <a:t>Амвон возвещает также о воскресении Христовом, означает камень, отваленный от дверей гроба Господня</a:t>
            </a:r>
            <a:endParaRPr lang="ru-RU" sz="2400" b="1" dirty="0">
              <a:solidFill>
                <a:srgbClr val="C00000"/>
              </a:solidFill>
            </a:endParaRPr>
          </a:p>
        </p:txBody>
      </p:sp>
      <p:cxnSp>
        <p:nvCxnSpPr>
          <p:cNvPr id="8" name="Прямая со стрелкой 7"/>
          <p:cNvCxnSpPr/>
          <p:nvPr/>
        </p:nvCxnSpPr>
        <p:spPr>
          <a:xfrm>
            <a:off x="1763688" y="332656"/>
            <a:ext cx="5256584" cy="4752528"/>
          </a:xfrm>
          <a:prstGeom prst="straightConnector1">
            <a:avLst/>
          </a:prstGeom>
          <a:ln w="15875">
            <a:solidFill>
              <a:srgbClr val="FF3399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Прямоугольник 1"/>
          <p:cNvSpPr>
            <a:spLocks noChangeArrowheads="1"/>
          </p:cNvSpPr>
          <p:nvPr/>
        </p:nvSpPr>
        <p:spPr bwMode="auto">
          <a:xfrm>
            <a:off x="0" y="1412776"/>
            <a:ext cx="4067944" cy="4176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/>
              <a:t>У </a:t>
            </a:r>
            <a:r>
              <a:rPr lang="ru-RU" sz="2000" b="1" dirty="0"/>
              <a:t>греков оно называется </a:t>
            </a:r>
            <a:r>
              <a:rPr lang="ru-RU" sz="2000" b="1" dirty="0" err="1"/>
              <a:t>афоликон</a:t>
            </a:r>
            <a:r>
              <a:rPr lang="ru-RU" sz="2000" b="1" dirty="0"/>
              <a:t> – </a:t>
            </a:r>
            <a:r>
              <a:rPr lang="ru-RU" sz="2000" b="1" dirty="0" smtClean="0"/>
              <a:t>Вселенная</a:t>
            </a:r>
            <a:r>
              <a:rPr lang="ru-RU" sz="2000" b="1" dirty="0"/>
              <a:t>. </a:t>
            </a:r>
            <a:endParaRPr lang="ru-RU" sz="2000" b="1" dirty="0" smtClean="0"/>
          </a:p>
          <a:p>
            <a:pPr algn="ctr"/>
            <a:r>
              <a:rPr lang="ru-RU" sz="2000" b="1" dirty="0" smtClean="0"/>
              <a:t>В храм </a:t>
            </a:r>
            <a:r>
              <a:rPr lang="ru-RU" sz="2000" b="1" dirty="0"/>
              <a:t>входят все верующие </a:t>
            </a:r>
            <a:r>
              <a:rPr lang="ru-RU" sz="2000" b="1" dirty="0" smtClean="0"/>
              <a:t>-</a:t>
            </a:r>
          </a:p>
          <a:p>
            <a:pPr algn="ctr"/>
            <a:r>
              <a:rPr lang="ru-RU" sz="2400" b="1" dirty="0" smtClean="0">
                <a:solidFill>
                  <a:srgbClr val="0000FF"/>
                </a:solidFill>
              </a:rPr>
              <a:t> </a:t>
            </a:r>
            <a:r>
              <a:rPr lang="ru-RU" sz="2000" b="1" dirty="0">
                <a:solidFill>
                  <a:srgbClr val="0000FF"/>
                </a:solidFill>
                <a:latin typeface="Arial Black" pitchFamily="34" charset="0"/>
              </a:rPr>
              <a:t>«род избранный, </a:t>
            </a:r>
            <a:r>
              <a:rPr lang="ru-RU" sz="2000" b="1" dirty="0" smtClean="0">
                <a:solidFill>
                  <a:srgbClr val="0000FF"/>
                </a:solidFill>
                <a:latin typeface="Arial Black" pitchFamily="34" charset="0"/>
              </a:rPr>
              <a:t>царственное священство</a:t>
            </a:r>
            <a:r>
              <a:rPr lang="ru-RU" sz="2000" b="1" dirty="0">
                <a:solidFill>
                  <a:srgbClr val="0000FF"/>
                </a:solidFill>
                <a:latin typeface="Arial Black" pitchFamily="34" charset="0"/>
              </a:rPr>
              <a:t>, народ святой</a:t>
            </a:r>
            <a:r>
              <a:rPr lang="ru-RU" sz="2000" b="1" dirty="0" smtClean="0">
                <a:solidFill>
                  <a:srgbClr val="0000FF"/>
                </a:solidFill>
                <a:latin typeface="Arial Black" pitchFamily="34" charset="0"/>
              </a:rPr>
              <a:t>,             </a:t>
            </a:r>
            <a:r>
              <a:rPr lang="ru-RU" sz="2000" b="1" dirty="0">
                <a:solidFill>
                  <a:srgbClr val="0000FF"/>
                </a:solidFill>
                <a:latin typeface="Arial Black" pitchFamily="34" charset="0"/>
              </a:rPr>
              <a:t>люди, взятые в удел». </a:t>
            </a:r>
            <a:endParaRPr lang="ru-RU" sz="2000" b="1" dirty="0" smtClean="0">
              <a:solidFill>
                <a:srgbClr val="0000FF"/>
              </a:solidFill>
              <a:latin typeface="Arial Black" pitchFamily="34" charset="0"/>
            </a:endParaRPr>
          </a:p>
          <a:p>
            <a:pPr algn="ctr"/>
            <a:r>
              <a:rPr lang="ru-RU" sz="2000" b="1" dirty="0" smtClean="0">
                <a:solidFill>
                  <a:srgbClr val="002060"/>
                </a:solidFill>
              </a:rPr>
              <a:t>Эта </a:t>
            </a:r>
            <a:r>
              <a:rPr lang="ru-RU" sz="2000" b="1" dirty="0">
                <a:solidFill>
                  <a:srgbClr val="002060"/>
                </a:solidFill>
              </a:rPr>
              <a:t>часть храма вмещает в себя людей, готовящихся к восприятию благодати, получаемой в таинстве </a:t>
            </a:r>
            <a:r>
              <a:rPr lang="ru-RU" sz="2000" b="1" dirty="0" smtClean="0">
                <a:solidFill>
                  <a:srgbClr val="002060"/>
                </a:solidFill>
              </a:rPr>
              <a:t>Евхаристии</a:t>
            </a:r>
            <a:r>
              <a:rPr lang="ru-RU" sz="2000" b="1" dirty="0">
                <a:solidFill>
                  <a:srgbClr val="002060"/>
                </a:solidFill>
              </a:rPr>
              <a:t>.</a:t>
            </a:r>
          </a:p>
          <a:p>
            <a:pPr algn="ctr"/>
            <a:endParaRPr lang="ru-RU" sz="2000" b="1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51445" y="1484784"/>
            <a:ext cx="4992555" cy="37444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364" name="Прямоугольник 3"/>
          <p:cNvSpPr>
            <a:spLocks noChangeArrowheads="1"/>
          </p:cNvSpPr>
          <p:nvPr/>
        </p:nvSpPr>
        <p:spPr bwMode="auto">
          <a:xfrm>
            <a:off x="0" y="5229200"/>
            <a:ext cx="91440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C00000"/>
                </a:solidFill>
              </a:rPr>
              <a:t>Средняя часть </a:t>
            </a:r>
            <a:r>
              <a:rPr lang="ru-RU" sz="2400" b="1" dirty="0" smtClean="0">
                <a:solidFill>
                  <a:srgbClr val="C00000"/>
                </a:solidFill>
              </a:rPr>
              <a:t>храма символизирует мир </a:t>
            </a:r>
            <a:r>
              <a:rPr lang="ru-RU" sz="2400" b="1" dirty="0" err="1" smtClean="0">
                <a:solidFill>
                  <a:srgbClr val="C00000"/>
                </a:solidFill>
              </a:rPr>
              <a:t>тварный</a:t>
            </a:r>
            <a:r>
              <a:rPr lang="ru-RU" sz="2400" b="1" dirty="0" smtClean="0">
                <a:solidFill>
                  <a:srgbClr val="C00000"/>
                </a:solidFill>
              </a:rPr>
              <a:t>, но уже </a:t>
            </a:r>
            <a:r>
              <a:rPr lang="ru-RU" sz="2400" b="1" dirty="0" err="1" smtClean="0">
                <a:solidFill>
                  <a:srgbClr val="C00000"/>
                </a:solidFill>
              </a:rPr>
              <a:t>обоженный</a:t>
            </a:r>
            <a:r>
              <a:rPr lang="ru-RU" sz="2400" b="1" dirty="0" smtClean="0">
                <a:solidFill>
                  <a:srgbClr val="C00000"/>
                </a:solidFill>
              </a:rPr>
              <a:t>, освященный, оправданный. Это и есть в полном смысле «новое небо» и «новая земля».</a:t>
            </a:r>
            <a:endParaRPr lang="ru-RU" sz="2400" b="1" dirty="0">
              <a:solidFill>
                <a:srgbClr val="C0000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1"/>
            <a:ext cx="91440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i="1" dirty="0" smtClean="0">
                <a:solidFill>
                  <a:srgbClr val="FF3399"/>
                </a:solidFill>
              </a:rPr>
              <a:t>Средняя часть храма</a:t>
            </a:r>
            <a:r>
              <a:rPr lang="ru-RU" dirty="0" smtClean="0">
                <a:solidFill>
                  <a:srgbClr val="FF3399"/>
                </a:solidFill>
              </a:rPr>
              <a:t>- </a:t>
            </a:r>
          </a:p>
          <a:p>
            <a:r>
              <a:rPr lang="ru-RU" sz="2400" b="1" dirty="0" smtClean="0">
                <a:solidFill>
                  <a:srgbClr val="0000FF"/>
                </a:solidFill>
              </a:rPr>
              <a:t>«корабль», представляет собой все земное пространство, где находится вселенская Христова Церковь</a:t>
            </a:r>
            <a:r>
              <a:rPr lang="ru-RU" sz="2400" dirty="0" smtClean="0"/>
              <a:t>. </a:t>
            </a:r>
            <a:endParaRPr lang="ru-RU" sz="24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1"/>
          <p:cNvSpPr>
            <a:spLocks noGrp="1"/>
          </p:cNvSpPr>
          <p:nvPr>
            <p:ph type="title"/>
          </p:nvPr>
        </p:nvSpPr>
        <p:spPr>
          <a:xfrm>
            <a:off x="285750" y="214313"/>
            <a:ext cx="4186238" cy="1143000"/>
          </a:xfrm>
        </p:spPr>
        <p:txBody>
          <a:bodyPr/>
          <a:lstStyle/>
          <a:p>
            <a:pPr eaLnBrk="1" hangingPunct="1"/>
            <a:r>
              <a:rPr lang="ru-RU" smtClean="0"/>
              <a:t>План урока</a:t>
            </a:r>
          </a:p>
        </p:txBody>
      </p:sp>
      <p:sp>
        <p:nvSpPr>
          <p:cNvPr id="3075" name="Содержимое 2"/>
          <p:cNvSpPr>
            <a:spLocks noGrp="1"/>
          </p:cNvSpPr>
          <p:nvPr>
            <p:ph idx="1"/>
          </p:nvPr>
        </p:nvSpPr>
        <p:spPr>
          <a:xfrm>
            <a:off x="395536" y="4437112"/>
            <a:ext cx="8135689" cy="2303413"/>
          </a:xfrm>
          <a:solidFill>
            <a:srgbClr val="CBF1F9">
              <a:alpha val="47058"/>
            </a:srgbClr>
          </a:solidFill>
          <a:ln w="38100" cap="rnd">
            <a:solidFill>
              <a:srgbClr val="CBF1F9"/>
            </a:solidFill>
            <a:prstDash val="sysDot"/>
          </a:ln>
        </p:spPr>
        <p:txBody>
          <a:bodyPr/>
          <a:lstStyle/>
          <a:p>
            <a:pPr marL="514350" indent="-514350" eaLnBrk="1" hangingPunct="1">
              <a:buFont typeface="Arial" charset="0"/>
              <a:buAutoNum type="arabicPeriod"/>
            </a:pPr>
            <a:r>
              <a:rPr lang="ru-RU" b="1" dirty="0" smtClean="0">
                <a:solidFill>
                  <a:srgbClr val="0000FF"/>
                </a:solidFill>
              </a:rPr>
              <a:t>Православный храм.</a:t>
            </a:r>
          </a:p>
          <a:p>
            <a:pPr marL="514350" indent="-514350" eaLnBrk="1" hangingPunct="1">
              <a:buFont typeface="Arial" charset="0"/>
              <a:buAutoNum type="arabicPeriod"/>
            </a:pPr>
            <a:r>
              <a:rPr lang="ru-RU" b="1" dirty="0" smtClean="0">
                <a:solidFill>
                  <a:srgbClr val="0000FF"/>
                </a:solidFill>
              </a:rPr>
              <a:t>История.</a:t>
            </a:r>
          </a:p>
          <a:p>
            <a:pPr marL="514350" indent="-514350" eaLnBrk="1" hangingPunct="1">
              <a:buFont typeface="Arial" charset="0"/>
              <a:buAutoNum type="arabicPeriod"/>
            </a:pPr>
            <a:r>
              <a:rPr lang="ru-RU" b="1" dirty="0" smtClean="0">
                <a:solidFill>
                  <a:srgbClr val="0000FF"/>
                </a:solidFill>
              </a:rPr>
              <a:t>Устройство храма.</a:t>
            </a:r>
          </a:p>
          <a:p>
            <a:pPr marL="514350" indent="-514350" eaLnBrk="1" hangingPunct="1">
              <a:buFont typeface="Arial" charset="0"/>
              <a:buAutoNum type="arabicPeriod"/>
            </a:pPr>
            <a:r>
              <a:rPr lang="ru-RU" b="1" dirty="0" smtClean="0">
                <a:solidFill>
                  <a:srgbClr val="0000FF"/>
                </a:solidFill>
              </a:rPr>
              <a:t>Символика христианского храма.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-66973"/>
            <a:ext cx="4716016" cy="69249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3600" b="1" i="1" dirty="0" smtClean="0">
                <a:solidFill>
                  <a:srgbClr val="FF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Иконостас</a:t>
            </a:r>
          </a:p>
          <a:p>
            <a:pPr>
              <a:buFontTx/>
              <a:buChar char="-"/>
              <a:defRPr/>
            </a:pPr>
            <a:r>
              <a:rPr lang="ru-RU" sz="24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показывает </a:t>
            </a:r>
            <a:r>
              <a:rPr lang="ru-RU" sz="24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становление и жизнь Церкви во времени. </a:t>
            </a:r>
            <a:endParaRPr lang="ru-RU" sz="2400" dirty="0" smtClean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FontTx/>
              <a:buChar char="-"/>
              <a:defRPr/>
            </a:pPr>
            <a:endParaRPr lang="ru-RU" sz="2400" dirty="0" smtClean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FontTx/>
              <a:buChar char="-"/>
              <a:defRPr/>
            </a:pPr>
            <a:r>
              <a:rPr lang="ru-RU" sz="2800" dirty="0" smtClean="0">
                <a:solidFill>
                  <a:srgbClr val="FF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Иконостас </a:t>
            </a:r>
            <a:r>
              <a:rPr lang="ru-RU" sz="2800" dirty="0">
                <a:solidFill>
                  <a:srgbClr val="FF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 это ярусное бытие, все роды его, в конечном счете, являются ни чем иным, как раскрытием смысла первой и основной иконы – образа Иисуса Христа</a:t>
            </a:r>
            <a:r>
              <a:rPr lang="ru-RU" sz="2800" dirty="0" smtClean="0">
                <a:solidFill>
                  <a:srgbClr val="FF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>
              <a:defRPr/>
            </a:pPr>
            <a:endParaRPr lang="ru-RU" sz="2800" dirty="0" smtClean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FontTx/>
              <a:buChar char="-"/>
              <a:defRPr/>
            </a:pPr>
            <a:r>
              <a:rPr lang="ru-RU" sz="28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Иконостас </a:t>
            </a:r>
            <a:r>
              <a:rPr lang="ru-RU" sz="28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состоит из нескольких рядов икон, расположенных в определенном порядке.</a:t>
            </a:r>
          </a:p>
        </p:txBody>
      </p:sp>
      <p:pic>
        <p:nvPicPr>
          <p:cNvPr id="4" name="Picture 12" descr="Kolic-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26892" y="260648"/>
            <a:ext cx="4717108" cy="59046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395536" y="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ru-RU" b="1" dirty="0" smtClean="0">
                <a:solidFill>
                  <a:srgbClr val="C00000"/>
                </a:solidFill>
              </a:rPr>
              <a:t>Иконостас</a:t>
            </a:r>
            <a:endParaRPr lang="ru-RU" b="1" dirty="0" smtClean="0">
              <a:solidFill>
                <a:srgbClr val="C00000"/>
              </a:solidFill>
            </a:endParaRPr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124744"/>
            <a:ext cx="9144000" cy="5001419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ru-RU" sz="2800" b="1" dirty="0" smtClean="0">
                <a:solidFill>
                  <a:srgbClr val="663300"/>
                </a:solidFill>
              </a:rPr>
              <a:t>Верхний </a:t>
            </a:r>
            <a:r>
              <a:rPr lang="ru-RU" sz="2800" b="1" dirty="0" smtClean="0">
                <a:solidFill>
                  <a:srgbClr val="663300"/>
                </a:solidFill>
              </a:rPr>
              <a:t>ряд</a:t>
            </a:r>
            <a:r>
              <a:rPr lang="ru-RU" sz="2800" dirty="0" smtClean="0">
                <a:solidFill>
                  <a:srgbClr val="663300"/>
                </a:solidFill>
              </a:rPr>
              <a:t> – праотеческий, представляет ветхозаветную Церковь от Адама до закона Моисеева 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ru-RU" sz="2800" b="1" dirty="0" smtClean="0">
                <a:solidFill>
                  <a:srgbClr val="FF6600"/>
                </a:solidFill>
              </a:rPr>
              <a:t>Второй ряд</a:t>
            </a:r>
            <a:r>
              <a:rPr lang="ru-RU" sz="2800" dirty="0" smtClean="0">
                <a:solidFill>
                  <a:srgbClr val="FF6600"/>
                </a:solidFill>
              </a:rPr>
              <a:t> – это лица, стоящие под законом, это ветхозаветная Церковь от Моисея до Христа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ru-RU" sz="2800" b="1" dirty="0" smtClean="0">
                <a:solidFill>
                  <a:srgbClr val="C00000"/>
                </a:solidFill>
              </a:rPr>
              <a:t>Третий ряд</a:t>
            </a:r>
            <a:r>
              <a:rPr lang="ru-RU" sz="2800" dirty="0" smtClean="0">
                <a:solidFill>
                  <a:srgbClr val="C00000"/>
                </a:solidFill>
              </a:rPr>
              <a:t> – праздничный, здесь изображена земная жизнь Христа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ru-RU" b="1" dirty="0" smtClean="0">
                <a:solidFill>
                  <a:srgbClr val="0000FF"/>
                </a:solidFill>
              </a:rPr>
              <a:t>Четвертый ряд – </a:t>
            </a:r>
            <a:r>
              <a:rPr lang="ru-RU" dirty="0" smtClean="0">
                <a:solidFill>
                  <a:srgbClr val="0000FF"/>
                </a:solidFill>
              </a:rPr>
              <a:t>символизирует моление Церкви за весь мир.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ru-RU" sz="2800" b="1" dirty="0" smtClean="0">
                <a:solidFill>
                  <a:srgbClr val="002060"/>
                </a:solidFill>
              </a:rPr>
              <a:t>Нижний (местный) ряд</a:t>
            </a:r>
            <a:r>
              <a:rPr lang="ru-RU" sz="2800" dirty="0" smtClean="0">
                <a:solidFill>
                  <a:srgbClr val="002060"/>
                </a:solidFill>
              </a:rPr>
              <a:t> – изображения </a:t>
            </a:r>
            <a:r>
              <a:rPr lang="ru-RU" sz="2800" dirty="0" err="1" smtClean="0">
                <a:solidFill>
                  <a:srgbClr val="002060"/>
                </a:solidFill>
              </a:rPr>
              <a:t>местночтимых</a:t>
            </a:r>
            <a:r>
              <a:rPr lang="ru-RU" sz="2800" dirty="0" smtClean="0">
                <a:solidFill>
                  <a:srgbClr val="002060"/>
                </a:solidFill>
              </a:rPr>
              <a:t> святых, а также икона того праздника, которому посвящена церковь.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2"/>
          <p:cNvSpPr>
            <a:spLocks noChangeArrowheads="1"/>
          </p:cNvSpPr>
          <p:nvPr/>
        </p:nvSpPr>
        <p:spPr bwMode="auto">
          <a:xfrm>
            <a:off x="0" y="260648"/>
            <a:ext cx="9144000" cy="63094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rgbClr val="FF3399"/>
                </a:solidFill>
                <a:latin typeface="+mn-lt"/>
              </a:rPr>
              <a:t>В иконостасе сверху вниз идут пути Божественного откровения и осуществления спасения</a:t>
            </a:r>
            <a:r>
              <a:rPr lang="ru-RU" sz="3200" b="1" dirty="0" smtClean="0">
                <a:solidFill>
                  <a:srgbClr val="FF3399"/>
                </a:solidFill>
                <a:latin typeface="+mn-lt"/>
              </a:rPr>
              <a:t>.</a:t>
            </a:r>
          </a:p>
          <a:p>
            <a:r>
              <a:rPr lang="ru-RU" sz="2800" b="1" dirty="0" smtClean="0">
                <a:solidFill>
                  <a:schemeClr val="accent2"/>
                </a:solidFill>
                <a:latin typeface="+mn-lt"/>
              </a:rPr>
              <a:t> </a:t>
            </a:r>
            <a:r>
              <a:rPr lang="ru-RU" sz="2800" b="1" dirty="0">
                <a:solidFill>
                  <a:schemeClr val="accent2"/>
                </a:solidFill>
                <a:latin typeface="+mn-lt"/>
              </a:rPr>
              <a:t>В ответ на Божественное откровение снизу вверх идут пути восхождения человека: </a:t>
            </a:r>
            <a:endParaRPr lang="ru-RU" sz="2800" b="1" dirty="0" smtClean="0">
              <a:solidFill>
                <a:schemeClr val="accent2"/>
              </a:solidFill>
              <a:latin typeface="+mn-lt"/>
            </a:endParaRPr>
          </a:p>
          <a:p>
            <a:pPr>
              <a:buFont typeface="Wingdings" pitchFamily="2" charset="2"/>
              <a:buChar char="Ø"/>
            </a:pPr>
            <a:r>
              <a:rPr lang="ru-RU" sz="2800" b="1" dirty="0" smtClean="0">
                <a:solidFill>
                  <a:srgbClr val="0000FF"/>
                </a:solidFill>
                <a:latin typeface="+mn-lt"/>
              </a:rPr>
              <a:t>через </a:t>
            </a:r>
            <a:r>
              <a:rPr lang="ru-RU" sz="2800" b="1" dirty="0">
                <a:solidFill>
                  <a:srgbClr val="0000FF"/>
                </a:solidFill>
                <a:latin typeface="+mn-lt"/>
              </a:rPr>
              <a:t>принятие евангельского </a:t>
            </a:r>
            <a:r>
              <a:rPr lang="ru-RU" sz="2800" b="1" dirty="0" err="1">
                <a:solidFill>
                  <a:srgbClr val="0000FF"/>
                </a:solidFill>
                <a:latin typeface="+mn-lt"/>
              </a:rPr>
              <a:t>благовестия</a:t>
            </a:r>
            <a:r>
              <a:rPr lang="ru-RU" sz="2800" b="1" dirty="0">
                <a:solidFill>
                  <a:srgbClr val="0000FF"/>
                </a:solidFill>
                <a:latin typeface="+mn-lt"/>
              </a:rPr>
              <a:t> </a:t>
            </a:r>
            <a:r>
              <a:rPr lang="ru-RU" sz="2800" b="1" dirty="0">
                <a:solidFill>
                  <a:schemeClr val="accent2"/>
                </a:solidFill>
                <a:latin typeface="+mn-lt"/>
              </a:rPr>
              <a:t>(евангелисты на царских вратах), </a:t>
            </a:r>
            <a:endParaRPr lang="ru-RU" sz="2800" b="1" dirty="0" smtClean="0">
              <a:solidFill>
                <a:schemeClr val="accent2"/>
              </a:solidFill>
              <a:latin typeface="+mn-lt"/>
            </a:endParaRPr>
          </a:p>
          <a:p>
            <a:pPr>
              <a:buFont typeface="Wingdings" pitchFamily="2" charset="2"/>
              <a:buChar char="Ø"/>
            </a:pPr>
            <a:r>
              <a:rPr lang="ru-RU" sz="2800" b="1" dirty="0" smtClean="0">
                <a:solidFill>
                  <a:srgbClr val="0000FF"/>
                </a:solidFill>
                <a:latin typeface="+mn-lt"/>
              </a:rPr>
              <a:t>сочетание </a:t>
            </a:r>
            <a:r>
              <a:rPr lang="ru-RU" sz="2800" b="1" dirty="0">
                <a:solidFill>
                  <a:srgbClr val="0000FF"/>
                </a:solidFill>
                <a:latin typeface="+mn-lt"/>
              </a:rPr>
              <a:t>воли человеческой с волей Божией </a:t>
            </a:r>
            <a:r>
              <a:rPr lang="ru-RU" sz="2800" b="1" dirty="0">
                <a:solidFill>
                  <a:schemeClr val="accent2"/>
                </a:solidFill>
                <a:latin typeface="+mn-lt"/>
              </a:rPr>
              <a:t>(образ Благовещения здесь и есть образ сочетания этих двух воль) </a:t>
            </a:r>
            <a:endParaRPr lang="ru-RU" sz="2800" b="1" dirty="0" smtClean="0">
              <a:solidFill>
                <a:schemeClr val="accent2"/>
              </a:solidFill>
              <a:latin typeface="+mn-lt"/>
            </a:endParaRPr>
          </a:p>
          <a:p>
            <a:pPr>
              <a:buFont typeface="Wingdings" pitchFamily="2" charset="2"/>
              <a:buChar char="Ø"/>
            </a:pPr>
            <a:r>
              <a:rPr lang="ru-RU" sz="2800" b="1" dirty="0" smtClean="0">
                <a:solidFill>
                  <a:srgbClr val="0000FF"/>
                </a:solidFill>
                <a:latin typeface="+mn-lt"/>
              </a:rPr>
              <a:t>через </a:t>
            </a:r>
            <a:r>
              <a:rPr lang="ru-RU" sz="2800" b="1" dirty="0">
                <a:solidFill>
                  <a:srgbClr val="0000FF"/>
                </a:solidFill>
                <a:latin typeface="+mn-lt"/>
              </a:rPr>
              <a:t>молитву, </a:t>
            </a:r>
            <a:r>
              <a:rPr lang="ru-RU" sz="2800" b="1" dirty="0" smtClean="0">
                <a:solidFill>
                  <a:srgbClr val="0000FF"/>
                </a:solidFill>
                <a:latin typeface="+mn-lt"/>
              </a:rPr>
              <a:t>и</a:t>
            </a:r>
          </a:p>
          <a:p>
            <a:pPr>
              <a:buFont typeface="Wingdings" pitchFamily="2" charset="2"/>
              <a:buChar char="Ø"/>
            </a:pPr>
            <a:r>
              <a:rPr lang="ru-RU" sz="2800" b="1" dirty="0" smtClean="0">
                <a:solidFill>
                  <a:srgbClr val="0000FF"/>
                </a:solidFill>
                <a:latin typeface="+mn-lt"/>
              </a:rPr>
              <a:t> </a:t>
            </a:r>
            <a:r>
              <a:rPr lang="ru-RU" sz="2800" b="1" dirty="0">
                <a:solidFill>
                  <a:srgbClr val="0000FF"/>
                </a:solidFill>
                <a:latin typeface="+mn-lt"/>
              </a:rPr>
              <a:t>через причащение осуществляет человек свое восхождение к тому, что </a:t>
            </a:r>
            <a:r>
              <a:rPr lang="ru-RU" sz="2800" b="1" dirty="0">
                <a:solidFill>
                  <a:srgbClr val="FF3399"/>
                </a:solidFill>
                <a:latin typeface="+mn-lt"/>
              </a:rPr>
              <a:t>изображает </a:t>
            </a:r>
            <a:r>
              <a:rPr lang="ru-RU" sz="2800" b="1" dirty="0" err="1" smtClean="0">
                <a:solidFill>
                  <a:srgbClr val="FF3399"/>
                </a:solidFill>
                <a:latin typeface="+mn-lt"/>
              </a:rPr>
              <a:t>деисусный</a:t>
            </a:r>
            <a:r>
              <a:rPr lang="ru-RU" sz="2800" b="1" dirty="0" smtClean="0">
                <a:solidFill>
                  <a:srgbClr val="FF3399"/>
                </a:solidFill>
                <a:latin typeface="+mn-lt"/>
              </a:rPr>
              <a:t> </a:t>
            </a:r>
            <a:r>
              <a:rPr lang="ru-RU" sz="2800" b="1" dirty="0">
                <a:solidFill>
                  <a:srgbClr val="FF3399"/>
                </a:solidFill>
                <a:latin typeface="+mn-lt"/>
              </a:rPr>
              <a:t>чин, – к единству Церкви»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Прямоугольник 1"/>
          <p:cNvSpPr>
            <a:spLocks noChangeArrowheads="1"/>
          </p:cNvSpPr>
          <p:nvPr/>
        </p:nvSpPr>
        <p:spPr bwMode="auto">
          <a:xfrm>
            <a:off x="0" y="3441680"/>
            <a:ext cx="9144000" cy="341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400" b="1" i="1" dirty="0">
                <a:solidFill>
                  <a:srgbClr val="FF3399"/>
                </a:solidFill>
              </a:rPr>
              <a:t>Притвор</a:t>
            </a:r>
            <a:r>
              <a:rPr lang="ru-RU" sz="2400" b="1" dirty="0">
                <a:solidFill>
                  <a:srgbClr val="FF3399"/>
                </a:solidFill>
              </a:rPr>
              <a:t> </a:t>
            </a:r>
            <a:r>
              <a:rPr lang="ru-RU" sz="2400" b="1" dirty="0">
                <a:solidFill>
                  <a:schemeClr val="accent2"/>
                </a:solidFill>
              </a:rPr>
              <a:t>(соответствует двору скинии) – символ мира </a:t>
            </a:r>
            <a:r>
              <a:rPr lang="ru-RU" sz="2400" b="1" dirty="0" err="1">
                <a:solidFill>
                  <a:schemeClr val="accent2"/>
                </a:solidFill>
              </a:rPr>
              <a:t>необновленного</a:t>
            </a:r>
            <a:r>
              <a:rPr lang="ru-RU" sz="2400" b="1" dirty="0">
                <a:solidFill>
                  <a:schemeClr val="accent2"/>
                </a:solidFill>
              </a:rPr>
              <a:t>, еще лежащего во грехе, даже сам ад. </a:t>
            </a:r>
            <a:endParaRPr lang="ru-RU" sz="2400" b="1" dirty="0" smtClean="0">
              <a:solidFill>
                <a:schemeClr val="accent2"/>
              </a:solidFill>
            </a:endParaRPr>
          </a:p>
          <a:p>
            <a:r>
              <a:rPr lang="ru-RU" sz="2000" b="1" dirty="0" smtClean="0">
                <a:solidFill>
                  <a:schemeClr val="accent2"/>
                </a:solidFill>
              </a:rPr>
              <a:t>Поэтому </a:t>
            </a:r>
            <a:r>
              <a:rPr lang="ru-RU" sz="2000" b="1" dirty="0">
                <a:solidFill>
                  <a:schemeClr val="accent2"/>
                </a:solidFill>
                <a:latin typeface="Arial Black" pitchFamily="34" charset="0"/>
              </a:rPr>
              <a:t>притвор находится в западной части храма</a:t>
            </a:r>
            <a:r>
              <a:rPr lang="ru-RU" sz="2000" b="1" dirty="0">
                <a:solidFill>
                  <a:schemeClr val="accent2"/>
                </a:solidFill>
              </a:rPr>
              <a:t>, противоположной </a:t>
            </a:r>
            <a:r>
              <a:rPr lang="ru-RU" sz="2400" b="1" dirty="0">
                <a:solidFill>
                  <a:srgbClr val="FF3399"/>
                </a:solidFill>
              </a:rPr>
              <a:t>алтарю – символу рая</a:t>
            </a:r>
            <a:r>
              <a:rPr lang="ru-RU" sz="2400" b="1" dirty="0" smtClean="0">
                <a:solidFill>
                  <a:srgbClr val="FF3399"/>
                </a:solidFill>
              </a:rPr>
              <a:t>.</a:t>
            </a:r>
          </a:p>
          <a:p>
            <a:r>
              <a:rPr lang="ru-RU" sz="2000" b="1" dirty="0" smtClean="0">
                <a:solidFill>
                  <a:schemeClr val="accent2"/>
                </a:solidFill>
              </a:rPr>
              <a:t> </a:t>
            </a:r>
            <a:r>
              <a:rPr lang="ru-RU" sz="2000" b="1" dirty="0">
                <a:solidFill>
                  <a:schemeClr val="accent2"/>
                </a:solidFill>
              </a:rPr>
              <a:t>Здесь стоят оглашенные, те, кто готовится войти в Церковь, стать ее членами, и кающиеся, находящиеся под епитимьей, то есть те, кого Церковь не допускает к причащению святых </a:t>
            </a:r>
            <a:r>
              <a:rPr lang="ru-RU" sz="2000" b="1" dirty="0" err="1">
                <a:solidFill>
                  <a:schemeClr val="accent2"/>
                </a:solidFill>
              </a:rPr>
              <a:t>таин</a:t>
            </a:r>
            <a:r>
              <a:rPr lang="ru-RU" sz="2000" b="1" dirty="0" smtClean="0">
                <a:solidFill>
                  <a:schemeClr val="accent2"/>
                </a:solidFill>
              </a:rPr>
              <a:t>.</a:t>
            </a:r>
          </a:p>
          <a:p>
            <a:r>
              <a:rPr lang="ru-RU" sz="2000" b="1" dirty="0" smtClean="0">
                <a:solidFill>
                  <a:schemeClr val="accent2"/>
                </a:solidFill>
              </a:rPr>
              <a:t> </a:t>
            </a:r>
            <a:r>
              <a:rPr lang="ru-RU" sz="2000" b="1" dirty="0">
                <a:solidFill>
                  <a:schemeClr val="accent2"/>
                </a:solidFill>
              </a:rPr>
              <a:t>Они находятся между Церковью и миром. Они не изгоняются из храма и могут пребывать в нем до определенного момента, но не могут участвовать во внутренней жизни Церкви, ее таинствах</a:t>
            </a:r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644008" cy="34830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481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6056" y="620688"/>
            <a:ext cx="3851920" cy="28889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5148064" y="0"/>
            <a:ext cx="356982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3600" dirty="0">
                <a:solidFill>
                  <a:srgbClr val="FF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Притвор храма</a:t>
            </a:r>
            <a:r>
              <a:rPr lang="ru-RU" sz="3600" dirty="0">
                <a:solidFill>
                  <a:srgbClr val="FF3399"/>
                </a:solidFill>
              </a:rPr>
              <a:t>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Прямоугольник 1"/>
          <p:cNvSpPr>
            <a:spLocks noChangeArrowheads="1"/>
          </p:cNvSpPr>
          <p:nvPr/>
        </p:nvSpPr>
        <p:spPr bwMode="auto">
          <a:xfrm>
            <a:off x="179511" y="1340767"/>
            <a:ext cx="8964489" cy="43088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endParaRPr lang="ru-RU" dirty="0"/>
          </a:p>
          <a:p>
            <a:r>
              <a:rPr lang="ru-RU" sz="3200" b="1" dirty="0" smtClean="0">
                <a:solidFill>
                  <a:schemeClr val="accent2"/>
                </a:solidFill>
              </a:rPr>
              <a:t>Все </a:t>
            </a:r>
            <a:r>
              <a:rPr lang="ru-RU" sz="3200" b="1" dirty="0">
                <a:solidFill>
                  <a:schemeClr val="accent2"/>
                </a:solidFill>
              </a:rPr>
              <a:t>церковные события, все соучастники церковной жизни размещены на всем пространстве храма, включены </a:t>
            </a:r>
            <a:r>
              <a:rPr lang="ru-RU" sz="3200" b="1" dirty="0" smtClean="0">
                <a:solidFill>
                  <a:schemeClr val="accent2"/>
                </a:solidFill>
              </a:rPr>
              <a:t>в    </a:t>
            </a:r>
            <a:r>
              <a:rPr lang="ru-RU" sz="3200" b="1" dirty="0">
                <a:solidFill>
                  <a:schemeClr val="accent2"/>
                </a:solidFill>
              </a:rPr>
              <a:t>сложную символическую иерархию.</a:t>
            </a:r>
          </a:p>
          <a:p>
            <a:endParaRPr lang="ru-RU" sz="3200" dirty="0"/>
          </a:p>
          <a:p>
            <a:r>
              <a:rPr lang="ru-RU" sz="3200" b="1" dirty="0">
                <a:solidFill>
                  <a:srgbClr val="0000FF"/>
                </a:solidFill>
              </a:rPr>
              <a:t>На северных и южных стенах храма – изображения Вселенских соборов – важных событий церковной истории.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0" y="260648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</a:rPr>
              <a:t>Вся роспись храма – символ Церкви Небесной. </a:t>
            </a:r>
            <a:endParaRPr lang="ru-RU" sz="28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-243408"/>
            <a:ext cx="8229600" cy="1143000"/>
          </a:xfrm>
        </p:spPr>
        <p:txBody>
          <a:bodyPr/>
          <a:lstStyle/>
          <a:p>
            <a:pPr eaLnBrk="1" hangingPunct="1"/>
            <a:r>
              <a:rPr lang="ru-RU" sz="5400" b="1" i="1" dirty="0" err="1" smtClean="0">
                <a:solidFill>
                  <a:srgbClr val="990033"/>
                </a:solidFill>
              </a:rPr>
              <a:t>Многоглавие</a:t>
            </a:r>
            <a:r>
              <a:rPr lang="ru-RU" sz="5400" b="1" i="1" dirty="0" smtClean="0">
                <a:solidFill>
                  <a:srgbClr val="990033"/>
                </a:solidFill>
              </a:rPr>
              <a:t> храмов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692696"/>
            <a:ext cx="9073008" cy="5733256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ru-RU" b="1" dirty="0" smtClean="0">
                <a:solidFill>
                  <a:srgbClr val="990033"/>
                </a:solidFill>
              </a:rPr>
              <a:t>   </a:t>
            </a:r>
            <a:r>
              <a:rPr lang="ru-RU" dirty="0" smtClean="0">
                <a:solidFill>
                  <a:srgbClr val="990033"/>
                </a:solidFill>
              </a:rPr>
              <a:t>Количество глав храма раскрывает в числовой символике иерархию устроения Небесной Церкви.</a:t>
            </a:r>
          </a:p>
        </p:txBody>
      </p:sp>
      <p:pic>
        <p:nvPicPr>
          <p:cNvPr id="8196" name="Picture 4" descr="Макарьев"/>
          <p:cNvPicPr>
            <a:picLocks noChangeAspect="1" noChangeArrowheads="1"/>
          </p:cNvPicPr>
          <p:nvPr/>
        </p:nvPicPr>
        <p:blipFill>
          <a:blip r:embed="rId2" cstate="print"/>
          <a:srcRect l="33496" b="1193"/>
          <a:stretch>
            <a:fillRect/>
          </a:stretch>
        </p:blipFill>
        <p:spPr bwMode="auto">
          <a:xfrm>
            <a:off x="0" y="2132856"/>
            <a:ext cx="3492462" cy="4934021"/>
          </a:xfrm>
          <a:prstGeom prst="rect">
            <a:avLst/>
          </a:prstGeom>
          <a:noFill/>
          <a:ln w="15875">
            <a:solidFill>
              <a:srgbClr val="0000FF"/>
            </a:solidFill>
            <a:miter lim="800000"/>
            <a:headEnd/>
            <a:tailEnd/>
          </a:ln>
        </p:spPr>
      </p:pic>
      <p:pic>
        <p:nvPicPr>
          <p:cNvPr id="8198" name="Picture 6" descr="Церковь Андрея Пнрвозванного в Киеве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92080" y="2137705"/>
            <a:ext cx="3851921" cy="47202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0" y="1340768"/>
            <a:ext cx="9467528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4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Итак, мы разобрали значения внутренних символических частей храма, рассмотрим </a:t>
            </a:r>
            <a:r>
              <a:rPr lang="ru-RU" sz="40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теперь</a:t>
            </a:r>
          </a:p>
          <a:p>
            <a:pPr algn="ctr">
              <a:defRPr/>
            </a:pPr>
            <a:r>
              <a:rPr lang="ru-RU" sz="40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4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4" action="ppaction://hlinkfile"/>
              </a:rPr>
              <a:t>внешние символические составляющие</a:t>
            </a:r>
            <a:r>
              <a:rPr lang="ru-RU" sz="4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9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4" grpId="0"/>
      <p:bldP spid="8195" grpId="0" build="p"/>
      <p:bldP spid="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Прямоугольник 1"/>
          <p:cNvSpPr>
            <a:spLocks noChangeArrowheads="1"/>
          </p:cNvSpPr>
          <p:nvPr/>
        </p:nvSpPr>
        <p:spPr bwMode="auto">
          <a:xfrm>
            <a:off x="4283968" y="1268761"/>
            <a:ext cx="4860032" cy="5016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solidFill>
                  <a:schemeClr val="accent2">
                    <a:lumMod val="75000"/>
                  </a:schemeClr>
                </a:solidFill>
                <a:latin typeface="Arial Black" pitchFamily="34" charset="0"/>
              </a:rPr>
              <a:t>Еще </a:t>
            </a:r>
            <a:r>
              <a:rPr lang="ru-RU" sz="2000" dirty="0">
                <a:solidFill>
                  <a:schemeClr val="accent2">
                    <a:lumMod val="75000"/>
                  </a:schemeClr>
                </a:solidFill>
                <a:latin typeface="Arial Black" pitchFamily="34" charset="0"/>
              </a:rPr>
              <a:t>издалека мы видим, как сияют кресты на куполах храма. </a:t>
            </a:r>
            <a:endParaRPr lang="ru-RU" sz="2000" dirty="0" smtClean="0">
              <a:solidFill>
                <a:schemeClr val="accent2">
                  <a:lumMod val="75000"/>
                </a:schemeClr>
              </a:solidFill>
              <a:latin typeface="Arial Black" pitchFamily="34" charset="0"/>
            </a:endParaRPr>
          </a:p>
          <a:p>
            <a:pPr algn="ctr"/>
            <a:r>
              <a:rPr lang="ru-RU" sz="2000" dirty="0" smtClean="0">
                <a:solidFill>
                  <a:srgbClr val="0000FF"/>
                </a:solidFill>
                <a:latin typeface="Arial Black" pitchFamily="34" charset="0"/>
              </a:rPr>
              <a:t>Купола </a:t>
            </a:r>
            <a:r>
              <a:rPr lang="ru-RU" sz="2000" dirty="0">
                <a:solidFill>
                  <a:srgbClr val="0000FF"/>
                </a:solidFill>
                <a:latin typeface="Arial Black" pitchFamily="34" charset="0"/>
              </a:rPr>
              <a:t>с крестами как бы связывают небесное и земное пространство в целостный освященный мир. </a:t>
            </a:r>
          </a:p>
          <a:p>
            <a:pPr algn="ctr"/>
            <a:r>
              <a:rPr lang="ru-RU" sz="2000" dirty="0">
                <a:solidFill>
                  <a:srgbClr val="FF6600"/>
                </a:solidFill>
                <a:latin typeface="Arial Black" pitchFamily="34" charset="0"/>
              </a:rPr>
              <a:t>Купол — это как пламя </a:t>
            </a:r>
            <a:r>
              <a:rPr lang="ru-RU" sz="2000" dirty="0" smtClean="0">
                <a:solidFill>
                  <a:srgbClr val="FF6600"/>
                </a:solidFill>
                <a:latin typeface="Arial Black" pitchFamily="34" charset="0"/>
              </a:rPr>
              <a:t> горящей </a:t>
            </a:r>
            <a:r>
              <a:rPr lang="ru-RU" sz="2000" dirty="0">
                <a:solidFill>
                  <a:srgbClr val="FF6600"/>
                </a:solidFill>
                <a:latin typeface="Arial Black" pitchFamily="34" charset="0"/>
              </a:rPr>
              <a:t>свечи, </a:t>
            </a:r>
            <a:endParaRPr lang="ru-RU" sz="2000" dirty="0" smtClean="0">
              <a:solidFill>
                <a:srgbClr val="FF6600"/>
              </a:solidFill>
              <a:latin typeface="Arial Black" pitchFamily="34" charset="0"/>
            </a:endParaRPr>
          </a:p>
          <a:p>
            <a:pPr algn="ctr"/>
            <a:r>
              <a:rPr lang="ru-RU" sz="2000" dirty="0" smtClean="0">
                <a:solidFill>
                  <a:srgbClr val="0000FF"/>
                </a:solidFill>
                <a:latin typeface="Arial Black" pitchFamily="34" charset="0"/>
              </a:rPr>
              <a:t>недаром </a:t>
            </a:r>
            <a:r>
              <a:rPr lang="ru-RU" sz="2000" dirty="0">
                <a:solidFill>
                  <a:srgbClr val="0000FF"/>
                </a:solidFill>
                <a:latin typeface="Arial Black" pitchFamily="34" charset="0"/>
              </a:rPr>
              <a:t>издревле наши предки старались даже в самые тяжелые времена золотить кресты и купола храмов.</a:t>
            </a:r>
          </a:p>
          <a:p>
            <a:pPr algn="ctr"/>
            <a:r>
              <a:rPr lang="ru-RU" sz="2000" dirty="0">
                <a:solidFill>
                  <a:srgbClr val="C00000"/>
                </a:solidFill>
                <a:latin typeface="Arial Black" pitchFamily="34" charset="0"/>
              </a:rPr>
              <a:t>   Каждый храм посвящен какому-либо святому или событию</a:t>
            </a:r>
            <a:r>
              <a:rPr lang="ru-RU" sz="2000" dirty="0">
                <a:solidFill>
                  <a:srgbClr val="C00000"/>
                </a:solidFill>
              </a:rPr>
              <a:t>. </a:t>
            </a:r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908720"/>
            <a:ext cx="4461960" cy="59492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0" y="0"/>
            <a:ext cx="939653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chemeClr val="bg1"/>
                </a:solidFill>
              </a:rPr>
              <a:t> Далеко не каждому известно, как устроен православный храм. </a:t>
            </a:r>
          </a:p>
          <a:p>
            <a:r>
              <a:rPr lang="ru-RU" sz="2400" dirty="0" smtClean="0">
                <a:solidFill>
                  <a:schemeClr val="bg1"/>
                </a:solidFill>
              </a:rPr>
              <a:t>А ведь каждая деталь храма имеет глубокий смысл и значение.  </a:t>
            </a:r>
            <a:endParaRPr lang="ru-RU" sz="2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260648"/>
            <a:ext cx="4211960" cy="5760640"/>
          </a:xfrm>
        </p:spPr>
        <p:txBody>
          <a:bodyPr/>
          <a:lstStyle/>
          <a:p>
            <a:pPr eaLnBrk="1" hangingPunct="1">
              <a:defRPr/>
            </a:pPr>
            <a:r>
              <a:rPr lang="ru-RU" sz="2800" dirty="0" smtClean="0"/>
              <a:t>Ф</a:t>
            </a:r>
            <a:r>
              <a:rPr lang="ru-RU" sz="2800" dirty="0" smtClean="0"/>
              <a:t>орма </a:t>
            </a:r>
            <a:r>
              <a:rPr lang="ru-RU" sz="2800" dirty="0" smtClean="0"/>
              <a:t>главы </a:t>
            </a:r>
            <a:r>
              <a:rPr lang="ru-RU" sz="2800" dirty="0" smtClean="0"/>
              <a:t>купола– </a:t>
            </a:r>
            <a:r>
              <a:rPr lang="ru-RU" sz="2800" dirty="0" smtClean="0"/>
              <a:t>полусфера – </a:t>
            </a:r>
            <a:r>
              <a:rPr lang="ru-RU" sz="2800" b="1" dirty="0" smtClean="0">
                <a:solidFill>
                  <a:srgbClr val="C00000"/>
                </a:solidFill>
              </a:rPr>
              <a:t>образ ровного сияния или света Бога, сходящего с неба </a:t>
            </a:r>
            <a:r>
              <a:rPr lang="ru-RU" sz="2800" dirty="0" smtClean="0"/>
              <a:t>. </a:t>
            </a:r>
            <a:endParaRPr lang="ru-RU" sz="2800" dirty="0" smtClean="0"/>
          </a:p>
          <a:p>
            <a:pPr eaLnBrk="1" hangingPunct="1">
              <a:defRPr/>
            </a:pPr>
            <a:r>
              <a:rPr lang="ru-RU" sz="2800" b="1" dirty="0" smtClean="0">
                <a:solidFill>
                  <a:srgbClr val="FF6600"/>
                </a:solidFill>
              </a:rPr>
              <a:t>Образ </a:t>
            </a:r>
            <a:r>
              <a:rPr lang="ru-RU" sz="2800" b="1" dirty="0" smtClean="0">
                <a:solidFill>
                  <a:srgbClr val="FF6600"/>
                </a:solidFill>
              </a:rPr>
              <a:t>пламени –  символ молитв, обращенных верующими к Богу</a:t>
            </a:r>
          </a:p>
          <a:p>
            <a:pPr eaLnBrk="1" hangingPunct="1">
              <a:defRPr/>
            </a:pPr>
            <a:endParaRPr lang="ru-RU" sz="2800" dirty="0" smtClean="0"/>
          </a:p>
        </p:txBody>
      </p:sp>
      <p:pic>
        <p:nvPicPr>
          <p:cNvPr id="17412" name="Picture 6" descr="normal_421px-_D0_9C"/>
          <p:cNvPicPr>
            <a:picLocks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139952" y="-5407"/>
            <a:ext cx="4947221" cy="7043337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251520" y="260648"/>
            <a:ext cx="9144000" cy="1151409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ru-RU" sz="3600" b="1" dirty="0" smtClean="0">
                <a:solidFill>
                  <a:srgbClr val="0000FF"/>
                </a:solidFill>
              </a:rPr>
              <a:t>Одна глава знаменует единство Бога.</a:t>
            </a:r>
          </a:p>
        </p:txBody>
      </p:sp>
      <p:pic>
        <p:nvPicPr>
          <p:cNvPr id="9219" name="Picture 7" descr="Рождественский собор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97546" y="1340768"/>
            <a:ext cx="8646454" cy="5761111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354162"/>
          </a:xfrm>
        </p:spPr>
        <p:txBody>
          <a:bodyPr/>
          <a:lstStyle/>
          <a:p>
            <a:pPr eaLnBrk="1" hangingPunct="1">
              <a:defRPr/>
            </a:pPr>
            <a:endParaRPr lang="ru-RU" sz="2800" b="1" dirty="0" smtClean="0">
              <a:solidFill>
                <a:schemeClr val="bg1"/>
              </a:solidFill>
            </a:endParaRPr>
          </a:p>
        </p:txBody>
      </p:sp>
      <p:sp>
        <p:nvSpPr>
          <p:cNvPr id="2057" name="Rectangle 9"/>
          <p:cNvSpPr>
            <a:spLocks noGrp="1" noChangeArrowheads="1"/>
          </p:cNvSpPr>
          <p:nvPr>
            <p:ph sz="half" idx="1"/>
          </p:nvPr>
        </p:nvSpPr>
        <p:spPr>
          <a:xfrm>
            <a:off x="-252536" y="1628800"/>
            <a:ext cx="4355976" cy="4464496"/>
          </a:xfrm>
        </p:spPr>
        <p:txBody>
          <a:bodyPr/>
          <a:lstStyle/>
          <a:p>
            <a:pPr algn="ctr" eaLnBrk="1" hangingPunct="1">
              <a:defRPr/>
            </a:pPr>
            <a:r>
              <a:rPr lang="ru-RU" b="1" dirty="0" smtClean="0">
                <a:solidFill>
                  <a:srgbClr val="FF3399"/>
                </a:solidFill>
              </a:rPr>
              <a:t>Христианский храм – сложный символ, под видом земного приоткрывающий нам неизвестное Горнее. 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Picture 7" descr="Церковь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39952" y="1196752"/>
            <a:ext cx="5004048" cy="584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1"/>
            <a:ext cx="9144000" cy="1340767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ru-RU" sz="2800" dirty="0" smtClean="0">
                <a:solidFill>
                  <a:srgbClr val="990033"/>
                </a:solidFill>
              </a:rPr>
              <a:t>    </a:t>
            </a:r>
            <a:r>
              <a:rPr lang="ru-RU" b="1" dirty="0" smtClean="0">
                <a:solidFill>
                  <a:srgbClr val="0000FF"/>
                </a:solidFill>
              </a:rPr>
              <a:t>Две главы соответствуют двум </a:t>
            </a:r>
            <a:r>
              <a:rPr lang="ru-RU" b="1" dirty="0" err="1" smtClean="0">
                <a:solidFill>
                  <a:srgbClr val="0000FF"/>
                </a:solidFill>
              </a:rPr>
              <a:t>естествам</a:t>
            </a:r>
            <a:r>
              <a:rPr lang="ru-RU" b="1" dirty="0" smtClean="0">
                <a:solidFill>
                  <a:srgbClr val="0000FF"/>
                </a:solidFill>
              </a:rPr>
              <a:t> Богочеловека Иисуса Христа.</a:t>
            </a:r>
          </a:p>
        </p:txBody>
      </p:sp>
      <p:pic>
        <p:nvPicPr>
          <p:cNvPr id="10244" name="Picture 8" descr="0Kreschenie_RublevBlagSoborMK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340768"/>
            <a:ext cx="3923928" cy="52013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5" name="Picture 9" descr="Rozhdestvo-Hristov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268760"/>
            <a:ext cx="4032448" cy="53497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3" descr="купол2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57750" y="1143000"/>
            <a:ext cx="428625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02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3095328" y="260648"/>
            <a:ext cx="6048672" cy="4786313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ru-RU" sz="3600" b="1" dirty="0" smtClean="0">
                <a:solidFill>
                  <a:srgbClr val="0000FF"/>
                </a:solidFill>
              </a:rPr>
              <a:t>Три главы знаменуют Святую Троицу.</a:t>
            </a:r>
          </a:p>
        </p:txBody>
      </p:sp>
      <p:pic>
        <p:nvPicPr>
          <p:cNvPr id="11268" name="Picture 10" descr="Glejzer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2990850" cy="4114800"/>
          </a:xfrm>
          <a:prstGeom prst="rect">
            <a:avLst/>
          </a:prstGeom>
          <a:noFill/>
          <a:ln w="15875">
            <a:solidFill>
              <a:srgbClr val="800000"/>
            </a:solidFill>
            <a:miter lim="800000"/>
            <a:headEnd/>
            <a:tailEnd/>
          </a:ln>
        </p:spPr>
      </p:pic>
      <p:pic>
        <p:nvPicPr>
          <p:cNvPr id="5" name="Рисунок 6" descr="6.jpg"/>
          <p:cNvPicPr>
            <a:picLocks noChangeAspect="1"/>
          </p:cNvPicPr>
          <p:nvPr/>
        </p:nvPicPr>
        <p:blipFill>
          <a:blip r:embed="rId3" cstate="print"/>
          <a:srcRect l="6419" r="5305" b="11255"/>
          <a:stretch>
            <a:fillRect/>
          </a:stretch>
        </p:blipFill>
        <p:spPr bwMode="auto">
          <a:xfrm>
            <a:off x="3184084" y="2564904"/>
            <a:ext cx="5959916" cy="4005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2555776" y="260648"/>
            <a:ext cx="6588224" cy="2492896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ru-RU" sz="2800" dirty="0" smtClean="0">
                <a:solidFill>
                  <a:srgbClr val="990033"/>
                </a:solidFill>
              </a:rPr>
              <a:t>   </a:t>
            </a:r>
            <a:r>
              <a:rPr lang="ru-RU" b="1" dirty="0" smtClean="0">
                <a:solidFill>
                  <a:srgbClr val="0000FF"/>
                </a:solidFill>
              </a:rPr>
              <a:t>Четыре главы обозначают Четвероевангелие и             его распространение на четыре стороны света.</a:t>
            </a:r>
          </a:p>
        </p:txBody>
      </p:sp>
      <p:pic>
        <p:nvPicPr>
          <p:cNvPr id="12291" name="Picture 7" descr="Евангелие 16 век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79512" y="332656"/>
            <a:ext cx="2931734" cy="1584176"/>
          </a:xfrm>
        </p:spPr>
      </p:pic>
      <p:pic>
        <p:nvPicPr>
          <p:cNvPr id="5" name="Рисунок 5" descr="5.jpg"/>
          <p:cNvPicPr>
            <a:picLocks noChangeAspect="1"/>
          </p:cNvPicPr>
          <p:nvPr/>
        </p:nvPicPr>
        <p:blipFill>
          <a:blip r:embed="rId3" cstate="print"/>
          <a:srcRect l="5400"/>
          <a:stretch>
            <a:fillRect/>
          </a:stretch>
        </p:blipFill>
        <p:spPr bwMode="auto">
          <a:xfrm>
            <a:off x="2483768" y="2518941"/>
            <a:ext cx="6072116" cy="43390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260648"/>
            <a:ext cx="9144000" cy="5721499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ru-RU" b="1" dirty="0" smtClean="0">
                <a:solidFill>
                  <a:srgbClr val="0000FF"/>
                </a:solidFill>
              </a:rPr>
              <a:t>    Пять глав обозначают Господа Иисуса Христа и четырех евангелистов.</a:t>
            </a:r>
          </a:p>
        </p:txBody>
      </p:sp>
      <p:pic>
        <p:nvPicPr>
          <p:cNvPr id="13315" name="Picture 7" descr="владимир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5194532" y="1340768"/>
            <a:ext cx="3949467" cy="5517232"/>
          </a:xfrm>
        </p:spPr>
      </p:pic>
      <p:pic>
        <p:nvPicPr>
          <p:cNvPr id="13316" name="Picture 8" descr="7657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772816"/>
            <a:ext cx="4763321" cy="45919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0" name="Picture 9" descr="pokrova9kizhi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91880" y="1248937"/>
            <a:ext cx="4944910" cy="5609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8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-180527" y="188640"/>
            <a:ext cx="9324527" cy="4670699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ru-RU" sz="2800" dirty="0" smtClean="0">
                <a:solidFill>
                  <a:srgbClr val="990033"/>
                </a:solidFill>
              </a:rPr>
              <a:t>   </a:t>
            </a:r>
            <a:r>
              <a:rPr lang="ru-RU" sz="2800" b="1" dirty="0" smtClean="0">
                <a:solidFill>
                  <a:srgbClr val="0000FF"/>
                </a:solidFill>
              </a:rPr>
              <a:t>Семь глав знаменуют семь таинств Церкви, семь даров Святого Духа, семь Вселенских соборов.</a:t>
            </a:r>
          </a:p>
        </p:txBody>
      </p:sp>
      <p:pic>
        <p:nvPicPr>
          <p:cNvPr id="14339" name="Picture 7" descr="c_tr_tv_1v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2123729" y="1201824"/>
            <a:ext cx="7020272" cy="5656176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4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188640"/>
            <a:ext cx="9144000" cy="2852936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ru-RU" sz="2800" dirty="0" smtClean="0">
                <a:solidFill>
                  <a:srgbClr val="990033"/>
                </a:solidFill>
              </a:rPr>
              <a:t>   </a:t>
            </a:r>
            <a:r>
              <a:rPr lang="ru-RU" sz="2800" b="1" dirty="0" smtClean="0">
                <a:solidFill>
                  <a:srgbClr val="0000FF"/>
                </a:solidFill>
              </a:rPr>
              <a:t>Девять глав связаны с образом Небесной Церкви, состоящей из девяти чинов ангелов и девяти чинов праведников.</a:t>
            </a:r>
          </a:p>
        </p:txBody>
      </p:sp>
      <p:pic>
        <p:nvPicPr>
          <p:cNvPr id="15363" name="Picture 9" descr="9 гл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5144517" y="1556792"/>
            <a:ext cx="3999483" cy="5301209"/>
          </a:xfrm>
        </p:spPr>
      </p:pic>
      <p:pic>
        <p:nvPicPr>
          <p:cNvPr id="15364" name="Picture 10" descr="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3140969"/>
            <a:ext cx="4876573" cy="3717032"/>
          </a:xfrm>
          <a:prstGeom prst="rect">
            <a:avLst/>
          </a:prstGeom>
          <a:noFill/>
          <a:ln w="15875">
            <a:solidFill>
              <a:srgbClr val="3366FF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0"/>
            <a:ext cx="9144000" cy="6629401"/>
          </a:xfrm>
        </p:spPr>
        <p:txBody>
          <a:bodyPr/>
          <a:lstStyle/>
          <a:p>
            <a:pPr>
              <a:buFont typeface="Arial" pitchFamily="34" charset="0"/>
              <a:buChar char="•"/>
              <a:defRPr/>
            </a:pPr>
            <a:r>
              <a:rPr lang="ru-RU" sz="2400" b="1" dirty="0" smtClean="0">
                <a:solidFill>
                  <a:srgbClr val="990033"/>
                </a:solidFill>
              </a:rPr>
              <a:t>   </a:t>
            </a:r>
            <a:r>
              <a:rPr lang="ru-RU" sz="2800" b="1" dirty="0" smtClean="0">
                <a:solidFill>
                  <a:srgbClr val="0000FF"/>
                </a:solidFill>
              </a:rPr>
              <a:t>Тринадцать глав – знамение Господа Иисуса Христа и двенадцати апостолов.</a:t>
            </a:r>
            <a:endParaRPr lang="ru-RU" sz="2800" dirty="0" smtClean="0"/>
          </a:p>
        </p:txBody>
      </p:sp>
      <p:sp>
        <p:nvSpPr>
          <p:cNvPr id="7" name="Прямоугольник 6"/>
          <p:cNvSpPr/>
          <p:nvPr/>
        </p:nvSpPr>
        <p:spPr>
          <a:xfrm>
            <a:off x="179512" y="980728"/>
            <a:ext cx="91440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  <a:defRPr/>
            </a:pPr>
            <a:r>
              <a:rPr lang="ru-RU" sz="2400" b="1" dirty="0" smtClean="0">
                <a:solidFill>
                  <a:srgbClr val="0000FF"/>
                </a:solidFill>
              </a:rPr>
              <a:t>Двадцать пять глав могут быть знамением </a:t>
            </a:r>
            <a:r>
              <a:rPr lang="ru-RU" sz="2400" b="1" dirty="0" err="1" smtClean="0">
                <a:solidFill>
                  <a:srgbClr val="0000FF"/>
                </a:solidFill>
              </a:rPr>
              <a:t>апокалиптического</a:t>
            </a:r>
            <a:r>
              <a:rPr lang="ru-RU" sz="2400" b="1" dirty="0" smtClean="0">
                <a:solidFill>
                  <a:srgbClr val="0000FF"/>
                </a:solidFill>
              </a:rPr>
              <a:t> видения престола Святой Троицы и двадцати четырех старцев или обозначать похвалу Пресвятой Богородице древнейшего акафиста, в зависимости от посвящения храма.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ru-RU" sz="2400" b="1" dirty="0" smtClean="0">
                <a:solidFill>
                  <a:srgbClr val="0000FF"/>
                </a:solidFill>
              </a:rPr>
              <a:t>Тридцать три главы – число земных лет Спасителя.</a:t>
            </a:r>
          </a:p>
          <a:p>
            <a:pPr eaLnBrk="1" hangingPunct="1">
              <a:buFontTx/>
              <a:buNone/>
            </a:pPr>
            <a:endParaRPr lang="ru-RU" sz="2400" b="1" dirty="0" smtClean="0">
              <a:solidFill>
                <a:srgbClr val="0000FF"/>
              </a:solidFill>
            </a:endParaRPr>
          </a:p>
        </p:txBody>
      </p:sp>
      <p:pic>
        <p:nvPicPr>
          <p:cNvPr id="10" name="Picture 8" descr="sofijskij_sobor_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64088" y="3284984"/>
            <a:ext cx="3458578" cy="3573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9" descr="0_15fc6_50267c70_L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323528" y="3284984"/>
            <a:ext cx="3586666" cy="4431966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Прямоугольник 1"/>
          <p:cNvSpPr>
            <a:spLocks noChangeArrowheads="1"/>
          </p:cNvSpPr>
          <p:nvPr/>
        </p:nvSpPr>
        <p:spPr bwMode="auto">
          <a:xfrm>
            <a:off x="0" y="1196752"/>
            <a:ext cx="5112568" cy="54476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400" b="1" i="1" dirty="0">
                <a:solidFill>
                  <a:srgbClr val="0000FF"/>
                </a:solidFill>
              </a:rPr>
              <a:t>Крест</a:t>
            </a:r>
            <a:r>
              <a:rPr lang="ru-RU" sz="2400" b="1" dirty="0">
                <a:solidFill>
                  <a:srgbClr val="0000FF"/>
                </a:solidFill>
              </a:rPr>
              <a:t> – главный христианский символ. </a:t>
            </a:r>
            <a:r>
              <a:rPr lang="ru-RU" sz="2400" b="1" dirty="0">
                <a:solidFill>
                  <a:schemeClr val="accent6"/>
                </a:solidFill>
              </a:rPr>
              <a:t>Поклоняясь образу креста, мы видим в нем прежде всего символ Самого Христа и символ того крестного пути, который Он заповедовал нам: </a:t>
            </a:r>
            <a:r>
              <a:rPr lang="ru-RU" sz="2000" b="1" dirty="0">
                <a:solidFill>
                  <a:srgbClr val="C00000"/>
                </a:solidFill>
                <a:latin typeface="Arial Black" pitchFamily="34" charset="0"/>
              </a:rPr>
              <a:t>«Если кто хочет идти за Мною, </a:t>
            </a:r>
            <a:r>
              <a:rPr lang="ru-RU" sz="2000" b="1" dirty="0" err="1">
                <a:solidFill>
                  <a:srgbClr val="C00000"/>
                </a:solidFill>
                <a:latin typeface="Arial Black" pitchFamily="34" charset="0"/>
              </a:rPr>
              <a:t>отвергнись</a:t>
            </a:r>
            <a:r>
              <a:rPr lang="ru-RU" sz="2000" b="1" dirty="0">
                <a:solidFill>
                  <a:srgbClr val="C00000"/>
                </a:solidFill>
                <a:latin typeface="Arial Black" pitchFamily="34" charset="0"/>
              </a:rPr>
              <a:t> себя, </a:t>
            </a:r>
            <a:r>
              <a:rPr lang="ru-RU" sz="2000" b="1" dirty="0" smtClean="0">
                <a:solidFill>
                  <a:srgbClr val="C00000"/>
                </a:solidFill>
                <a:latin typeface="Arial Black" pitchFamily="34" charset="0"/>
              </a:rPr>
              <a:t>и </a:t>
            </a:r>
            <a:r>
              <a:rPr lang="ru-RU" sz="2000" b="1" dirty="0">
                <a:solidFill>
                  <a:srgbClr val="C00000"/>
                </a:solidFill>
                <a:latin typeface="Arial Black" pitchFamily="34" charset="0"/>
              </a:rPr>
              <a:t>возьми крест свой, и следуй </a:t>
            </a:r>
            <a:r>
              <a:rPr lang="ru-RU" sz="2000" b="1" dirty="0" smtClean="0">
                <a:solidFill>
                  <a:srgbClr val="C00000"/>
                </a:solidFill>
                <a:latin typeface="Arial Black" pitchFamily="34" charset="0"/>
              </a:rPr>
              <a:t>за </a:t>
            </a:r>
            <a:r>
              <a:rPr lang="ru-RU" sz="2000" b="1" dirty="0">
                <a:solidFill>
                  <a:srgbClr val="C00000"/>
                </a:solidFill>
                <a:latin typeface="Arial Black" pitchFamily="34" charset="0"/>
              </a:rPr>
              <a:t>Мною</a:t>
            </a:r>
            <a:r>
              <a:rPr lang="ru-RU" sz="2000" b="1" dirty="0" smtClean="0">
                <a:solidFill>
                  <a:srgbClr val="C00000"/>
                </a:solidFill>
                <a:latin typeface="Arial Black" pitchFamily="34" charset="0"/>
              </a:rPr>
              <a:t>».</a:t>
            </a:r>
          </a:p>
          <a:p>
            <a:r>
              <a:rPr lang="ru-RU" sz="2400" b="1" dirty="0" smtClean="0">
                <a:solidFill>
                  <a:srgbClr val="0000FF"/>
                </a:solidFill>
              </a:rPr>
              <a:t> </a:t>
            </a:r>
            <a:r>
              <a:rPr lang="ru-RU" sz="2400" b="1" dirty="0">
                <a:solidFill>
                  <a:schemeClr val="accent6"/>
                </a:solidFill>
              </a:rPr>
              <a:t>Вид креста указывает и на таинство Троицы: </a:t>
            </a:r>
            <a:endParaRPr lang="ru-RU" sz="2400" b="1" dirty="0" smtClean="0">
              <a:solidFill>
                <a:schemeClr val="accent6"/>
              </a:solidFill>
            </a:endParaRPr>
          </a:p>
          <a:p>
            <a:r>
              <a:rPr lang="ru-RU" sz="2400" b="1" dirty="0" smtClean="0">
                <a:solidFill>
                  <a:srgbClr val="0000FF"/>
                </a:solidFill>
              </a:rPr>
              <a:t>своей </a:t>
            </a:r>
            <a:r>
              <a:rPr lang="ru-RU" sz="2400" b="1" dirty="0">
                <a:solidFill>
                  <a:srgbClr val="0000FF"/>
                </a:solidFill>
              </a:rPr>
              <a:t>вертикалью он </a:t>
            </a:r>
            <a:r>
              <a:rPr lang="ru-RU" sz="2400" b="1" dirty="0" err="1">
                <a:solidFill>
                  <a:srgbClr val="0000FF"/>
                </a:solidFill>
              </a:rPr>
              <a:t>указует</a:t>
            </a:r>
            <a:r>
              <a:rPr lang="ru-RU" sz="2400" b="1" dirty="0">
                <a:solidFill>
                  <a:srgbClr val="0000FF"/>
                </a:solidFill>
              </a:rPr>
              <a:t> нам на Высочайшего Отца, поперечной перекладиной – на Сына и Святого Духа</a:t>
            </a:r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83220" y="1124744"/>
            <a:ext cx="3860779" cy="57332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0" y="142875"/>
            <a:ext cx="932452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Напрестольный крест — в Православной церкви распятие, хранящиеся на престоле в алтаре храме.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0"/>
            <a:ext cx="9144000" cy="2448272"/>
          </a:xfrm>
        </p:spPr>
        <p:txBody>
          <a:bodyPr/>
          <a:lstStyle/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ru-RU" b="1" dirty="0" smtClean="0">
                <a:solidFill>
                  <a:srgbClr val="0000FF"/>
                </a:solidFill>
              </a:rPr>
              <a:t>Крест на куполе выражает идею храма как Дома Божия и корабля Спасения и имеет соответствующую символику </a:t>
            </a:r>
          </a:p>
        </p:txBody>
      </p:sp>
      <p:pic>
        <p:nvPicPr>
          <p:cNvPr id="19459" name="Picture 7" descr="krest_c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5868144" y="2053280"/>
            <a:ext cx="3275856" cy="4804721"/>
          </a:xfrm>
        </p:spPr>
      </p:pic>
      <p:sp>
        <p:nvSpPr>
          <p:cNvPr id="4" name="Rectangle 5"/>
          <p:cNvSpPr txBox="1">
            <a:spLocks noChangeArrowheads="1"/>
          </p:cNvSpPr>
          <p:nvPr/>
        </p:nvSpPr>
        <p:spPr bwMode="auto">
          <a:xfrm>
            <a:off x="-324544" y="1268760"/>
            <a:ext cx="9468544" cy="1080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990033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 </a:t>
            </a:r>
            <a:r>
              <a:rPr kumimoji="0" lang="ru-RU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Полумесяц на православном кресте не имеет никакого отношения ни к мусульманской религии, ни к победе над мусульманами.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0" y="4611231"/>
            <a:ext cx="6119664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990033"/>
                </a:solidFill>
                <a:latin typeface="Arial Black" pitchFamily="34" charset="0"/>
              </a:rPr>
              <a:t>Полумесяц с древних времен являлся государственным знаком Византии, и только после 1453 года, </a:t>
            </a:r>
            <a:r>
              <a:rPr lang="ru-RU" sz="2000" b="1" dirty="0" err="1" smtClean="0">
                <a:solidFill>
                  <a:srgbClr val="990033"/>
                </a:solidFill>
                <a:latin typeface="Arial Black" pitchFamily="34" charset="0"/>
              </a:rPr>
              <a:t>когдаКонстантинополь</a:t>
            </a:r>
            <a:r>
              <a:rPr lang="ru-RU" sz="2000" b="1" dirty="0" smtClean="0">
                <a:solidFill>
                  <a:srgbClr val="990033"/>
                </a:solidFill>
                <a:latin typeface="Arial Black" pitchFamily="34" charset="0"/>
              </a:rPr>
              <a:t> был взят турками, этот христианский символ стал официальной эмблемой Османской империи.</a:t>
            </a:r>
            <a:endParaRPr lang="ru-RU" sz="2000" b="1" dirty="0">
              <a:latin typeface="Arial Black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-324544" y="2420888"/>
            <a:ext cx="6300192" cy="22322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lnSpc>
                <a:spcPct val="90000"/>
              </a:lnSpc>
              <a:spcBef>
                <a:spcPct val="20000"/>
              </a:spcBef>
              <a:defRPr/>
            </a:pPr>
            <a:r>
              <a:rPr lang="ru-RU" sz="2400" b="1" kern="0" dirty="0" smtClean="0">
                <a:solidFill>
                  <a:srgbClr val="990033"/>
                </a:solidFill>
              </a:rPr>
              <a:t>    Кресты с изображением цаты (полумесяца) украшали еще древние храмы: </a:t>
            </a:r>
          </a:p>
          <a:p>
            <a:pPr marL="342900" lvl="0" indent="-342900">
              <a:lnSpc>
                <a:spcPct val="90000"/>
              </a:lnSpc>
              <a:spcBef>
                <a:spcPct val="20000"/>
              </a:spcBef>
              <a:defRPr/>
            </a:pPr>
            <a:r>
              <a:rPr lang="ru-RU" sz="2400" b="1" kern="0" dirty="0" smtClean="0">
                <a:solidFill>
                  <a:srgbClr val="990033"/>
                </a:solidFill>
              </a:rPr>
              <a:t>    Церковь Покрова на Нерли, 1165 г., </a:t>
            </a:r>
            <a:r>
              <a:rPr lang="ru-RU" sz="2400" b="1" kern="0" dirty="0" err="1" smtClean="0">
                <a:solidFill>
                  <a:srgbClr val="990033"/>
                </a:solidFill>
              </a:rPr>
              <a:t>Димитриевский</a:t>
            </a:r>
            <a:r>
              <a:rPr lang="ru-RU" sz="2400" b="1" kern="0" dirty="0" smtClean="0">
                <a:solidFill>
                  <a:srgbClr val="990033"/>
                </a:solidFill>
              </a:rPr>
              <a:t> собор во Владимире,1197 г. и др.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171450"/>
            <a:ext cx="8229600" cy="1589088"/>
          </a:xfrm>
        </p:spPr>
        <p:txBody>
          <a:bodyPr/>
          <a:lstStyle/>
          <a:p>
            <a:pPr eaLnBrk="1" hangingPunct="1"/>
            <a:r>
              <a:rPr lang="ru-RU" b="1" i="1" smtClean="0">
                <a:solidFill>
                  <a:srgbClr val="0033CC"/>
                </a:solidFill>
              </a:rPr>
              <a:t>Крест “терновый венец”</a:t>
            </a:r>
            <a:r>
              <a:rPr lang="ru-RU" smtClean="0"/>
              <a:t> </a:t>
            </a:r>
          </a:p>
        </p:txBody>
      </p:sp>
      <p:sp>
        <p:nvSpPr>
          <p:cNvPr id="23555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1268760"/>
            <a:ext cx="4283968" cy="5328246"/>
          </a:xfrm>
        </p:spPr>
        <p:txBody>
          <a:bodyPr/>
          <a:lstStyle/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ru-RU" sz="2400" dirty="0" smtClean="0">
                <a:solidFill>
                  <a:srgbClr val="990033"/>
                </a:solidFill>
              </a:rPr>
              <a:t>    Изображение креста с</a:t>
            </a:r>
            <a:r>
              <a:rPr lang="ru-RU" sz="2400" b="1" dirty="0" smtClean="0">
                <a:solidFill>
                  <a:srgbClr val="990033"/>
                </a:solidFill>
              </a:rPr>
              <a:t> терновым венцом</a:t>
            </a:r>
            <a:r>
              <a:rPr lang="ru-RU" sz="2400" dirty="0" smtClean="0">
                <a:solidFill>
                  <a:srgbClr val="990033"/>
                </a:solidFill>
              </a:rPr>
              <a:t> употребляется на протяжении многих веков у разных принявших христианство народов. Христос — добровольно взял на себя и чужие грехи, и</a:t>
            </a:r>
            <a:r>
              <a:rPr lang="ru-RU" sz="2400" b="1" dirty="0" smtClean="0">
                <a:solidFill>
                  <a:srgbClr val="990033"/>
                </a:solidFill>
              </a:rPr>
              <a:t> смерть</a:t>
            </a:r>
            <a:r>
              <a:rPr lang="ru-RU" sz="2400" dirty="0" smtClean="0">
                <a:solidFill>
                  <a:srgbClr val="990033"/>
                </a:solidFill>
              </a:rPr>
              <a:t> как</a:t>
            </a:r>
          </a:p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ru-RU" sz="2400" dirty="0" smtClean="0">
                <a:solidFill>
                  <a:srgbClr val="990033"/>
                </a:solidFill>
              </a:rPr>
              <a:t>    последствие их, и</a:t>
            </a:r>
            <a:r>
              <a:rPr lang="ru-RU" sz="2400" b="1" dirty="0" smtClean="0">
                <a:solidFill>
                  <a:srgbClr val="990033"/>
                </a:solidFill>
              </a:rPr>
              <a:t> терновые</a:t>
            </a:r>
            <a:r>
              <a:rPr lang="ru-RU" sz="2400" dirty="0" smtClean="0">
                <a:solidFill>
                  <a:srgbClr val="990033"/>
                </a:solidFill>
              </a:rPr>
              <a:t> страдания, к</a:t>
            </a:r>
            <a:r>
              <a:rPr lang="ru-RU" sz="2400" b="1" dirty="0" smtClean="0">
                <a:solidFill>
                  <a:srgbClr val="990033"/>
                </a:solidFill>
              </a:rPr>
              <a:t> ней</a:t>
            </a:r>
            <a:r>
              <a:rPr lang="ru-RU" sz="2400" dirty="0" smtClean="0">
                <a:solidFill>
                  <a:srgbClr val="990033"/>
                </a:solidFill>
              </a:rPr>
              <a:t> ведущие по тернистому пути.</a:t>
            </a:r>
          </a:p>
        </p:txBody>
      </p:sp>
      <p:pic>
        <p:nvPicPr>
          <p:cNvPr id="23556" name="Picture 6" descr="9e878f24f07f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499992" y="3505014"/>
            <a:ext cx="4470648" cy="3352986"/>
          </a:xfrm>
        </p:spPr>
      </p:pic>
      <p:pic>
        <p:nvPicPr>
          <p:cNvPr id="23557" name="Picture 7" descr="untitle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95963" y="981075"/>
            <a:ext cx="1385887" cy="2173288"/>
          </a:xfrm>
          <a:prstGeom prst="rect">
            <a:avLst/>
          </a:prstGeom>
          <a:noFill/>
          <a:ln w="19050">
            <a:solidFill>
              <a:srgbClr val="0000FF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476672"/>
            <a:ext cx="4495800" cy="5619328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ru-RU" sz="2800" dirty="0" smtClean="0">
                <a:solidFill>
                  <a:schemeClr val="accent2"/>
                </a:solidFill>
              </a:rPr>
              <a:t>Основные принципы архитектуры храма, 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ru-RU" sz="2800" dirty="0" smtClean="0">
                <a:solidFill>
                  <a:schemeClr val="accent2"/>
                </a:solidFill>
              </a:rPr>
              <a:t>его </a:t>
            </a:r>
            <a:r>
              <a:rPr lang="ru-RU" sz="2800" dirty="0" smtClean="0">
                <a:solidFill>
                  <a:schemeClr val="accent2"/>
                </a:solidFill>
              </a:rPr>
              <a:t>внутреннего устройства и росписи передаются в </a:t>
            </a:r>
            <a:r>
              <a:rPr lang="ru-RU" sz="2800" b="1" dirty="0" smtClean="0">
                <a:solidFill>
                  <a:schemeClr val="accent2"/>
                </a:solidFill>
              </a:rPr>
              <a:t>церковном предании.</a:t>
            </a:r>
            <a:endParaRPr lang="ru-RU" sz="2800" b="1" dirty="0" smtClean="0">
              <a:solidFill>
                <a:schemeClr val="accent2"/>
              </a:solidFill>
            </a:endParaRPr>
          </a:p>
          <a:p>
            <a:pPr eaLnBrk="1" hangingPunct="1">
              <a:lnSpc>
                <a:spcPct val="80000"/>
              </a:lnSpc>
              <a:defRPr/>
            </a:pPr>
            <a:endParaRPr lang="ru-RU" sz="2400" dirty="0" smtClean="0"/>
          </a:p>
          <a:p>
            <a:pPr eaLnBrk="1" hangingPunct="1">
              <a:lnSpc>
                <a:spcPct val="80000"/>
              </a:lnSpc>
              <a:defRPr/>
            </a:pPr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</a:rPr>
              <a:t>Детальное раскрытие символика храма получает в IV–VIII вв. </a:t>
            </a:r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</a:rPr>
              <a:t>в трудах 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</a:rPr>
              <a:t>святых отцов – </a:t>
            </a:r>
            <a:endParaRPr lang="ru-RU" sz="2400" b="1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eaLnBrk="1" hangingPunct="1">
              <a:lnSpc>
                <a:spcPct val="80000"/>
              </a:lnSpc>
              <a:buNone/>
              <a:defRPr/>
            </a:pP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</a:rPr>
              <a:t>   творцов 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</a:rPr>
              <a:t>канонов</a:t>
            </a:r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</a:rPr>
              <a:t>: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800" dirty="0" smtClean="0">
                <a:solidFill>
                  <a:srgbClr val="C00000"/>
                </a:solidFill>
              </a:rPr>
              <a:t>Максима Исповедника, </a:t>
            </a:r>
            <a:r>
              <a:rPr lang="ru-RU" sz="2800" dirty="0" err="1" smtClean="0">
                <a:solidFill>
                  <a:srgbClr val="C00000"/>
                </a:solidFill>
              </a:rPr>
              <a:t>Софрония</a:t>
            </a:r>
            <a:r>
              <a:rPr lang="ru-RU" sz="2800" dirty="0" smtClean="0">
                <a:solidFill>
                  <a:srgbClr val="C00000"/>
                </a:solidFill>
              </a:rPr>
              <a:t>, Германа, Андрея Критского, Иоанна </a:t>
            </a:r>
            <a:r>
              <a:rPr lang="ru-RU" sz="2800" dirty="0" err="1" smtClean="0">
                <a:solidFill>
                  <a:srgbClr val="C00000"/>
                </a:solidFill>
              </a:rPr>
              <a:t>Дамаскина</a:t>
            </a:r>
            <a:r>
              <a:rPr lang="ru-RU" sz="2800" dirty="0" smtClean="0">
                <a:solidFill>
                  <a:srgbClr val="C00000"/>
                </a:solidFill>
              </a:rPr>
              <a:t>, </a:t>
            </a:r>
            <a:r>
              <a:rPr lang="ru-RU" sz="2800" dirty="0" err="1" smtClean="0">
                <a:solidFill>
                  <a:srgbClr val="C00000"/>
                </a:solidFill>
              </a:rPr>
              <a:t>Симеона</a:t>
            </a:r>
            <a:r>
              <a:rPr lang="ru-RU" sz="2800" dirty="0" smtClean="0">
                <a:solidFill>
                  <a:srgbClr val="C00000"/>
                </a:solidFill>
              </a:rPr>
              <a:t> </a:t>
            </a:r>
            <a:r>
              <a:rPr lang="ru-RU" sz="2800" dirty="0" err="1" smtClean="0">
                <a:solidFill>
                  <a:srgbClr val="C00000"/>
                </a:solidFill>
              </a:rPr>
              <a:t>Солунского</a:t>
            </a:r>
            <a:r>
              <a:rPr lang="ru-RU" sz="2800" dirty="0" smtClean="0">
                <a:solidFill>
                  <a:srgbClr val="C00000"/>
                </a:solidFill>
              </a:rPr>
              <a:t>.</a:t>
            </a:r>
          </a:p>
        </p:txBody>
      </p:sp>
      <p:pic>
        <p:nvPicPr>
          <p:cNvPr id="3076" name="Picture 6" descr="1n1"/>
          <p:cNvPicPr>
            <a:picLocks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297523" y="0"/>
            <a:ext cx="4846477" cy="6858000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395536" y="-315416"/>
            <a:ext cx="8229600" cy="1417638"/>
          </a:xfrm>
        </p:spPr>
        <p:txBody>
          <a:bodyPr/>
          <a:lstStyle/>
          <a:p>
            <a:pPr eaLnBrk="1" hangingPunct="1"/>
            <a:r>
              <a:rPr lang="ru-RU" b="1" dirty="0" smtClean="0">
                <a:solidFill>
                  <a:srgbClr val="0033CC"/>
                </a:solidFill>
              </a:rPr>
              <a:t>Крест </a:t>
            </a:r>
            <a:r>
              <a:rPr lang="ru-RU" b="1" dirty="0" err="1" smtClean="0">
                <a:solidFill>
                  <a:srgbClr val="0033CC"/>
                </a:solidFill>
              </a:rPr>
              <a:t>осмиконечный</a:t>
            </a:r>
            <a:r>
              <a:rPr lang="ru-RU" dirty="0" smtClean="0"/>
              <a:t> </a:t>
            </a:r>
          </a:p>
        </p:txBody>
      </p:sp>
      <p:sp>
        <p:nvSpPr>
          <p:cNvPr id="24579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836712"/>
            <a:ext cx="9144000" cy="237547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ru-RU" sz="2800" dirty="0" smtClean="0">
                <a:solidFill>
                  <a:srgbClr val="990033"/>
                </a:solidFill>
              </a:rPr>
              <a:t>    </a:t>
            </a:r>
            <a:r>
              <a:rPr lang="ru-RU" dirty="0" err="1" smtClean="0">
                <a:solidFill>
                  <a:srgbClr val="990033"/>
                </a:solidFill>
              </a:rPr>
              <a:t>Восьмиконечие</a:t>
            </a:r>
            <a:r>
              <a:rPr lang="ru-RU" dirty="0" smtClean="0">
                <a:solidFill>
                  <a:srgbClr val="990033"/>
                </a:solidFill>
              </a:rPr>
              <a:t> - наиболее соответствует исторически достоверной форме креста, на котором был</a:t>
            </a:r>
            <a:r>
              <a:rPr lang="ru-RU" b="1" dirty="0" smtClean="0">
                <a:solidFill>
                  <a:srgbClr val="990033"/>
                </a:solidFill>
              </a:rPr>
              <a:t>  распят</a:t>
            </a:r>
            <a:r>
              <a:rPr lang="ru-RU" dirty="0" smtClean="0">
                <a:solidFill>
                  <a:srgbClr val="990033"/>
                </a:solidFill>
              </a:rPr>
              <a:t> </a:t>
            </a:r>
            <a:r>
              <a:rPr lang="ru-RU" b="1" dirty="0" smtClean="0">
                <a:solidFill>
                  <a:srgbClr val="990033"/>
                </a:solidFill>
              </a:rPr>
              <a:t>Христос</a:t>
            </a:r>
            <a:r>
              <a:rPr lang="ru-RU" dirty="0" smtClean="0">
                <a:solidFill>
                  <a:srgbClr val="990033"/>
                </a:solidFill>
              </a:rPr>
              <a:t> </a:t>
            </a:r>
          </a:p>
        </p:txBody>
      </p:sp>
      <p:pic>
        <p:nvPicPr>
          <p:cNvPr id="24580" name="Picture 12" descr="e30bde4c2568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915816" y="2538163"/>
            <a:ext cx="4752429" cy="4319837"/>
          </a:xfrm>
          <a:ln w="34925">
            <a:solidFill>
              <a:srgbClr val="0000FF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417638"/>
          </a:xfrm>
        </p:spPr>
        <p:txBody>
          <a:bodyPr/>
          <a:lstStyle/>
          <a:p>
            <a:pPr eaLnBrk="1" hangingPunct="1"/>
            <a:r>
              <a:rPr lang="ru-RU" b="1" dirty="0" smtClean="0">
                <a:solidFill>
                  <a:srgbClr val="0033CC"/>
                </a:solidFill>
              </a:rPr>
              <a:t>Четырёхконечный крест</a:t>
            </a:r>
          </a:p>
        </p:txBody>
      </p:sp>
      <p:sp>
        <p:nvSpPr>
          <p:cNvPr id="25603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2555776" y="1268760"/>
            <a:ext cx="6264696" cy="558924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ru-RU" sz="2000" dirty="0" smtClean="0">
                <a:solidFill>
                  <a:srgbClr val="990033"/>
                </a:solidFill>
              </a:rPr>
              <a:t>“</a:t>
            </a:r>
            <a:r>
              <a:rPr lang="ru-RU" sz="2400" dirty="0" smtClean="0">
                <a:solidFill>
                  <a:srgbClr val="990033"/>
                </a:solidFill>
              </a:rPr>
              <a:t>А когда Христос Господь на плечах Своих носил крест, тогда крест был еще</a:t>
            </a:r>
            <a:r>
              <a:rPr lang="ru-RU" sz="2400" b="1" dirty="0" smtClean="0">
                <a:solidFill>
                  <a:srgbClr val="990033"/>
                </a:solidFill>
              </a:rPr>
              <a:t> четырехконечном;</a:t>
            </a:r>
          </a:p>
          <a:p>
            <a:pPr eaLnBrk="1" hangingPunct="1">
              <a:lnSpc>
                <a:spcPct val="80000"/>
              </a:lnSpc>
            </a:pPr>
            <a:r>
              <a:rPr lang="ru-RU" sz="2400" dirty="0" smtClean="0">
                <a:solidFill>
                  <a:srgbClr val="990033"/>
                </a:solidFill>
              </a:rPr>
              <a:t> потому что</a:t>
            </a:r>
            <a:r>
              <a:rPr lang="ru-RU" sz="2400" b="1" dirty="0" smtClean="0">
                <a:solidFill>
                  <a:srgbClr val="990033"/>
                </a:solidFill>
              </a:rPr>
              <a:t> не было еще</a:t>
            </a:r>
            <a:r>
              <a:rPr lang="ru-RU" sz="2400" dirty="0" smtClean="0">
                <a:solidFill>
                  <a:srgbClr val="990033"/>
                </a:solidFill>
              </a:rPr>
              <a:t> на нем ни</a:t>
            </a:r>
            <a:r>
              <a:rPr lang="ru-RU" sz="2400" b="1" dirty="0" smtClean="0">
                <a:solidFill>
                  <a:srgbClr val="990033"/>
                </a:solidFill>
              </a:rPr>
              <a:t> титла, ни подножия.</a:t>
            </a:r>
            <a:r>
              <a:rPr lang="ru-RU" sz="2400" dirty="0" smtClean="0">
                <a:solidFill>
                  <a:srgbClr val="990033"/>
                </a:solidFill>
              </a:rPr>
              <a:t> (...) </a:t>
            </a:r>
          </a:p>
          <a:p>
            <a:pPr eaLnBrk="1" hangingPunct="1">
              <a:lnSpc>
                <a:spcPct val="80000"/>
              </a:lnSpc>
            </a:pPr>
            <a:r>
              <a:rPr lang="ru-RU" sz="2400" dirty="0" smtClean="0">
                <a:solidFill>
                  <a:srgbClr val="990033"/>
                </a:solidFill>
              </a:rPr>
              <a:t>Не было подножия, потому что еще не поднят был Христос на кресте и воины, не зная до какого места достанут ноги Христовы, не приделывали подножия, закончив это уже на Голгофе”, — </a:t>
            </a:r>
            <a:r>
              <a:rPr lang="ru-RU" sz="2400" i="1" dirty="0" smtClean="0">
                <a:solidFill>
                  <a:srgbClr val="990033"/>
                </a:solidFill>
              </a:rPr>
              <a:t>обличал раскольников Святитель</a:t>
            </a:r>
            <a:r>
              <a:rPr lang="ru-RU" sz="2400" b="1" i="1" dirty="0" smtClean="0">
                <a:solidFill>
                  <a:srgbClr val="990033"/>
                </a:solidFill>
              </a:rPr>
              <a:t> </a:t>
            </a:r>
            <a:r>
              <a:rPr lang="ru-RU" sz="2400" b="1" i="1" dirty="0" err="1" smtClean="0">
                <a:solidFill>
                  <a:srgbClr val="990033"/>
                </a:solidFill>
              </a:rPr>
              <a:t>Димитрий</a:t>
            </a:r>
            <a:r>
              <a:rPr lang="ru-RU" sz="2400" i="1" dirty="0" smtClean="0">
                <a:solidFill>
                  <a:srgbClr val="990033"/>
                </a:solidFill>
              </a:rPr>
              <a:t> Ростовский </a:t>
            </a:r>
            <a:r>
              <a:rPr lang="ru-RU" sz="1600" i="1" dirty="0" smtClean="0">
                <a:solidFill>
                  <a:srgbClr val="990033"/>
                </a:solidFill>
              </a:rPr>
              <a:t>(Розыск, кн. 2, гл. 24). </a:t>
            </a:r>
          </a:p>
          <a:p>
            <a:pPr eaLnBrk="1" hangingPunct="1">
              <a:lnSpc>
                <a:spcPct val="80000"/>
              </a:lnSpc>
            </a:pPr>
            <a:r>
              <a:rPr lang="ru-RU" sz="2000" b="1" dirty="0" smtClean="0">
                <a:solidFill>
                  <a:srgbClr val="990033"/>
                </a:solidFill>
              </a:rPr>
              <a:t>Также не было еще и титла на кресте до распятия Христа, потому что, как сообщает Евангелие, сначала </a:t>
            </a:r>
            <a:r>
              <a:rPr lang="ru-RU" sz="2000" b="1" i="1" dirty="0" smtClean="0">
                <a:solidFill>
                  <a:srgbClr val="990033"/>
                </a:solidFill>
              </a:rPr>
              <a:t>“распяли Его”</a:t>
            </a:r>
            <a:r>
              <a:rPr lang="ru-RU" sz="2000" b="1" dirty="0" smtClean="0">
                <a:solidFill>
                  <a:srgbClr val="990033"/>
                </a:solidFill>
              </a:rPr>
              <a:t> (Ин. 19; 18), а потом только </a:t>
            </a:r>
            <a:r>
              <a:rPr lang="ru-RU" sz="2000" b="1" i="1" dirty="0" smtClean="0">
                <a:solidFill>
                  <a:srgbClr val="990033"/>
                </a:solidFill>
              </a:rPr>
              <a:t>“Пилат написал надпись и поставил</a:t>
            </a:r>
            <a:r>
              <a:rPr lang="ru-RU" sz="2000" b="1" dirty="0" smtClean="0">
                <a:solidFill>
                  <a:srgbClr val="990033"/>
                </a:solidFill>
              </a:rPr>
              <a:t> (своим распоряжением) на </a:t>
            </a:r>
            <a:r>
              <a:rPr lang="ru-RU" sz="2000" b="1" i="1" dirty="0" smtClean="0">
                <a:solidFill>
                  <a:srgbClr val="990033"/>
                </a:solidFill>
              </a:rPr>
              <a:t>кресте”</a:t>
            </a:r>
            <a:r>
              <a:rPr lang="ru-RU" sz="2000" b="1" dirty="0" smtClean="0">
                <a:solidFill>
                  <a:srgbClr val="990033"/>
                </a:solidFill>
              </a:rPr>
              <a:t> (Ин. 19; 19). </a:t>
            </a:r>
          </a:p>
        </p:txBody>
      </p:sp>
      <p:pic>
        <p:nvPicPr>
          <p:cNvPr id="25604" name="Picture 7" descr="824418901krest_190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-2052736" y="1124744"/>
            <a:ext cx="4608512" cy="541010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b="1" i="1" smtClean="0">
                <a:solidFill>
                  <a:srgbClr val="0033CC"/>
                </a:solidFill>
              </a:rPr>
              <a:t>Крест “виноградная лоза”</a:t>
            </a:r>
            <a:r>
              <a:rPr lang="ru-RU" smtClean="0"/>
              <a:t> </a:t>
            </a:r>
          </a:p>
        </p:txBody>
      </p:sp>
      <p:sp>
        <p:nvSpPr>
          <p:cNvPr id="26627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2060848"/>
            <a:ext cx="4427984" cy="5661248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</a:pPr>
            <a:r>
              <a:rPr lang="ru-RU" sz="2400" dirty="0" smtClean="0"/>
              <a:t>     «</a:t>
            </a:r>
            <a:r>
              <a:rPr lang="ru-RU" sz="2400" dirty="0" smtClean="0">
                <a:solidFill>
                  <a:srgbClr val="990033"/>
                </a:solidFill>
              </a:rPr>
              <a:t>Я </a:t>
            </a:r>
            <a:r>
              <a:rPr lang="ru-RU" sz="2400" i="1" dirty="0" err="1" smtClean="0">
                <a:solidFill>
                  <a:srgbClr val="990033"/>
                </a:solidFill>
              </a:rPr>
              <a:t>есмь</a:t>
            </a:r>
            <a:r>
              <a:rPr lang="ru-RU" sz="2400" i="1" dirty="0" smtClean="0">
                <a:solidFill>
                  <a:srgbClr val="990033"/>
                </a:solidFill>
              </a:rPr>
              <a:t> истинная</a:t>
            </a:r>
            <a:r>
              <a:rPr lang="ru-RU" sz="2400" b="1" i="1" dirty="0" smtClean="0">
                <a:solidFill>
                  <a:srgbClr val="990033"/>
                </a:solidFill>
              </a:rPr>
              <a:t> виноградная лоза,</a:t>
            </a:r>
            <a:r>
              <a:rPr lang="ru-RU" sz="2400" i="1" dirty="0" smtClean="0">
                <a:solidFill>
                  <a:srgbClr val="990033"/>
                </a:solidFill>
              </a:rPr>
              <a:t> а Отец Мой — виноградарь</a:t>
            </a:r>
            <a:endParaRPr lang="ru-RU" sz="2400" dirty="0" smtClean="0">
              <a:solidFill>
                <a:srgbClr val="990033"/>
              </a:solidFill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ru-RU" sz="2400" dirty="0" smtClean="0">
                <a:solidFill>
                  <a:srgbClr val="990033"/>
                </a:solidFill>
              </a:rPr>
              <a:t>    Эти слова Самого Спасителя положили основание символизму</a:t>
            </a:r>
            <a:r>
              <a:rPr lang="ru-RU" sz="2400" b="1" dirty="0" smtClean="0">
                <a:solidFill>
                  <a:srgbClr val="990033"/>
                </a:solidFill>
              </a:rPr>
              <a:t> виноградной лозы.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ru-RU" sz="2400" b="1" dirty="0" smtClean="0">
                <a:solidFill>
                  <a:srgbClr val="0000FF"/>
                </a:solidFill>
              </a:rPr>
              <a:t>     </a:t>
            </a:r>
            <a:r>
              <a:rPr lang="ru-RU" sz="2400" dirty="0" smtClean="0">
                <a:solidFill>
                  <a:srgbClr val="0000FF"/>
                </a:solidFill>
              </a:rPr>
              <a:t>Главное значение</a:t>
            </a:r>
            <a:r>
              <a:rPr lang="ru-RU" sz="2400" b="1" dirty="0" smtClean="0">
                <a:solidFill>
                  <a:srgbClr val="0000FF"/>
                </a:solidFill>
              </a:rPr>
              <a:t> виноградной лозы</a:t>
            </a:r>
            <a:r>
              <a:rPr lang="ru-RU" sz="2400" dirty="0" smtClean="0">
                <a:solidFill>
                  <a:srgbClr val="0000FF"/>
                </a:solidFill>
              </a:rPr>
              <a:t> для христиан находилось в символической связи с Таинством причащения”</a:t>
            </a:r>
          </a:p>
        </p:txBody>
      </p:sp>
      <p:pic>
        <p:nvPicPr>
          <p:cNvPr id="26628" name="Picture 6" descr="847a5a0bbdc8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249321" y="1412776"/>
            <a:ext cx="4894679" cy="367240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57188" y="142875"/>
            <a:ext cx="8429625" cy="83026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sz="24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еще несколько слов о символике самих материалов, из которых созидались храмы Божии – о камне и о дереве.</a:t>
            </a:r>
          </a:p>
        </p:txBody>
      </p:sp>
      <p:sp>
        <p:nvSpPr>
          <p:cNvPr id="29699" name="Прямоугольник 3"/>
          <p:cNvSpPr>
            <a:spLocks noChangeArrowheads="1"/>
          </p:cNvSpPr>
          <p:nvPr/>
        </p:nvSpPr>
        <p:spPr bwMode="auto">
          <a:xfrm>
            <a:off x="179512" y="2132856"/>
            <a:ext cx="5214937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dirty="0">
                <a:solidFill>
                  <a:schemeClr val="accent6"/>
                </a:solidFill>
              </a:rPr>
              <a:t>Великий Исаия называет Христа «камнем преткновения и скалою соблазна», о который споткнутся многие «и упадут и разобьются… Камень испытанный, краеугольный, драгоценный, крепко утвержденный, верующий в него не постыдится»</a:t>
            </a:r>
          </a:p>
        </p:txBody>
      </p:sp>
      <p:sp>
        <p:nvSpPr>
          <p:cNvPr id="29700" name="Прямоугольник 4"/>
          <p:cNvSpPr>
            <a:spLocks noChangeArrowheads="1"/>
          </p:cNvSpPr>
          <p:nvPr/>
        </p:nvSpPr>
        <p:spPr bwMode="auto">
          <a:xfrm>
            <a:off x="179512" y="4365105"/>
            <a:ext cx="5112568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C00000"/>
                </a:solidFill>
              </a:rPr>
              <a:t>Если стены храма – все народы, из которых Христос создал Свою Церковь,, а камень – символ верного Господу христианина, то камни в стене храма символизируют души праведных людей, составляющих Церковь Христову.</a:t>
            </a:r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0" y="1143000"/>
            <a:ext cx="3810000" cy="5715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9702" name="Прямоугольник 2"/>
          <p:cNvSpPr>
            <a:spLocks noChangeArrowheads="1"/>
          </p:cNvSpPr>
          <p:nvPr/>
        </p:nvSpPr>
        <p:spPr bwMode="auto">
          <a:xfrm>
            <a:off x="285750" y="1357313"/>
            <a:ext cx="557212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b="1" i="1" dirty="0">
                <a:solidFill>
                  <a:srgbClr val="C00000"/>
                </a:solidFill>
              </a:rPr>
              <a:t>Камень</a:t>
            </a:r>
            <a:r>
              <a:rPr lang="ru-RU" sz="2400" dirty="0">
                <a:solidFill>
                  <a:srgbClr val="C00000"/>
                </a:solidFill>
              </a:rPr>
              <a:t> – символ прежде всего Самого Христа.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3286125" y="6357938"/>
            <a:ext cx="1962150" cy="369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dirty="0">
                <a:solidFill>
                  <a:schemeClr val="tx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Храм в </a:t>
            </a:r>
            <a:r>
              <a:rPr lang="ru-RU" dirty="0" err="1">
                <a:solidFill>
                  <a:schemeClr val="tx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Марьино</a:t>
            </a:r>
            <a:endParaRPr lang="ru-RU" dirty="0">
              <a:solidFill>
                <a:schemeClr val="tx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57188" y="214313"/>
            <a:ext cx="8429625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Дерево – символ Древа жизни райского сада, </a:t>
            </a:r>
          </a:p>
          <a:p>
            <a:pPr algn="ctr">
              <a:defRPr/>
            </a:pPr>
            <a:r>
              <a:rPr lang="ru-RU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котором пребывают праведные души.</a:t>
            </a:r>
          </a:p>
        </p:txBody>
      </p:sp>
      <p:sp>
        <p:nvSpPr>
          <p:cNvPr id="30723" name="Прямоугольник 2"/>
          <p:cNvSpPr>
            <a:spLocks noChangeArrowheads="1"/>
          </p:cNvSpPr>
          <p:nvPr/>
        </p:nvSpPr>
        <p:spPr bwMode="auto">
          <a:xfrm>
            <a:off x="0" y="1412777"/>
            <a:ext cx="3563888" cy="48936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0000FF"/>
                </a:solidFill>
              </a:rPr>
              <a:t>Таким образом, даже сама материальная основа храма несет в себе глубокие христианские символы. Поэтому в наше время новых технологий и материалов необходимо бережное и разумное отношение к традиции строительства православных храмов.</a:t>
            </a:r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 cstate="print"/>
          <a:srcRect l="9687" r="20000"/>
          <a:stretch>
            <a:fillRect/>
          </a:stretch>
        </p:blipFill>
        <p:spPr bwMode="auto">
          <a:xfrm>
            <a:off x="3563888" y="1124744"/>
            <a:ext cx="5580112" cy="52874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2571750" y="6357938"/>
            <a:ext cx="6429375" cy="36988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Храм во имя Успения Пресвятой Богородицы. Тольятти</a:t>
            </a:r>
            <a:r>
              <a:rPr lang="ru-RU" dirty="0">
                <a:solidFill>
                  <a:schemeClr val="tx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196751"/>
            <a:ext cx="4860031" cy="5112569"/>
          </a:xfrm>
        </p:spPr>
        <p:txBody>
          <a:bodyPr rtlCol="0">
            <a:normAutofit fontScale="85000" lnSpcReduction="20000"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dirty="0" smtClean="0">
                <a:solidFill>
                  <a:srgbClr val="663300"/>
                </a:solidFill>
              </a:rPr>
              <a:t>В России гораздо чаще строили небольшие деревянные терема-церквушки, которые часто страдали от пожаров.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dirty="0" smtClean="0">
                <a:solidFill>
                  <a:srgbClr val="002060"/>
                </a:solidFill>
              </a:rPr>
              <a:t> </a:t>
            </a:r>
            <a:r>
              <a:rPr lang="ru-RU" b="1" dirty="0" smtClean="0">
                <a:solidFill>
                  <a:schemeClr val="accent6"/>
                </a:solidFill>
              </a:rPr>
              <a:t>Архитектура русских каменных храмов, колоколен и звонниц бывает нескольких стилей: 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dirty="0" smtClean="0">
                <a:solidFill>
                  <a:srgbClr val="0000FF"/>
                </a:solidFill>
              </a:rPr>
              <a:t>древнее зодчество, 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dirty="0" smtClean="0">
                <a:solidFill>
                  <a:srgbClr val="0000FF"/>
                </a:solidFill>
              </a:rPr>
              <a:t>русское барокко, 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dirty="0" smtClean="0">
                <a:solidFill>
                  <a:srgbClr val="0000FF"/>
                </a:solidFill>
              </a:rPr>
              <a:t>классицизм,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dirty="0" smtClean="0">
                <a:solidFill>
                  <a:srgbClr val="0000FF"/>
                </a:solidFill>
              </a:rPr>
              <a:t> ампир и др.</a:t>
            </a:r>
            <a:endParaRPr lang="ru-RU" dirty="0">
              <a:solidFill>
                <a:srgbClr val="0000FF"/>
              </a:solidFill>
            </a:endParaRPr>
          </a:p>
        </p:txBody>
      </p:sp>
      <p:pic>
        <p:nvPicPr>
          <p:cNvPr id="7171" name="Рисунок 3" descr="3473118.jpg"/>
          <p:cNvPicPr>
            <a:picLocks noChangeAspect="1"/>
          </p:cNvPicPr>
          <p:nvPr/>
        </p:nvPicPr>
        <p:blipFill>
          <a:blip r:embed="rId3" cstate="print"/>
          <a:srcRect l="13437" t="4971" r="19061"/>
          <a:stretch>
            <a:fillRect/>
          </a:stretch>
        </p:blipFill>
        <p:spPr bwMode="auto">
          <a:xfrm>
            <a:off x="4860033" y="0"/>
            <a:ext cx="4283968" cy="40181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2" name="Рисунок 5" descr="485482.jpg"/>
          <p:cNvPicPr>
            <a:picLocks noChangeAspect="1"/>
          </p:cNvPicPr>
          <p:nvPr/>
        </p:nvPicPr>
        <p:blipFill>
          <a:blip r:embed="rId4" cstate="print"/>
          <a:srcRect l="15002" t="27083" r="12881" b="12500"/>
          <a:stretch>
            <a:fillRect/>
          </a:stretch>
        </p:blipFill>
        <p:spPr bwMode="auto">
          <a:xfrm>
            <a:off x="5710237" y="3929063"/>
            <a:ext cx="3433763" cy="2928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404664"/>
            <a:ext cx="4400550" cy="5626100"/>
          </a:xfrm>
        </p:spPr>
        <p:txBody>
          <a:bodyPr rtlCol="0">
            <a:normAutofit fontScale="92500"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b="1" dirty="0" smtClean="0">
                <a:solidFill>
                  <a:srgbClr val="0000FF"/>
                </a:solidFill>
              </a:rPr>
              <a:t>Храм, как правило, имеет колокольню или звонницу с колоколами для созыва верующих на богослужения. </a:t>
            </a:r>
            <a:r>
              <a:rPr lang="ru-RU" dirty="0" smtClean="0"/>
              <a:t>Колокольни, чаще всего, бывают </a:t>
            </a:r>
            <a:r>
              <a:rPr lang="ru-RU" dirty="0" err="1" smtClean="0"/>
              <a:t>трёхярусными</a:t>
            </a:r>
            <a:r>
              <a:rPr lang="ru-RU" dirty="0" smtClean="0"/>
              <a:t>: </a:t>
            </a:r>
            <a:r>
              <a:rPr lang="ru-RU" dirty="0" smtClean="0">
                <a:solidFill>
                  <a:schemeClr val="accent2">
                    <a:lumMod val="75000"/>
                  </a:schemeClr>
                </a:solidFill>
              </a:rPr>
              <a:t>нижний — притвор, </a:t>
            </a:r>
            <a:r>
              <a:rPr lang="ru-RU" dirty="0" smtClean="0"/>
              <a:t>выше — </a:t>
            </a:r>
            <a:r>
              <a:rPr lang="ru-RU" dirty="0" err="1" smtClean="0"/>
              <a:t>темничка</a:t>
            </a:r>
            <a:r>
              <a:rPr lang="ru-RU" dirty="0" smtClean="0"/>
              <a:t>, </a:t>
            </a:r>
            <a:r>
              <a:rPr lang="ru-RU" dirty="0" smtClean="0">
                <a:solidFill>
                  <a:srgbClr val="C00000"/>
                </a:solidFill>
              </a:rPr>
              <a:t>верхний — звонница</a:t>
            </a:r>
            <a:r>
              <a:rPr lang="ru-RU" dirty="0" smtClean="0">
                <a:solidFill>
                  <a:srgbClr val="FF3399"/>
                </a:solidFill>
              </a:rPr>
              <a:t>.</a:t>
            </a:r>
            <a:endParaRPr lang="ru-RU" dirty="0">
              <a:solidFill>
                <a:srgbClr val="FF3399"/>
              </a:solidFill>
            </a:endParaRPr>
          </a:p>
        </p:txBody>
      </p:sp>
      <p:pic>
        <p:nvPicPr>
          <p:cNvPr id="9219" name="Рисунок 4" descr="109632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90684" y="-315415"/>
            <a:ext cx="4778436" cy="7173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14612" y="1143000"/>
            <a:ext cx="3810000" cy="5715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0" y="214313"/>
            <a:ext cx="874846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Звонницы были важным элементом древнерусского зодчества XIV—XVII веков.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Прямоугольник 1"/>
          <p:cNvSpPr>
            <a:spLocks noChangeArrowheads="1"/>
          </p:cNvSpPr>
          <p:nvPr/>
        </p:nvSpPr>
        <p:spPr bwMode="auto">
          <a:xfrm>
            <a:off x="0" y="1571625"/>
            <a:ext cx="9144000" cy="452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3200" b="1" i="1" dirty="0">
                <a:solidFill>
                  <a:srgbClr val="0000FF"/>
                </a:solidFill>
              </a:rPr>
              <a:t>Изучение русского православного храма как явления прекрасного, </a:t>
            </a:r>
          </a:p>
          <a:p>
            <a:pPr algn="ctr"/>
            <a:r>
              <a:rPr lang="ru-RU" sz="3200" b="1" i="1" dirty="0">
                <a:solidFill>
                  <a:srgbClr val="0000FF"/>
                </a:solidFill>
              </a:rPr>
              <a:t>наиболее открытого миру и воплощающего в себе символы </a:t>
            </a:r>
            <a:r>
              <a:rPr lang="ru-RU" sz="3200" b="1" i="1" dirty="0" smtClean="0">
                <a:solidFill>
                  <a:srgbClr val="0000FF"/>
                </a:solidFill>
              </a:rPr>
              <a:t>Православной </a:t>
            </a:r>
            <a:r>
              <a:rPr lang="ru-RU" sz="3200" b="1" i="1" dirty="0">
                <a:solidFill>
                  <a:srgbClr val="0000FF"/>
                </a:solidFill>
              </a:rPr>
              <a:t>веры может стать </a:t>
            </a:r>
          </a:p>
          <a:p>
            <a:pPr algn="ctr"/>
            <a:r>
              <a:rPr lang="ru-RU" sz="3200" b="1" i="1" dirty="0">
                <a:solidFill>
                  <a:srgbClr val="0000FF"/>
                </a:solidFill>
              </a:rPr>
              <a:t>для ищущего спасения человека ступенью лестницы, возводящей его </a:t>
            </a:r>
            <a:r>
              <a:rPr lang="ru-RU" sz="3200" b="1" i="1" dirty="0" smtClean="0">
                <a:solidFill>
                  <a:srgbClr val="0000FF"/>
                </a:solidFill>
              </a:rPr>
              <a:t>к</a:t>
            </a:r>
          </a:p>
          <a:p>
            <a:pPr algn="ctr"/>
            <a:r>
              <a:rPr lang="ru-RU" sz="3200" b="1" i="1" dirty="0" smtClean="0">
                <a:solidFill>
                  <a:srgbClr val="0000FF"/>
                </a:solidFill>
              </a:rPr>
              <a:t> </a:t>
            </a:r>
            <a:r>
              <a:rPr lang="ru-RU" sz="3200" b="1" i="1" dirty="0">
                <a:solidFill>
                  <a:srgbClr val="0000FF"/>
                </a:solidFill>
              </a:rPr>
              <a:t>Самому Создателю </a:t>
            </a:r>
            <a:endParaRPr lang="ru-RU" sz="3200" b="1" i="1" dirty="0" smtClean="0">
              <a:solidFill>
                <a:srgbClr val="0000FF"/>
              </a:solidFill>
            </a:endParaRPr>
          </a:p>
          <a:p>
            <a:pPr algn="ctr"/>
            <a:r>
              <a:rPr lang="ru-RU" sz="3200" b="1" i="1" dirty="0" smtClean="0">
                <a:solidFill>
                  <a:srgbClr val="0000FF"/>
                </a:solidFill>
              </a:rPr>
              <a:t>Добра</a:t>
            </a:r>
            <a:r>
              <a:rPr lang="ru-RU" sz="3200" b="1" i="1" dirty="0">
                <a:solidFill>
                  <a:srgbClr val="0000FF"/>
                </a:solidFill>
              </a:rPr>
              <a:t>, </a:t>
            </a:r>
            <a:r>
              <a:rPr lang="ru-RU" sz="3200" b="1" i="1" dirty="0" smtClean="0">
                <a:solidFill>
                  <a:srgbClr val="0000FF"/>
                </a:solidFill>
              </a:rPr>
              <a:t>Любви </a:t>
            </a:r>
            <a:r>
              <a:rPr lang="ru-RU" sz="3200" b="1" i="1" dirty="0">
                <a:solidFill>
                  <a:srgbClr val="0000FF"/>
                </a:solidFill>
              </a:rPr>
              <a:t>и Красоты.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5" descr="портал монастыря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5" y="-1"/>
            <a:ext cx="5737349" cy="63257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5" name="Text Box 8"/>
          <p:cNvSpPr txBox="1">
            <a:spLocks noChangeArrowheads="1"/>
          </p:cNvSpPr>
          <p:nvPr/>
        </p:nvSpPr>
        <p:spPr bwMode="auto">
          <a:xfrm>
            <a:off x="0" y="6309320"/>
            <a:ext cx="817123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FF0066"/>
                </a:solidFill>
              </a:rPr>
              <a:t>Портал –</a:t>
            </a:r>
            <a:r>
              <a:rPr lang="ru-RU" sz="2800" b="1" dirty="0"/>
              <a:t> </a:t>
            </a:r>
            <a:r>
              <a:rPr lang="ru-RU" sz="2800" b="1" dirty="0">
                <a:solidFill>
                  <a:srgbClr val="0000FF"/>
                </a:solidFill>
              </a:rPr>
              <a:t>архитектурно украшенный вход.</a:t>
            </a:r>
          </a:p>
        </p:txBody>
      </p:sp>
      <p:sp>
        <p:nvSpPr>
          <p:cNvPr id="6" name="Управляющая кнопка: далее 5">
            <a:hlinkClick r:id="rId3" action="ppaction://hlinksldjump" highlightClick="1"/>
          </p:cNvPr>
          <p:cNvSpPr/>
          <p:nvPr/>
        </p:nvSpPr>
        <p:spPr>
          <a:xfrm>
            <a:off x="8286750" y="6072188"/>
            <a:ext cx="857250" cy="785812"/>
          </a:xfrm>
          <a:prstGeom prst="actionButtonForwardNext">
            <a:avLst/>
          </a:prstGeom>
          <a:solidFill>
            <a:srgbClr val="BD9C2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8" name="Rectangle 4"/>
          <p:cNvSpPr>
            <a:spLocks noGrp="1" noChangeArrowheads="1"/>
          </p:cNvSpPr>
          <p:nvPr>
            <p:ph type="title"/>
          </p:nvPr>
        </p:nvSpPr>
        <p:spPr>
          <a:xfrm>
            <a:off x="395536" y="0"/>
            <a:ext cx="8229600" cy="1371600"/>
          </a:xfrm>
        </p:spPr>
        <p:txBody>
          <a:bodyPr/>
          <a:lstStyle/>
          <a:p>
            <a:pPr eaLnBrk="1" hangingPunct="1">
              <a:defRPr/>
            </a:pPr>
            <a:r>
              <a:rPr lang="ru-RU" sz="4000" b="1" dirty="0" smtClean="0">
                <a:solidFill>
                  <a:srgbClr val="C00000"/>
                </a:solidFill>
              </a:rPr>
              <a:t>Храм – «дом Господень» </a:t>
            </a:r>
            <a:br>
              <a:rPr lang="ru-RU" sz="4000" b="1" dirty="0" smtClean="0">
                <a:solidFill>
                  <a:srgbClr val="C00000"/>
                </a:solidFill>
              </a:rPr>
            </a:br>
            <a:endParaRPr lang="ru-RU" sz="4000" b="1" dirty="0" smtClean="0">
              <a:solidFill>
                <a:srgbClr val="C00000"/>
              </a:solidFill>
            </a:endParaRPr>
          </a:p>
        </p:txBody>
      </p:sp>
      <p:sp>
        <p:nvSpPr>
          <p:cNvPr id="21510" name="Rectangle 6"/>
          <p:cNvSpPr>
            <a:spLocks noGrp="1" noChangeArrowheads="1"/>
          </p:cNvSpPr>
          <p:nvPr>
            <p:ph type="body" sz="half" idx="2"/>
          </p:nvPr>
        </p:nvSpPr>
        <p:spPr>
          <a:xfrm>
            <a:off x="5652120" y="2348880"/>
            <a:ext cx="3491880" cy="4725144"/>
          </a:xfrm>
        </p:spPr>
        <p:txBody>
          <a:bodyPr/>
          <a:lstStyle/>
          <a:p>
            <a:pPr algn="ctr" eaLnBrk="1" hangingPunct="1">
              <a:lnSpc>
                <a:spcPct val="90000"/>
              </a:lnSpc>
              <a:buFont typeface="Arial" pitchFamily="34" charset="0"/>
              <a:buChar char="•"/>
              <a:defRPr/>
            </a:pPr>
            <a:r>
              <a:rPr lang="ru-RU" sz="2000" dirty="0" smtClean="0"/>
              <a:t>   </a:t>
            </a:r>
            <a:r>
              <a:rPr lang="ru-RU" sz="2400" b="1" dirty="0" smtClean="0">
                <a:solidFill>
                  <a:srgbClr val="0000FF"/>
                </a:solidFill>
              </a:rPr>
              <a:t>Храм </a:t>
            </a:r>
            <a:r>
              <a:rPr lang="ru-RU" sz="2400" b="1" dirty="0" smtClean="0">
                <a:solidFill>
                  <a:srgbClr val="0000FF"/>
                </a:solidFill>
              </a:rPr>
              <a:t>– это священное место, где члены Церкви приобщаются Божественной жизни в таинствах</a:t>
            </a:r>
            <a:r>
              <a:rPr lang="ru-RU" sz="2400" b="1" dirty="0" smtClean="0">
                <a:solidFill>
                  <a:srgbClr val="0000FF"/>
                </a:solidFill>
              </a:rPr>
              <a:t>.</a:t>
            </a:r>
          </a:p>
          <a:p>
            <a:pPr algn="ctr" eaLnBrk="1" hangingPunct="1">
              <a:lnSpc>
                <a:spcPct val="90000"/>
              </a:lnSpc>
              <a:buNone/>
              <a:defRPr/>
            </a:pPr>
            <a:r>
              <a:rPr lang="ru-RU" sz="2400" b="1" dirty="0" smtClean="0">
                <a:solidFill>
                  <a:srgbClr val="0000FF"/>
                </a:solidFill>
              </a:rPr>
              <a:t> </a:t>
            </a:r>
            <a:endParaRPr lang="ru-RU" sz="2400" b="1" dirty="0" smtClean="0">
              <a:solidFill>
                <a:srgbClr val="0000FF"/>
              </a:solidFill>
            </a:endParaRPr>
          </a:p>
          <a:p>
            <a:pPr algn="ctr" eaLnBrk="1" hangingPunct="1">
              <a:lnSpc>
                <a:spcPct val="90000"/>
              </a:lnSpc>
              <a:defRPr/>
            </a:pPr>
            <a:r>
              <a:rPr lang="ru-RU" sz="2400" b="1" dirty="0" smtClean="0">
                <a:solidFill>
                  <a:schemeClr val="accent2"/>
                </a:solidFill>
              </a:rPr>
              <a:t>Храм </a:t>
            </a:r>
            <a:r>
              <a:rPr lang="ru-RU" sz="2400" b="1" dirty="0" smtClean="0">
                <a:solidFill>
                  <a:schemeClr val="accent2"/>
                </a:solidFill>
              </a:rPr>
              <a:t>– это мир, вселенная, смысл которой придает соучастие в деле Спасения.</a:t>
            </a:r>
          </a:p>
        </p:txBody>
      </p:sp>
      <p:pic>
        <p:nvPicPr>
          <p:cNvPr id="4100" name="Picture 11" descr="IMG_0693_78758449074"/>
          <p:cNvPicPr>
            <a:picLocks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2348880"/>
            <a:ext cx="6013441" cy="4509120"/>
          </a:xfrm>
          <a:noFill/>
        </p:spPr>
      </p:pic>
      <p:sp>
        <p:nvSpPr>
          <p:cNvPr id="6" name="Прямоугольник 5"/>
          <p:cNvSpPr/>
          <p:nvPr/>
        </p:nvSpPr>
        <p:spPr>
          <a:xfrm>
            <a:off x="0" y="908720"/>
            <a:ext cx="9684568" cy="978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lnSpc>
                <a:spcPct val="90000"/>
              </a:lnSpc>
              <a:defRPr/>
            </a:pPr>
            <a:r>
              <a:rPr lang="ru-RU" sz="3200" b="1" dirty="0" smtClean="0">
                <a:solidFill>
                  <a:srgbClr val="800000"/>
                </a:solidFill>
              </a:rPr>
              <a:t>Храм – это образ всего Божественного Царства, </a:t>
            </a:r>
            <a:r>
              <a:rPr lang="ru-RU" sz="2800" b="1" dirty="0" smtClean="0">
                <a:solidFill>
                  <a:srgbClr val="800000"/>
                </a:solidFill>
              </a:rPr>
              <a:t>к которому </a:t>
            </a:r>
            <a:r>
              <a:rPr lang="ru-RU" sz="3200" b="1" dirty="0" smtClean="0">
                <a:solidFill>
                  <a:srgbClr val="800000"/>
                </a:solidFill>
              </a:rPr>
              <a:t>Церковь ведет </a:t>
            </a:r>
            <a:r>
              <a:rPr lang="ru-RU" sz="3200" b="1" dirty="0" smtClean="0">
                <a:solidFill>
                  <a:srgbClr val="800000"/>
                </a:solidFill>
              </a:rPr>
              <a:t>весь мир</a:t>
            </a:r>
            <a:r>
              <a:rPr lang="ru-RU" sz="3200" b="1" dirty="0" smtClean="0">
                <a:solidFill>
                  <a:srgbClr val="800000"/>
                </a:solidFill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 Box 7"/>
          <p:cNvSpPr txBox="1">
            <a:spLocks noChangeArrowheads="1"/>
          </p:cNvSpPr>
          <p:nvPr/>
        </p:nvSpPr>
        <p:spPr bwMode="auto">
          <a:xfrm>
            <a:off x="0" y="5288340"/>
            <a:ext cx="9616198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rgbClr val="FF0066"/>
                </a:solidFill>
              </a:rPr>
              <a:t>Апсида – </a:t>
            </a:r>
            <a:r>
              <a:rPr lang="ru-RU" sz="3200" b="1" dirty="0">
                <a:solidFill>
                  <a:srgbClr val="0000FF"/>
                </a:solidFill>
              </a:rPr>
              <a:t>полукруглый или граненый </a:t>
            </a:r>
            <a:endParaRPr lang="ru-RU" sz="3200" b="1" dirty="0" smtClean="0">
              <a:solidFill>
                <a:srgbClr val="0000FF"/>
              </a:solidFill>
            </a:endParaRPr>
          </a:p>
          <a:p>
            <a:pPr algn="ctr"/>
            <a:r>
              <a:rPr lang="ru-RU" sz="3200" b="1" dirty="0" smtClean="0">
                <a:solidFill>
                  <a:srgbClr val="0000FF"/>
                </a:solidFill>
              </a:rPr>
              <a:t>выступ здания, перекрытый </a:t>
            </a:r>
            <a:r>
              <a:rPr lang="ru-RU" sz="3200" b="1" dirty="0">
                <a:solidFill>
                  <a:srgbClr val="0000FF"/>
                </a:solidFill>
              </a:rPr>
              <a:t>полукуполом или сомкнутым сводом.</a:t>
            </a:r>
          </a:p>
        </p:txBody>
      </p:sp>
      <p:pic>
        <p:nvPicPr>
          <p:cNvPr id="9219" name="Picture 1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55776" y="0"/>
            <a:ext cx="4415444" cy="5157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20" name="Line 11"/>
          <p:cNvSpPr>
            <a:spLocks noChangeShapeType="1"/>
          </p:cNvSpPr>
          <p:nvPr/>
        </p:nvSpPr>
        <p:spPr bwMode="auto">
          <a:xfrm>
            <a:off x="1187624" y="3501008"/>
            <a:ext cx="1295400" cy="0"/>
          </a:xfrm>
          <a:prstGeom prst="line">
            <a:avLst/>
          </a:prstGeom>
          <a:noFill/>
          <a:ln w="38100">
            <a:solidFill>
              <a:srgbClr val="FF0066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9221" name="Line 12"/>
          <p:cNvSpPr>
            <a:spLocks noChangeShapeType="1"/>
          </p:cNvSpPr>
          <p:nvPr/>
        </p:nvSpPr>
        <p:spPr bwMode="auto">
          <a:xfrm>
            <a:off x="2483768" y="3501008"/>
            <a:ext cx="1944687" cy="863600"/>
          </a:xfrm>
          <a:prstGeom prst="line">
            <a:avLst/>
          </a:prstGeom>
          <a:noFill/>
          <a:ln w="38100">
            <a:solidFill>
              <a:srgbClr val="FF0066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9222" name="Text Box 13"/>
          <p:cNvSpPr txBox="1">
            <a:spLocks noChangeArrowheads="1"/>
          </p:cNvSpPr>
          <p:nvPr/>
        </p:nvSpPr>
        <p:spPr bwMode="auto">
          <a:xfrm>
            <a:off x="611560" y="2924944"/>
            <a:ext cx="1991251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4000" b="1" dirty="0">
                <a:solidFill>
                  <a:srgbClr val="FF0066"/>
                </a:solidFill>
              </a:rPr>
              <a:t>апсида</a:t>
            </a:r>
          </a:p>
        </p:txBody>
      </p:sp>
      <p:sp>
        <p:nvSpPr>
          <p:cNvPr id="7" name="Управляющая кнопка: далее 6">
            <a:hlinkClick r:id="rId3" action="ppaction://hlinksldjump" highlightClick="1"/>
          </p:cNvPr>
          <p:cNvSpPr/>
          <p:nvPr/>
        </p:nvSpPr>
        <p:spPr>
          <a:xfrm>
            <a:off x="8358188" y="6143625"/>
            <a:ext cx="785812" cy="714375"/>
          </a:xfrm>
          <a:prstGeom prst="actionButtonForwardNext">
            <a:avLst/>
          </a:prstGeom>
          <a:solidFill>
            <a:srgbClr val="BD9C2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5"/>
          <p:cNvSpPr txBox="1">
            <a:spLocks noChangeArrowheads="1"/>
          </p:cNvSpPr>
          <p:nvPr/>
        </p:nvSpPr>
        <p:spPr bwMode="auto">
          <a:xfrm>
            <a:off x="323528" y="4797152"/>
            <a:ext cx="8410575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ru-RU" sz="3600" b="1" dirty="0">
                <a:solidFill>
                  <a:srgbClr val="FF0000"/>
                </a:solidFill>
              </a:rPr>
              <a:t>Закомара</a:t>
            </a:r>
            <a:r>
              <a:rPr lang="ru-RU" sz="2800" b="1" dirty="0">
                <a:solidFill>
                  <a:srgbClr val="0000FF"/>
                </a:solidFill>
              </a:rPr>
              <a:t> </a:t>
            </a:r>
            <a:r>
              <a:rPr lang="ru-RU" sz="2400" b="1" dirty="0">
                <a:solidFill>
                  <a:srgbClr val="0000FF"/>
                </a:solidFill>
              </a:rPr>
              <a:t>- </a:t>
            </a:r>
            <a:r>
              <a:rPr lang="ru-RU" sz="2800" b="1" dirty="0">
                <a:solidFill>
                  <a:srgbClr val="0000FF"/>
                </a:solidFill>
              </a:rPr>
              <a:t>полукруглое или </a:t>
            </a:r>
            <a:r>
              <a:rPr lang="ru-RU" sz="2800" b="1" dirty="0" err="1">
                <a:solidFill>
                  <a:srgbClr val="0000FF"/>
                </a:solidFill>
              </a:rPr>
              <a:t>килевидное</a:t>
            </a:r>
            <a:r>
              <a:rPr lang="ru-RU" sz="2800" b="1" dirty="0">
                <a:solidFill>
                  <a:srgbClr val="0000FF"/>
                </a:solidFill>
              </a:rPr>
              <a:t> завершение части наружной стены здания в русской архитектуре, повторяет очертания расположенного за ней свода.</a:t>
            </a:r>
          </a:p>
        </p:txBody>
      </p:sp>
      <p:pic>
        <p:nvPicPr>
          <p:cNvPr id="10243" name="Picture 11" descr="06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93997" y="0"/>
            <a:ext cx="5822804" cy="4545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4" name="Line 12"/>
          <p:cNvSpPr>
            <a:spLocks noChangeShapeType="1"/>
          </p:cNvSpPr>
          <p:nvPr/>
        </p:nvSpPr>
        <p:spPr bwMode="auto">
          <a:xfrm>
            <a:off x="1835696" y="1988840"/>
            <a:ext cx="649238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0245" name="Line 13"/>
          <p:cNvSpPr>
            <a:spLocks noChangeShapeType="1"/>
          </p:cNvSpPr>
          <p:nvPr/>
        </p:nvSpPr>
        <p:spPr bwMode="auto">
          <a:xfrm>
            <a:off x="2483768" y="1988840"/>
            <a:ext cx="936104" cy="1008112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10246" name="Text Box 14"/>
          <p:cNvSpPr txBox="1">
            <a:spLocks noChangeArrowheads="1"/>
          </p:cNvSpPr>
          <p:nvPr/>
        </p:nvSpPr>
        <p:spPr bwMode="auto">
          <a:xfrm>
            <a:off x="0" y="1700213"/>
            <a:ext cx="212407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800" b="1" dirty="0">
                <a:solidFill>
                  <a:srgbClr val="FF0066"/>
                </a:solidFill>
              </a:rPr>
              <a:t>закомара</a:t>
            </a:r>
          </a:p>
        </p:txBody>
      </p:sp>
      <p:sp>
        <p:nvSpPr>
          <p:cNvPr id="9" name="Управляющая кнопка: далее 8">
            <a:hlinkClick r:id="rId3" action="ppaction://hlinksldjump" highlightClick="1"/>
          </p:cNvPr>
          <p:cNvSpPr/>
          <p:nvPr/>
        </p:nvSpPr>
        <p:spPr>
          <a:xfrm>
            <a:off x="8388424" y="6237312"/>
            <a:ext cx="755576" cy="620688"/>
          </a:xfrm>
          <a:prstGeom prst="actionButtonForwardNext">
            <a:avLst/>
          </a:prstGeom>
          <a:solidFill>
            <a:srgbClr val="BD9C2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7"/>
          <p:cNvSpPr txBox="1">
            <a:spLocks noChangeArrowheads="1"/>
          </p:cNvSpPr>
          <p:nvPr/>
        </p:nvSpPr>
        <p:spPr bwMode="auto">
          <a:xfrm>
            <a:off x="4572000" y="1124745"/>
            <a:ext cx="4752527" cy="452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rgbClr val="FF0066"/>
                </a:solidFill>
                <a:latin typeface="Arial Black" pitchFamily="34" charset="0"/>
              </a:rPr>
              <a:t>Арка </a:t>
            </a:r>
            <a:endParaRPr lang="ru-RU" sz="3200" b="1" dirty="0" smtClean="0">
              <a:solidFill>
                <a:srgbClr val="FF0066"/>
              </a:solidFill>
              <a:latin typeface="Arial Black" pitchFamily="34" charset="0"/>
            </a:endParaRPr>
          </a:p>
          <a:p>
            <a:pPr algn="ctr"/>
            <a:r>
              <a:rPr lang="ru-RU" sz="3200" b="1" dirty="0" smtClean="0">
                <a:solidFill>
                  <a:srgbClr val="FF0066"/>
                </a:solidFill>
                <a:latin typeface="Arial Black" pitchFamily="34" charset="0"/>
              </a:rPr>
              <a:t>(</a:t>
            </a:r>
            <a:r>
              <a:rPr lang="ru-RU" sz="3200" b="1" dirty="0">
                <a:solidFill>
                  <a:srgbClr val="FF0066"/>
                </a:solidFill>
                <a:latin typeface="Arial Black" pitchFamily="34" charset="0"/>
              </a:rPr>
              <a:t>арочное окно) </a:t>
            </a:r>
            <a:r>
              <a:rPr lang="ru-RU" sz="2800" b="1" dirty="0">
                <a:solidFill>
                  <a:srgbClr val="0000FF"/>
                </a:solidFill>
              </a:rPr>
              <a:t>– </a:t>
            </a:r>
            <a:r>
              <a:rPr lang="ru-RU" sz="2800" b="1" dirty="0">
                <a:solidFill>
                  <a:srgbClr val="0000FF"/>
                </a:solidFill>
                <a:latin typeface="Arial Black" pitchFamily="34" charset="0"/>
              </a:rPr>
              <a:t>криволинейное перекрытие </a:t>
            </a:r>
            <a:r>
              <a:rPr lang="ru-RU" sz="2800" b="1" dirty="0" smtClean="0">
                <a:solidFill>
                  <a:srgbClr val="0000FF"/>
                </a:solidFill>
                <a:latin typeface="Arial Black" pitchFamily="34" charset="0"/>
              </a:rPr>
              <a:t>проёма</a:t>
            </a:r>
          </a:p>
          <a:p>
            <a:pPr algn="ctr"/>
            <a:r>
              <a:rPr lang="ru-RU" sz="2800" b="1" dirty="0" smtClean="0">
                <a:solidFill>
                  <a:srgbClr val="0000FF"/>
                </a:solidFill>
                <a:latin typeface="Arial Black" pitchFamily="34" charset="0"/>
              </a:rPr>
              <a:t> </a:t>
            </a:r>
            <a:r>
              <a:rPr lang="ru-RU" sz="2800" b="1" dirty="0">
                <a:solidFill>
                  <a:srgbClr val="0000FF"/>
                </a:solidFill>
                <a:latin typeface="Arial Black" pitchFamily="34" charset="0"/>
              </a:rPr>
              <a:t>в стене</a:t>
            </a:r>
          </a:p>
          <a:p>
            <a:pPr algn="ctr"/>
            <a:r>
              <a:rPr lang="ru-RU" sz="2800" b="1" dirty="0">
                <a:solidFill>
                  <a:srgbClr val="0000FF"/>
                </a:solidFill>
                <a:latin typeface="Arial Black" pitchFamily="34" charset="0"/>
              </a:rPr>
              <a:t>или пространства между двумя опорами</a:t>
            </a:r>
          </a:p>
          <a:p>
            <a:pPr algn="ctr"/>
            <a:r>
              <a:rPr lang="ru-RU" sz="2800" b="1" dirty="0">
                <a:solidFill>
                  <a:srgbClr val="0000FF"/>
                </a:solidFill>
                <a:latin typeface="Arial Black" pitchFamily="34" charset="0"/>
              </a:rPr>
              <a:t>(столбами, колоннами, пилонами). </a:t>
            </a:r>
          </a:p>
        </p:txBody>
      </p:sp>
      <p:pic>
        <p:nvPicPr>
          <p:cNvPr id="11267" name="Picture 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1"/>
            <a:ext cx="4569474" cy="5517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68" name="Line 11"/>
          <p:cNvSpPr>
            <a:spLocks noChangeShapeType="1"/>
          </p:cNvSpPr>
          <p:nvPr/>
        </p:nvSpPr>
        <p:spPr bwMode="auto">
          <a:xfrm flipH="1" flipV="1">
            <a:off x="2987824" y="3140968"/>
            <a:ext cx="928688" cy="2286000"/>
          </a:xfrm>
          <a:prstGeom prst="line">
            <a:avLst/>
          </a:prstGeom>
          <a:noFill/>
          <a:ln w="25400">
            <a:solidFill>
              <a:srgbClr val="FF0066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11269" name="Text Box 12"/>
          <p:cNvSpPr txBox="1">
            <a:spLocks noChangeArrowheads="1"/>
          </p:cNvSpPr>
          <p:nvPr/>
        </p:nvSpPr>
        <p:spPr bwMode="auto">
          <a:xfrm>
            <a:off x="4355976" y="5517232"/>
            <a:ext cx="1509886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rgbClr val="FF0066"/>
                </a:solidFill>
              </a:rPr>
              <a:t>арка</a:t>
            </a:r>
          </a:p>
        </p:txBody>
      </p:sp>
      <p:cxnSp>
        <p:nvCxnSpPr>
          <p:cNvPr id="10" name="Прямая со стрелкой 9"/>
          <p:cNvCxnSpPr>
            <a:stCxn id="11268" idx="0"/>
          </p:cNvCxnSpPr>
          <p:nvPr/>
        </p:nvCxnSpPr>
        <p:spPr>
          <a:xfrm rot="16200000" flipV="1">
            <a:off x="2523480" y="4033937"/>
            <a:ext cx="1571625" cy="1214438"/>
          </a:xfrm>
          <a:prstGeom prst="straightConnector1">
            <a:avLst/>
          </a:prstGeom>
          <a:ln w="28575">
            <a:solidFill>
              <a:srgbClr val="FF006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Управляющая кнопка: далее 12">
            <a:hlinkClick r:id="rId3" action="ppaction://hlinksldjump" highlightClick="1"/>
          </p:cNvPr>
          <p:cNvSpPr/>
          <p:nvPr/>
        </p:nvSpPr>
        <p:spPr>
          <a:xfrm>
            <a:off x="8286750" y="6072188"/>
            <a:ext cx="857250" cy="785812"/>
          </a:xfrm>
          <a:prstGeom prst="actionButtonForwardNext">
            <a:avLst/>
          </a:prstGeom>
          <a:solidFill>
            <a:srgbClr val="BD9C2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/>
          </a:p>
        </p:txBody>
      </p:sp>
      <p:cxnSp>
        <p:nvCxnSpPr>
          <p:cNvPr id="14" name="Прямая соединительная линия 13"/>
          <p:cNvCxnSpPr>
            <a:stCxn id="11268" idx="0"/>
          </p:cNvCxnSpPr>
          <p:nvPr/>
        </p:nvCxnSpPr>
        <p:spPr>
          <a:xfrm rot="16200000" flipH="1">
            <a:off x="4488012" y="4855468"/>
            <a:ext cx="0" cy="1143000"/>
          </a:xfrm>
          <a:prstGeom prst="line">
            <a:avLst/>
          </a:prstGeom>
          <a:ln w="3175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5" descr="спаса нк нередице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3914775" cy="561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1" name="Text Box 6"/>
          <p:cNvSpPr txBox="1">
            <a:spLocks noChangeArrowheads="1"/>
          </p:cNvSpPr>
          <p:nvPr/>
        </p:nvSpPr>
        <p:spPr bwMode="auto">
          <a:xfrm>
            <a:off x="0" y="5733256"/>
            <a:ext cx="394335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2000" b="1" dirty="0"/>
              <a:t>Церковь Спаса на </a:t>
            </a:r>
            <a:r>
              <a:rPr lang="ru-RU" sz="2000" b="1" dirty="0" err="1"/>
              <a:t>Нередице</a:t>
            </a:r>
            <a:r>
              <a:rPr lang="ru-RU" sz="2000" b="1" dirty="0"/>
              <a:t>. </a:t>
            </a:r>
          </a:p>
          <a:p>
            <a:pPr algn="ctr"/>
            <a:r>
              <a:rPr lang="ru-RU" sz="2000" b="1" dirty="0"/>
              <a:t>Новгород 1189 – 1199 г.г.</a:t>
            </a:r>
          </a:p>
        </p:txBody>
      </p:sp>
      <p:sp>
        <p:nvSpPr>
          <p:cNvPr id="12292" name="Text Box 7"/>
          <p:cNvSpPr txBox="1">
            <a:spLocks noChangeArrowheads="1"/>
          </p:cNvSpPr>
          <p:nvPr/>
        </p:nvSpPr>
        <p:spPr bwMode="auto">
          <a:xfrm>
            <a:off x="3923928" y="188640"/>
            <a:ext cx="5220072" cy="64940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dirty="0"/>
              <a:t> </a:t>
            </a:r>
            <a:r>
              <a:rPr lang="en-US" sz="2400" b="1" dirty="0"/>
              <a:t>XI – XII</a:t>
            </a:r>
            <a:r>
              <a:rPr lang="ru-RU" sz="2400" b="1" dirty="0"/>
              <a:t> в. на Руси – период </a:t>
            </a:r>
            <a:r>
              <a:rPr lang="ru-RU" sz="2400" b="1" dirty="0" smtClean="0"/>
              <a:t>феодальной</a:t>
            </a:r>
            <a:r>
              <a:rPr lang="en-US" sz="2400" b="1" dirty="0" smtClean="0"/>
              <a:t>  </a:t>
            </a:r>
            <a:r>
              <a:rPr lang="ru-RU" sz="2400" b="1" dirty="0" smtClean="0"/>
              <a:t>раздробленности.</a:t>
            </a:r>
            <a:endParaRPr lang="en-US" sz="2400" b="1" dirty="0" smtClean="0"/>
          </a:p>
          <a:p>
            <a:r>
              <a:rPr lang="ru-RU" sz="2400" b="1" dirty="0" smtClean="0"/>
              <a:t> </a:t>
            </a:r>
            <a:r>
              <a:rPr lang="ru-RU" sz="2400" b="1" dirty="0"/>
              <a:t>В это время образуются новые княжества со своими </a:t>
            </a:r>
            <a:r>
              <a:rPr lang="ru-RU" sz="2400" b="1" dirty="0" smtClean="0"/>
              <a:t>художественными</a:t>
            </a:r>
            <a:r>
              <a:rPr lang="en-US" sz="2400" b="1" dirty="0" smtClean="0"/>
              <a:t>  </a:t>
            </a:r>
            <a:r>
              <a:rPr lang="ru-RU" sz="2400" b="1" dirty="0" smtClean="0"/>
              <a:t>школами</a:t>
            </a:r>
            <a:r>
              <a:rPr lang="ru-RU" sz="2400" b="1" dirty="0"/>
              <a:t>. </a:t>
            </a:r>
            <a:endParaRPr lang="en-US" sz="2400" b="1" dirty="0" smtClean="0"/>
          </a:p>
          <a:p>
            <a:r>
              <a:rPr lang="ru-RU" sz="2800" b="1" dirty="0" smtClean="0"/>
              <a:t>Выделяются </a:t>
            </a:r>
            <a:r>
              <a:rPr lang="ru-RU" sz="2800" b="1" dirty="0"/>
              <a:t>два центра: </a:t>
            </a:r>
          </a:p>
          <a:p>
            <a:r>
              <a:rPr lang="ru-RU" sz="2800" b="1" dirty="0">
                <a:solidFill>
                  <a:srgbClr val="C00000"/>
                </a:solidFill>
              </a:rPr>
              <a:t>Новгород</a:t>
            </a:r>
            <a:r>
              <a:rPr lang="ru-RU" sz="2000" b="1" dirty="0"/>
              <a:t> </a:t>
            </a:r>
            <a:r>
              <a:rPr lang="ru-RU" sz="2000" b="1" dirty="0" smtClean="0"/>
              <a:t>и</a:t>
            </a:r>
            <a:endParaRPr lang="en-US" sz="2000" b="1" dirty="0" smtClean="0"/>
          </a:p>
          <a:p>
            <a:pPr algn="ctr"/>
            <a:r>
              <a:rPr lang="ru-RU" sz="2800" b="1" dirty="0" smtClean="0"/>
              <a:t> </a:t>
            </a:r>
            <a:r>
              <a:rPr lang="ru-RU" sz="2800" b="1" dirty="0" err="1">
                <a:solidFill>
                  <a:srgbClr val="0000FF"/>
                </a:solidFill>
              </a:rPr>
              <a:t>Владимиро</a:t>
            </a:r>
            <a:r>
              <a:rPr lang="ru-RU" sz="2800" b="1" dirty="0">
                <a:solidFill>
                  <a:srgbClr val="0000FF"/>
                </a:solidFill>
              </a:rPr>
              <a:t> </a:t>
            </a:r>
            <a:r>
              <a:rPr lang="en-US" sz="2800" b="1" dirty="0">
                <a:solidFill>
                  <a:srgbClr val="0000FF"/>
                </a:solidFill>
              </a:rPr>
              <a:t>-</a:t>
            </a:r>
            <a:r>
              <a:rPr lang="ru-RU" sz="2800" b="1" dirty="0" smtClean="0">
                <a:solidFill>
                  <a:srgbClr val="0000FF"/>
                </a:solidFill>
              </a:rPr>
              <a:t>суздальское </a:t>
            </a:r>
            <a:r>
              <a:rPr lang="ru-RU" sz="2800" b="1" dirty="0">
                <a:solidFill>
                  <a:srgbClr val="0000FF"/>
                </a:solidFill>
              </a:rPr>
              <a:t>княжество. </a:t>
            </a:r>
          </a:p>
          <a:p>
            <a:endParaRPr lang="ru-RU" sz="2000" b="1" dirty="0"/>
          </a:p>
          <a:p>
            <a:pPr algn="ctr"/>
            <a:r>
              <a:rPr lang="ru-RU" sz="2400" b="1" dirty="0">
                <a:solidFill>
                  <a:srgbClr val="FF0066"/>
                </a:solidFill>
              </a:rPr>
              <a:t>Новгородская церковь</a:t>
            </a:r>
          </a:p>
          <a:p>
            <a:pPr algn="ctr"/>
            <a:r>
              <a:rPr lang="ru-RU" sz="3200" b="1" dirty="0" smtClean="0">
                <a:solidFill>
                  <a:srgbClr val="FF0066"/>
                </a:solidFill>
              </a:rPr>
              <a:t>Спаса</a:t>
            </a:r>
            <a:r>
              <a:rPr lang="en-US" sz="3200" b="1" dirty="0" smtClean="0">
                <a:solidFill>
                  <a:srgbClr val="FF0066"/>
                </a:solidFill>
              </a:rPr>
              <a:t> </a:t>
            </a:r>
            <a:r>
              <a:rPr lang="ru-RU" sz="3200" b="1" dirty="0" smtClean="0">
                <a:solidFill>
                  <a:srgbClr val="FF0066"/>
                </a:solidFill>
              </a:rPr>
              <a:t>на </a:t>
            </a:r>
            <a:r>
              <a:rPr lang="ru-RU" sz="3200" b="1" dirty="0" err="1" smtClean="0">
                <a:solidFill>
                  <a:srgbClr val="FF0066"/>
                </a:solidFill>
              </a:rPr>
              <a:t>Нередице</a:t>
            </a:r>
            <a:endParaRPr lang="ru-RU" sz="3200" b="1" dirty="0">
              <a:solidFill>
                <a:srgbClr val="FF0066"/>
              </a:solidFill>
            </a:endParaRPr>
          </a:p>
          <a:p>
            <a:pPr algn="ctr"/>
            <a:r>
              <a:rPr lang="ru-RU" sz="2800" b="1" dirty="0">
                <a:solidFill>
                  <a:srgbClr val="FF0066"/>
                </a:solidFill>
              </a:rPr>
              <a:t>отличается во внешнем облике </a:t>
            </a:r>
            <a:r>
              <a:rPr lang="ru-RU" sz="2800" b="1" dirty="0" smtClean="0">
                <a:solidFill>
                  <a:srgbClr val="FF0066"/>
                </a:solidFill>
              </a:rPr>
              <a:t>земной</a:t>
            </a:r>
            <a:r>
              <a:rPr lang="en-US" sz="2800" b="1" dirty="0" smtClean="0">
                <a:solidFill>
                  <a:srgbClr val="FF0066"/>
                </a:solidFill>
              </a:rPr>
              <a:t> </a:t>
            </a:r>
            <a:r>
              <a:rPr lang="ru-RU" sz="2800" b="1" dirty="0" smtClean="0">
                <a:solidFill>
                  <a:srgbClr val="FF0066"/>
                </a:solidFill>
              </a:rPr>
              <a:t>простотой </a:t>
            </a:r>
            <a:r>
              <a:rPr lang="ru-RU" sz="2800" b="1" dirty="0">
                <a:solidFill>
                  <a:srgbClr val="FF0066"/>
                </a:solidFill>
              </a:rPr>
              <a:t>и кажется живой формой самой природы.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5" descr="Спаса на нередице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5872991"/>
          </a:xfrm>
          <a:noFill/>
        </p:spPr>
      </p:pic>
      <p:sp>
        <p:nvSpPr>
          <p:cNvPr id="13315" name="Rectangle 6"/>
          <p:cNvSpPr>
            <a:spLocks noChangeArrowheads="1"/>
          </p:cNvSpPr>
          <p:nvPr/>
        </p:nvSpPr>
        <p:spPr bwMode="auto">
          <a:xfrm>
            <a:off x="468313" y="6021388"/>
            <a:ext cx="799306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/>
              <a:t>Церковь Спаса на Нередице. Новгород 1189 – 1199 г.г.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Прямоугольник 5"/>
          <p:cNvSpPr>
            <a:spLocks noChangeArrowheads="1"/>
          </p:cNvSpPr>
          <p:nvPr/>
        </p:nvSpPr>
        <p:spPr bwMode="auto">
          <a:xfrm>
            <a:off x="0" y="0"/>
            <a:ext cx="91440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FF0000"/>
                </a:solidFill>
                <a:latin typeface="Arial Black" pitchFamily="34" charset="0"/>
              </a:rPr>
              <a:t>Храм Покрова на Нерли близ Владимира (1165 г.) наиболее совершенное творение владимирских зодчих</a:t>
            </a:r>
            <a:r>
              <a:rPr lang="ru-RU" sz="2400" b="1" dirty="0">
                <a:solidFill>
                  <a:srgbClr val="FF0000"/>
                </a:solidFill>
              </a:rPr>
              <a:t>. </a:t>
            </a:r>
          </a:p>
        </p:txBody>
      </p:sp>
      <p:sp>
        <p:nvSpPr>
          <p:cNvPr id="14339" name="Прямоугольник 8"/>
          <p:cNvSpPr>
            <a:spLocks noChangeArrowheads="1"/>
          </p:cNvSpPr>
          <p:nvPr/>
        </p:nvSpPr>
        <p:spPr bwMode="auto">
          <a:xfrm>
            <a:off x="1" y="5373216"/>
            <a:ext cx="91440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0000FF"/>
                </a:solidFill>
                <a:latin typeface="Arial Black" pitchFamily="34" charset="0"/>
              </a:rPr>
              <a:t>В его композиции пластика стен выразительно подчеркивает конструктивную систему не только путем выделения пилястр и закомар, но и очень рациональным использованием декора.</a:t>
            </a:r>
          </a:p>
        </p:txBody>
      </p:sp>
      <p:pic>
        <p:nvPicPr>
          <p:cNvPr id="8200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1720" y="1124744"/>
            <a:ext cx="5884118" cy="4319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01" name="Picture 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124744"/>
            <a:ext cx="5772743" cy="4320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9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44208" y="1052736"/>
            <a:ext cx="3275856" cy="4387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82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2000"/>
                                        <p:tgtEl>
                                          <p:spTgt spid="81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0"/>
                            </p:stCondLst>
                            <p:childTnLst>
                              <p:par>
                                <p:cTn id="12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82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82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8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4" descr="покрова на нерли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22113"/>
            <a:ext cx="4427984" cy="6835887"/>
          </a:xfrm>
          <a:noFill/>
        </p:spPr>
      </p:pic>
      <p:sp>
        <p:nvSpPr>
          <p:cNvPr id="15363" name="Text Box 5"/>
          <p:cNvSpPr txBox="1">
            <a:spLocks noChangeArrowheads="1"/>
          </p:cNvSpPr>
          <p:nvPr/>
        </p:nvSpPr>
        <p:spPr bwMode="auto">
          <a:xfrm>
            <a:off x="4427984" y="0"/>
            <a:ext cx="4716016" cy="64940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3200" b="1" dirty="0"/>
              <a:t>Храм называют поэмой, запечатленной в камне. Поэма русской природы, тихой грусти </a:t>
            </a:r>
          </a:p>
          <a:p>
            <a:pPr algn="ctr"/>
            <a:r>
              <a:rPr lang="ru-RU" sz="3200" b="1" dirty="0"/>
              <a:t>и созерцания. </a:t>
            </a:r>
          </a:p>
          <a:p>
            <a:pPr algn="ctr"/>
            <a:r>
              <a:rPr lang="ru-RU" sz="3200" b="1" dirty="0">
                <a:solidFill>
                  <a:srgbClr val="FF0066"/>
                </a:solidFill>
              </a:rPr>
              <a:t>Легкость удлиненных форм создает впечатление невесомости. </a:t>
            </a:r>
          </a:p>
          <a:p>
            <a:pPr algn="ctr"/>
            <a:r>
              <a:rPr lang="ru-RU" sz="3200" b="1" dirty="0">
                <a:solidFill>
                  <a:srgbClr val="FF0066"/>
                </a:solidFill>
              </a:rPr>
              <a:t>Храм посвящен </a:t>
            </a:r>
            <a:endParaRPr lang="en-US" sz="3200" b="1" dirty="0" smtClean="0">
              <a:solidFill>
                <a:srgbClr val="FF0066"/>
              </a:solidFill>
            </a:endParaRPr>
          </a:p>
          <a:p>
            <a:pPr algn="ctr"/>
            <a:r>
              <a:rPr lang="ru-RU" sz="3200" b="1" dirty="0" smtClean="0">
                <a:solidFill>
                  <a:srgbClr val="FF0066"/>
                </a:solidFill>
              </a:rPr>
              <a:t>Покрову </a:t>
            </a:r>
            <a:r>
              <a:rPr lang="ru-RU" sz="3200" b="1" dirty="0">
                <a:solidFill>
                  <a:srgbClr val="FF0066"/>
                </a:solidFill>
              </a:rPr>
              <a:t>Богородицы</a:t>
            </a:r>
            <a:r>
              <a:rPr lang="ru-RU" sz="2800" b="1" dirty="0">
                <a:solidFill>
                  <a:srgbClr val="FF0066"/>
                </a:solidFill>
              </a:rPr>
              <a:t>. </a:t>
            </a:r>
          </a:p>
        </p:txBody>
      </p:sp>
      <p:sp>
        <p:nvSpPr>
          <p:cNvPr id="15364" name="Text Box 6"/>
          <p:cNvSpPr txBox="1">
            <a:spLocks noChangeArrowheads="1"/>
          </p:cNvSpPr>
          <p:nvPr/>
        </p:nvSpPr>
        <p:spPr bwMode="auto">
          <a:xfrm>
            <a:off x="395288" y="5949950"/>
            <a:ext cx="3636962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2000" b="1"/>
              <a:t>Церковь Покрова на Нерли</a:t>
            </a:r>
          </a:p>
          <a:p>
            <a:pPr algn="ctr"/>
            <a:r>
              <a:rPr lang="ru-RU" sz="2000" b="1"/>
              <a:t>В Боголюбове. </a:t>
            </a:r>
            <a:r>
              <a:rPr lang="en-US" sz="2000" b="1"/>
              <a:t>XII</a:t>
            </a:r>
            <a:r>
              <a:rPr lang="ru-RU" sz="2000" b="1"/>
              <a:t> в.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Rectangle 6"/>
          <p:cNvSpPr>
            <a:spLocks noChangeArrowheads="1"/>
          </p:cNvSpPr>
          <p:nvPr/>
        </p:nvSpPr>
        <p:spPr bwMode="auto">
          <a:xfrm>
            <a:off x="179512" y="0"/>
            <a:ext cx="5832647" cy="3323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 eaLnBrk="0" hangingPunct="0"/>
            <a:r>
              <a:rPr lang="ru-RU" sz="2400" b="1" dirty="0">
                <a:ea typeface="Times New Roman" pitchFamily="18" charset="0"/>
                <a:cs typeface="Arial" charset="0"/>
              </a:rPr>
              <a:t>"Как мера и красота укажут..." Этой формулой руководствовались зодчие, возводя храм Покрова на Нерли. Оказалось, что размеры его относятся примерно как 2:3:5:8, т. е. совпадают с числами Фибоначчи, а </a:t>
            </a:r>
            <a:r>
              <a:rPr lang="ru-RU" sz="2400" b="1" dirty="0">
                <a:solidFill>
                  <a:srgbClr val="0000FF"/>
                </a:solidFill>
                <a:ea typeface="Times New Roman" pitchFamily="18" charset="0"/>
                <a:cs typeface="Arial" charset="0"/>
              </a:rPr>
              <a:t>высота храма и его длина составляют золотую пропорцию.</a:t>
            </a:r>
          </a:p>
          <a:p>
            <a:pPr eaLnBrk="0" hangingPunct="0"/>
            <a:endParaRPr lang="ru-RU" b="1" dirty="0">
              <a:ea typeface="Times New Roman" pitchFamily="18" charset="0"/>
              <a:cs typeface="Arial" charset="0"/>
            </a:endParaRPr>
          </a:p>
        </p:txBody>
      </p:sp>
      <p:pic>
        <p:nvPicPr>
          <p:cNvPr id="16388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7664" y="2996952"/>
            <a:ext cx="3672408" cy="21927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9" name="Прямоугольник 11"/>
          <p:cNvSpPr>
            <a:spLocks noChangeArrowheads="1"/>
          </p:cNvSpPr>
          <p:nvPr/>
        </p:nvSpPr>
        <p:spPr bwMode="auto">
          <a:xfrm>
            <a:off x="0" y="5157192"/>
            <a:ext cx="6516216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0000FF"/>
                </a:solidFill>
              </a:rPr>
              <a:t>Стены храма украшает традиционная белокаменная резьба, сюжетные группы - складываются в целую </a:t>
            </a:r>
            <a:r>
              <a:rPr lang="ru-RU" sz="2400" b="1" dirty="0" smtClean="0">
                <a:solidFill>
                  <a:srgbClr val="0000FF"/>
                </a:solidFill>
              </a:rPr>
              <a:t>систему, декоративную и философскую</a:t>
            </a:r>
            <a:r>
              <a:rPr lang="ru-RU" sz="2400" b="1" dirty="0"/>
              <a:t>.</a:t>
            </a:r>
          </a:p>
        </p:txBody>
      </p:sp>
      <p:sp>
        <p:nvSpPr>
          <p:cNvPr id="16390" name="TextBox 12"/>
          <p:cNvSpPr txBox="1">
            <a:spLocks noChangeArrowheads="1"/>
          </p:cNvSpPr>
          <p:nvPr/>
        </p:nvSpPr>
        <p:spPr bwMode="auto">
          <a:xfrm>
            <a:off x="2214563" y="4857750"/>
            <a:ext cx="220503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b="1" dirty="0" err="1">
                <a:solidFill>
                  <a:srgbClr val="002060"/>
                </a:solidFill>
              </a:rPr>
              <a:t>Аркатурный</a:t>
            </a:r>
            <a:r>
              <a:rPr lang="ru-RU" b="1" dirty="0">
                <a:solidFill>
                  <a:srgbClr val="002060"/>
                </a:solidFill>
              </a:rPr>
              <a:t> пояс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6156176" y="2924944"/>
            <a:ext cx="2987824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rgbClr val="002060"/>
                </a:solidFill>
              </a:rPr>
              <a:t>Ряд Фибоначчи используется для вычисления гармоничных пропорций, например, соотношение высоты помещения к высоте декорирования стен различными материалами или соотношение высот нескольких деревьев в группе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300192" y="548680"/>
            <a:ext cx="3240360" cy="20162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err="1" smtClean="0"/>
              <a:t>Чи́сла</a:t>
            </a:r>
            <a:r>
              <a:rPr lang="ru-RU" b="1" dirty="0" smtClean="0"/>
              <a:t> </a:t>
            </a:r>
            <a:r>
              <a:rPr lang="ru-RU" b="1" dirty="0" err="1" smtClean="0"/>
              <a:t>Фибона́ччи</a:t>
            </a:r>
            <a:r>
              <a:rPr lang="ru-RU" dirty="0" smtClean="0"/>
              <a:t> — </a:t>
            </a:r>
            <a:r>
              <a:rPr lang="ru-RU" b="1" dirty="0" smtClean="0">
                <a:solidFill>
                  <a:schemeClr val="accent2"/>
                </a:solidFill>
              </a:rPr>
              <a:t>элементы числовой последовательности</a:t>
            </a:r>
            <a:r>
              <a:rPr lang="ru-RU" dirty="0" smtClean="0"/>
              <a:t>,        в которой каждое </a:t>
            </a:r>
            <a:r>
              <a:rPr lang="ru-RU" b="1" dirty="0" smtClean="0"/>
              <a:t>последующее число равно сумме двух предыдущих </a:t>
            </a:r>
            <a:r>
              <a:rPr lang="ru-RU" dirty="0" smtClean="0"/>
              <a:t>чисел</a:t>
            </a:r>
            <a:endParaRPr lang="ru-RU" dirty="0"/>
          </a:p>
        </p:txBody>
      </p:sp>
      <p:pic>
        <p:nvPicPr>
          <p:cNvPr id="16386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04809" y="0"/>
            <a:ext cx="2939191" cy="6453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1"/>
          <p:cNvSpPr>
            <a:spLocks noChangeArrowheads="1"/>
          </p:cNvSpPr>
          <p:nvPr/>
        </p:nvSpPr>
        <p:spPr bwMode="auto">
          <a:xfrm>
            <a:off x="1" y="4454085"/>
            <a:ext cx="9144000" cy="2369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 eaLnBrk="0" hangingPunct="0"/>
            <a:r>
              <a:rPr lang="ru-RU" sz="2000" b="1" dirty="0" smtClean="0">
                <a:cs typeface="Times New Roman" pitchFamily="18" charset="0"/>
              </a:rPr>
              <a:t>На всех трех фасадах повторяется одна и та же композиция: царь Давид, сидящий на троне. По обеим сторонам от него симметрично расположены два голубя, а под ними - фигуры львов. Еще ниже - три женские маски с волосами, заплетенными в косы. Такие же маски помещены и на боковых частях фасада - храм как бы опоясывается ими</a:t>
            </a:r>
            <a:r>
              <a:rPr lang="ru-RU" b="1" dirty="0" smtClean="0">
                <a:cs typeface="Times New Roman" pitchFamily="18" charset="0"/>
              </a:rPr>
              <a:t>. </a:t>
            </a:r>
            <a:r>
              <a:rPr lang="ru-RU" sz="2400" b="1" dirty="0" smtClean="0">
                <a:solidFill>
                  <a:srgbClr val="FF0000"/>
                </a:solidFill>
                <a:cs typeface="Times New Roman" pitchFamily="18" charset="0"/>
              </a:rPr>
              <a:t>Эти маски символизируют Богородицу и присутствуют на всех владимирских храмах той эпохи.</a:t>
            </a:r>
            <a:endParaRPr lang="ru-RU" sz="2400" b="1" dirty="0">
              <a:solidFill>
                <a:srgbClr val="FF0000"/>
              </a:solidFill>
            </a:endParaRPr>
          </a:p>
        </p:txBody>
      </p:sp>
      <p:pic>
        <p:nvPicPr>
          <p:cNvPr id="17411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251520"/>
            <a:ext cx="9144000" cy="56012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2" name="Прямоугольник 4"/>
          <p:cNvSpPr>
            <a:spLocks noChangeArrowheads="1"/>
          </p:cNvSpPr>
          <p:nvPr/>
        </p:nvSpPr>
        <p:spPr bwMode="auto">
          <a:xfrm>
            <a:off x="467544" y="-387424"/>
            <a:ext cx="8143875" cy="110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 dirty="0">
                <a:solidFill>
                  <a:srgbClr val="FF0066"/>
                </a:solidFill>
              </a:rPr>
              <a:t>В конце 1992 года широко известный памятник был внесен в Список всемирного наследия ЮНЕСКО. </a:t>
            </a:r>
            <a:r>
              <a:rPr lang="ru-RU" b="1" dirty="0">
                <a:solidFill>
                  <a:srgbClr val="FF0066"/>
                </a:solidFill>
              </a:rPr>
              <a:t/>
            </a:r>
            <a:br>
              <a:rPr lang="ru-RU" b="1" dirty="0">
                <a:solidFill>
                  <a:srgbClr val="FF0066"/>
                </a:solidFill>
              </a:rPr>
            </a:b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33000"/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-252536" y="4437112"/>
            <a:ext cx="9577064" cy="2420888"/>
          </a:xfrm>
        </p:spPr>
        <p:txBody>
          <a:bodyPr/>
          <a:lstStyle/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ru-RU" sz="2400" dirty="0" smtClean="0"/>
              <a:t>     </a:t>
            </a:r>
            <a:r>
              <a:rPr lang="ru-RU" sz="2400" b="1" dirty="0" smtClean="0">
                <a:solidFill>
                  <a:srgbClr val="002060"/>
                </a:solidFill>
              </a:rPr>
              <a:t>Храм построен из тесаного белого камня князем Андреем </a:t>
            </a:r>
            <a:r>
              <a:rPr lang="ru-RU" sz="2400" b="1" dirty="0" err="1" smtClean="0">
                <a:solidFill>
                  <a:srgbClr val="002060"/>
                </a:solidFill>
              </a:rPr>
              <a:t>Боголюбским</a:t>
            </a:r>
            <a:r>
              <a:rPr lang="ru-RU" sz="2400" b="1" dirty="0" smtClean="0">
                <a:solidFill>
                  <a:srgbClr val="002060"/>
                </a:solidFill>
              </a:rPr>
              <a:t> в 1165 г. в 1 км от Боголюбова, в пойменных лугах, на насыпанном и укрепленном холме. </a:t>
            </a:r>
          </a:p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ru-RU" sz="2400" b="1" dirty="0" smtClean="0">
                <a:solidFill>
                  <a:srgbClr val="002060"/>
                </a:solidFill>
              </a:rPr>
              <a:t>Является памятником победы над волжскими болгарами.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ru-RU" sz="2000" b="1" dirty="0" smtClean="0"/>
              <a:t>       </a:t>
            </a:r>
            <a:r>
              <a:rPr lang="ru-RU" sz="2400" b="1" dirty="0" smtClean="0"/>
              <a:t>Сохранилось предание о том, что князь Андрей </a:t>
            </a:r>
            <a:r>
              <a:rPr lang="ru-RU" sz="2400" b="1" dirty="0" err="1" smtClean="0"/>
              <a:t>Боголюбский</a:t>
            </a:r>
            <a:r>
              <a:rPr lang="ru-RU" sz="2400" b="1" dirty="0" smtClean="0"/>
              <a:t> построил храм Покрова на Нерли после кончины своего любимого сына Изяслава–в память о нём.  </a:t>
            </a:r>
          </a:p>
          <a:p>
            <a:pPr eaLnBrk="1" hangingPunct="1">
              <a:lnSpc>
                <a:spcPct val="80000"/>
              </a:lnSpc>
            </a:pPr>
            <a:endParaRPr lang="ru-RU" sz="2000" b="1" dirty="0" smtClean="0"/>
          </a:p>
        </p:txBody>
      </p:sp>
      <p:pic>
        <p:nvPicPr>
          <p:cNvPr id="18435" name="Picture 4" descr="храм покрова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600" y="-459432"/>
            <a:ext cx="6480720" cy="48605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Прямоугольник 3"/>
          <p:cNvSpPr>
            <a:spLocks noChangeArrowheads="1"/>
          </p:cNvSpPr>
          <p:nvPr/>
        </p:nvSpPr>
        <p:spPr bwMode="auto">
          <a:xfrm>
            <a:off x="0" y="1268760"/>
            <a:ext cx="5508104" cy="49859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endParaRPr lang="ru-RU" dirty="0"/>
          </a:p>
          <a:p>
            <a:pPr algn="ctr"/>
            <a:r>
              <a:rPr lang="ru-RU" sz="2400" b="1" dirty="0" smtClean="0">
                <a:solidFill>
                  <a:schemeClr val="accent2"/>
                </a:solidFill>
                <a:latin typeface="+mn-lt"/>
              </a:rPr>
              <a:t>Образ </a:t>
            </a:r>
            <a:r>
              <a:rPr lang="ru-RU" sz="2400" b="1" dirty="0">
                <a:solidFill>
                  <a:schemeClr val="accent2"/>
                </a:solidFill>
                <a:latin typeface="+mn-lt"/>
              </a:rPr>
              <a:t>корабля, особенно </a:t>
            </a:r>
            <a:r>
              <a:rPr lang="ru-RU" sz="2400" b="1" dirty="0" err="1">
                <a:solidFill>
                  <a:schemeClr val="accent2"/>
                </a:solidFill>
                <a:latin typeface="+mn-lt"/>
              </a:rPr>
              <a:t>Ноева</a:t>
            </a:r>
            <a:r>
              <a:rPr lang="ru-RU" sz="2400" b="1" dirty="0">
                <a:solidFill>
                  <a:schemeClr val="accent2"/>
                </a:solidFill>
                <a:latin typeface="+mn-lt"/>
              </a:rPr>
              <a:t> ковчега, часто используется и по сей день для обозначения Церкви. </a:t>
            </a:r>
            <a:endParaRPr lang="ru-RU" sz="2400" b="1" dirty="0" smtClean="0">
              <a:solidFill>
                <a:schemeClr val="accent2"/>
              </a:solidFill>
              <a:latin typeface="+mn-lt"/>
            </a:endParaRPr>
          </a:p>
          <a:p>
            <a:pPr algn="ctr"/>
            <a:r>
              <a:rPr lang="ru-RU" sz="2400" b="1" dirty="0" smtClean="0">
                <a:solidFill>
                  <a:srgbClr val="0070C0"/>
                </a:solidFill>
                <a:latin typeface="Arial Black" pitchFamily="34" charset="0"/>
              </a:rPr>
              <a:t>Как </a:t>
            </a:r>
            <a:r>
              <a:rPr lang="ru-RU" sz="2400" b="1" dirty="0">
                <a:solidFill>
                  <a:srgbClr val="0070C0"/>
                </a:solidFill>
                <a:latin typeface="Arial Black" pitchFamily="34" charset="0"/>
              </a:rPr>
              <a:t>Ноев ковчег был спасением от морских волн, так Церковь, ведомая </a:t>
            </a:r>
            <a:endParaRPr lang="en-US" sz="2400" b="1" dirty="0" smtClean="0">
              <a:solidFill>
                <a:srgbClr val="0070C0"/>
              </a:solidFill>
              <a:latin typeface="Arial Black" pitchFamily="34" charset="0"/>
            </a:endParaRPr>
          </a:p>
          <a:p>
            <a:pPr algn="ctr"/>
            <a:r>
              <a:rPr lang="ru-RU" sz="2400" b="1" dirty="0" smtClean="0">
                <a:solidFill>
                  <a:srgbClr val="0070C0"/>
                </a:solidFill>
                <a:latin typeface="Arial Black" pitchFamily="34" charset="0"/>
              </a:rPr>
              <a:t>Святым </a:t>
            </a:r>
            <a:r>
              <a:rPr lang="ru-RU" sz="2400" b="1" dirty="0">
                <a:solidFill>
                  <a:srgbClr val="0070C0"/>
                </a:solidFill>
                <a:latin typeface="Arial Black" pitchFamily="34" charset="0"/>
              </a:rPr>
              <a:t>Духом, является для христиан прибежищем в житейском море</a:t>
            </a:r>
            <a:r>
              <a:rPr lang="ru-RU" sz="2400" b="1" dirty="0" smtClean="0">
                <a:solidFill>
                  <a:srgbClr val="0070C0"/>
                </a:solidFill>
                <a:latin typeface="Arial Black" pitchFamily="34" charset="0"/>
              </a:rPr>
              <a:t>.</a:t>
            </a:r>
          </a:p>
          <a:p>
            <a:pPr algn="ctr"/>
            <a:r>
              <a:rPr lang="ru-RU" sz="2400" b="1" dirty="0" smtClean="0">
                <a:solidFill>
                  <a:srgbClr val="0070C0"/>
                </a:solidFill>
              </a:rPr>
              <a:t> </a:t>
            </a:r>
            <a:r>
              <a:rPr lang="ru-RU" sz="2800" b="1" dirty="0">
                <a:solidFill>
                  <a:srgbClr val="FF0066"/>
                </a:solidFill>
              </a:rPr>
              <a:t>Поэтому до сих пор «кораблем» называется срединная часть храма</a:t>
            </a:r>
            <a:r>
              <a:rPr lang="ru-RU" sz="2800" dirty="0">
                <a:solidFill>
                  <a:srgbClr val="0070C0"/>
                </a:solidFill>
              </a:rPr>
              <a:t>.</a:t>
            </a: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92080" y="1065638"/>
            <a:ext cx="3851920" cy="57923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0" y="6457890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Храм Преображения Господня в Переславле-Залесском. XII век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0" y="0"/>
            <a:ext cx="939653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rgbClr val="C00000"/>
                </a:solidFill>
                <a:latin typeface="Arial Black" pitchFamily="34" charset="0"/>
              </a:rPr>
              <a:t>Уже в ранних христианских памятниках есть указание на то, что храм должен напоминать корабль и должен иметь три двери как указание на  Святую Троицу. </a:t>
            </a:r>
            <a:endParaRPr lang="ru-RU" sz="2400" dirty="0">
              <a:solidFill>
                <a:srgbClr val="C00000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680520" cy="73224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59" name="Text Box 5"/>
          <p:cNvSpPr txBox="1">
            <a:spLocks noChangeArrowheads="1"/>
          </p:cNvSpPr>
          <p:nvPr/>
        </p:nvSpPr>
        <p:spPr bwMode="auto">
          <a:xfrm>
            <a:off x="4644008" y="1700808"/>
            <a:ext cx="4499992" cy="5386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400" b="1" dirty="0"/>
              <a:t>Храм отличают идеальные пропорции и великолепная каменная резьба</a:t>
            </a:r>
            <a:r>
              <a:rPr lang="ru-RU" sz="2400" b="1" dirty="0" smtClean="0"/>
              <a:t>.</a:t>
            </a:r>
          </a:p>
          <a:p>
            <a:r>
              <a:rPr lang="ru-RU" sz="2400" b="1" dirty="0" smtClean="0"/>
              <a:t> </a:t>
            </a:r>
            <a:r>
              <a:rPr lang="ru-RU" sz="2400" b="1" dirty="0"/>
              <a:t>Кажется что перед нами драгоценный  </a:t>
            </a:r>
            <a:r>
              <a:rPr lang="ru-RU" sz="2400" b="1" dirty="0" smtClean="0"/>
              <a:t>ларец.</a:t>
            </a:r>
            <a:endParaRPr lang="ru-RU" sz="2400" b="1" dirty="0"/>
          </a:p>
          <a:p>
            <a:pPr algn="ctr"/>
            <a:r>
              <a:rPr lang="ru-RU" sz="2800" b="1" dirty="0">
                <a:solidFill>
                  <a:srgbClr val="FF0066"/>
                </a:solidFill>
              </a:rPr>
              <a:t>Храм являлся образом мироздания, </a:t>
            </a:r>
            <a:endParaRPr lang="ru-RU" sz="2800" b="1" dirty="0" smtClean="0">
              <a:solidFill>
                <a:srgbClr val="FF0066"/>
              </a:solidFill>
            </a:endParaRPr>
          </a:p>
          <a:p>
            <a:pPr algn="ctr"/>
            <a:r>
              <a:rPr lang="ru-RU" sz="2800" b="1" dirty="0" smtClean="0">
                <a:solidFill>
                  <a:srgbClr val="FF0066"/>
                </a:solidFill>
              </a:rPr>
              <a:t>«</a:t>
            </a:r>
            <a:r>
              <a:rPr lang="ru-RU" sz="2800" b="1" dirty="0">
                <a:solidFill>
                  <a:srgbClr val="FF0066"/>
                </a:solidFill>
              </a:rPr>
              <a:t>кораблем спасения</a:t>
            </a:r>
            <a:r>
              <a:rPr lang="ru-RU" sz="2800" b="1" dirty="0" smtClean="0">
                <a:solidFill>
                  <a:srgbClr val="FF0066"/>
                </a:solidFill>
              </a:rPr>
              <a:t>»,</a:t>
            </a:r>
          </a:p>
          <a:p>
            <a:pPr algn="ctr"/>
            <a:r>
              <a:rPr lang="ru-RU" sz="2800" b="1" dirty="0" smtClean="0">
                <a:solidFill>
                  <a:srgbClr val="FF0066"/>
                </a:solidFill>
              </a:rPr>
              <a:t> </a:t>
            </a:r>
            <a:r>
              <a:rPr lang="ru-RU" sz="2800" b="1" dirty="0">
                <a:solidFill>
                  <a:srgbClr val="FF0066"/>
                </a:solidFill>
              </a:rPr>
              <a:t>центром </a:t>
            </a:r>
          </a:p>
          <a:p>
            <a:pPr algn="ctr"/>
            <a:r>
              <a:rPr lang="ru-RU" sz="2800" b="1" dirty="0">
                <a:solidFill>
                  <a:srgbClr val="FF0066"/>
                </a:solidFill>
              </a:rPr>
              <a:t>общественной жизни и синтезом всех искусств.</a:t>
            </a:r>
          </a:p>
          <a:p>
            <a:pPr algn="ctr"/>
            <a:endParaRPr lang="ru-RU" sz="2800" b="1" dirty="0">
              <a:solidFill>
                <a:srgbClr val="FF0066"/>
              </a:solidFill>
            </a:endParaRPr>
          </a:p>
        </p:txBody>
      </p:sp>
      <p:sp>
        <p:nvSpPr>
          <p:cNvPr id="19460" name="Text Box 6"/>
          <p:cNvSpPr txBox="1">
            <a:spLocks noChangeArrowheads="1"/>
          </p:cNvSpPr>
          <p:nvPr/>
        </p:nvSpPr>
        <p:spPr bwMode="auto">
          <a:xfrm>
            <a:off x="4644008" y="0"/>
            <a:ext cx="4283968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FF0066"/>
                </a:solidFill>
              </a:rPr>
              <a:t>Дмитриевский собор </a:t>
            </a:r>
          </a:p>
          <a:p>
            <a:pPr algn="ctr"/>
            <a:r>
              <a:rPr lang="ru-RU" sz="2800" b="1" dirty="0">
                <a:solidFill>
                  <a:srgbClr val="FF0066"/>
                </a:solidFill>
              </a:rPr>
              <a:t>во Владимире</a:t>
            </a:r>
            <a:r>
              <a:rPr lang="ru-RU" sz="2800" b="1" dirty="0" smtClean="0">
                <a:solidFill>
                  <a:srgbClr val="FF0066"/>
                </a:solidFill>
              </a:rPr>
              <a:t>.</a:t>
            </a:r>
          </a:p>
          <a:p>
            <a:pPr algn="ctr"/>
            <a:r>
              <a:rPr lang="ru-RU" sz="2800" b="1" dirty="0" smtClean="0">
                <a:solidFill>
                  <a:srgbClr val="FF0066"/>
                </a:solidFill>
              </a:rPr>
              <a:t> </a:t>
            </a:r>
            <a:r>
              <a:rPr lang="ru-RU" sz="2800" b="1" dirty="0">
                <a:solidFill>
                  <a:srgbClr val="FF0066"/>
                </a:solidFill>
              </a:rPr>
              <a:t>1194 – 1197 г.г</a:t>
            </a:r>
            <a:r>
              <a:rPr lang="ru-RU" sz="2800" dirty="0">
                <a:solidFill>
                  <a:srgbClr val="FF0066"/>
                </a:solidFill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4" descr="дмитр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3999" cy="5840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3" name="Text Box 5"/>
          <p:cNvSpPr txBox="1">
            <a:spLocks noChangeArrowheads="1"/>
          </p:cNvSpPr>
          <p:nvPr/>
        </p:nvSpPr>
        <p:spPr bwMode="auto">
          <a:xfrm>
            <a:off x="539552" y="5780782"/>
            <a:ext cx="7651903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3200" b="1" dirty="0">
                <a:solidFill>
                  <a:srgbClr val="0000FF"/>
                </a:solidFill>
              </a:rPr>
              <a:t>Дмитриевский собор во Владимире</a:t>
            </a:r>
            <a:r>
              <a:rPr lang="ru-RU" sz="3200" b="1" dirty="0" smtClean="0">
                <a:solidFill>
                  <a:srgbClr val="0000FF"/>
                </a:solidFill>
              </a:rPr>
              <a:t>.</a:t>
            </a:r>
          </a:p>
          <a:p>
            <a:r>
              <a:rPr lang="ru-RU" sz="3200" b="1" dirty="0" smtClean="0">
                <a:solidFill>
                  <a:srgbClr val="0000FF"/>
                </a:solidFill>
              </a:rPr>
              <a:t> </a:t>
            </a:r>
            <a:r>
              <a:rPr lang="ru-RU" sz="3200" b="1" dirty="0">
                <a:solidFill>
                  <a:srgbClr val="0000FF"/>
                </a:solidFill>
              </a:rPr>
              <a:t>Белокаменная резьба фасада.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4"/>
          <p:cNvPicPr>
            <a:picLocks noChangeAspect="1" noChangeArrowheads="1"/>
          </p:cNvPicPr>
          <p:nvPr/>
        </p:nvPicPr>
        <p:blipFill>
          <a:blip r:embed="rId2" cstate="print">
            <a:lum bright="39000"/>
          </a:blip>
          <a:srcRect/>
          <a:stretch>
            <a:fillRect/>
          </a:stretch>
        </p:blipFill>
        <p:spPr bwMode="auto">
          <a:xfrm>
            <a:off x="-309223" y="0"/>
            <a:ext cx="972060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01" name="Text Box 5"/>
          <p:cNvSpPr txBox="1">
            <a:spLocks noChangeArrowheads="1"/>
          </p:cNvSpPr>
          <p:nvPr/>
        </p:nvSpPr>
        <p:spPr bwMode="auto">
          <a:xfrm>
            <a:off x="323528" y="0"/>
            <a:ext cx="8820472" cy="60016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45791" dir="3378596" algn="ctr" rotWithShape="0">
              <a:srgbClr val="660033"/>
            </a:outerShdw>
          </a:effectLst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400" b="1" dirty="0">
                <a:solidFill>
                  <a:schemeClr val="bg1"/>
                </a:solidFill>
              </a:rPr>
              <a:t>	</a:t>
            </a:r>
            <a:r>
              <a:rPr lang="ru-RU" sz="3200" b="1" dirty="0">
                <a:solidFill>
                  <a:srgbClr val="0000FF"/>
                </a:solidFill>
              </a:rPr>
              <a:t>Общие черты в архитектуре </a:t>
            </a:r>
            <a:r>
              <a:rPr lang="en-US" sz="3200" b="1" dirty="0">
                <a:solidFill>
                  <a:srgbClr val="0000FF"/>
                </a:solidFill>
              </a:rPr>
              <a:t>XII</a:t>
            </a:r>
            <a:r>
              <a:rPr lang="ru-RU" sz="3200" b="1" dirty="0">
                <a:solidFill>
                  <a:srgbClr val="0000FF"/>
                </a:solidFill>
              </a:rPr>
              <a:t> в.:</a:t>
            </a:r>
          </a:p>
          <a:p>
            <a:pPr>
              <a:buFont typeface="Wingdings" pitchFamily="2" charset="2"/>
              <a:buChar char="§"/>
              <a:defRPr/>
            </a:pPr>
            <a:r>
              <a:rPr lang="ru-RU" sz="3200" b="1" dirty="0">
                <a:solidFill>
                  <a:srgbClr val="C00000"/>
                </a:solidFill>
              </a:rPr>
              <a:t>строились одноглавые </a:t>
            </a:r>
            <a:r>
              <a:rPr lang="ru-RU" sz="3200" b="1" dirty="0" err="1">
                <a:solidFill>
                  <a:srgbClr val="C00000"/>
                </a:solidFill>
              </a:rPr>
              <a:t>четырехстолпные</a:t>
            </a:r>
            <a:r>
              <a:rPr lang="ru-RU" sz="3200" b="1" dirty="0">
                <a:solidFill>
                  <a:srgbClr val="C00000"/>
                </a:solidFill>
              </a:rPr>
              <a:t> </a:t>
            </a:r>
            <a:r>
              <a:rPr lang="ru-RU" sz="3200" b="1" dirty="0" smtClean="0">
                <a:solidFill>
                  <a:srgbClr val="C00000"/>
                </a:solidFill>
              </a:rPr>
              <a:t>и </a:t>
            </a:r>
            <a:r>
              <a:rPr lang="ru-RU" sz="3200" b="1" dirty="0" err="1" smtClean="0">
                <a:solidFill>
                  <a:srgbClr val="C00000"/>
                </a:solidFill>
              </a:rPr>
              <a:t>шестистолпные</a:t>
            </a:r>
            <a:r>
              <a:rPr lang="ru-RU" sz="3200" b="1" dirty="0" smtClean="0">
                <a:solidFill>
                  <a:srgbClr val="C00000"/>
                </a:solidFill>
              </a:rPr>
              <a:t> </a:t>
            </a:r>
            <a:r>
              <a:rPr lang="ru-RU" sz="3200" b="1" dirty="0">
                <a:solidFill>
                  <a:srgbClr val="C00000"/>
                </a:solidFill>
              </a:rPr>
              <a:t>храмы, </a:t>
            </a:r>
          </a:p>
          <a:p>
            <a:pPr>
              <a:buFont typeface="Wingdings" pitchFamily="2" charset="2"/>
              <a:buChar char="§"/>
              <a:defRPr/>
            </a:pPr>
            <a:r>
              <a:rPr lang="ru-RU" sz="3200" b="1" dirty="0">
                <a:solidFill>
                  <a:srgbClr val="C00000"/>
                </a:solidFill>
              </a:rPr>
              <a:t>внушительна толщина стен,</a:t>
            </a:r>
          </a:p>
          <a:p>
            <a:pPr>
              <a:defRPr/>
            </a:pPr>
            <a:r>
              <a:rPr lang="ru-RU" sz="3200" b="1" dirty="0">
                <a:solidFill>
                  <a:srgbClr val="C00000"/>
                </a:solidFill>
              </a:rPr>
              <a:t>купол </a:t>
            </a:r>
            <a:r>
              <a:rPr lang="ru-RU" sz="3200" b="1" dirty="0" err="1">
                <a:solidFill>
                  <a:srgbClr val="C00000"/>
                </a:solidFill>
              </a:rPr>
              <a:t>шлемообразной</a:t>
            </a:r>
            <a:r>
              <a:rPr lang="ru-RU" sz="3200" b="1" dirty="0">
                <a:solidFill>
                  <a:srgbClr val="C00000"/>
                </a:solidFill>
              </a:rPr>
              <a:t> формы.</a:t>
            </a:r>
          </a:p>
          <a:p>
            <a:pPr>
              <a:buFont typeface="Wingdings" pitchFamily="2" charset="2"/>
              <a:buChar char="§"/>
              <a:defRPr/>
            </a:pPr>
            <a:r>
              <a:rPr lang="ru-RU" sz="3200" b="1" dirty="0">
                <a:solidFill>
                  <a:srgbClr val="C00000"/>
                </a:solidFill>
              </a:rPr>
              <a:t>Храм – как вобравшая в себя </a:t>
            </a:r>
            <a:r>
              <a:rPr lang="ru-RU" sz="3200" b="1" dirty="0" smtClean="0">
                <a:solidFill>
                  <a:srgbClr val="C00000"/>
                </a:solidFill>
              </a:rPr>
              <a:t>силы твердыня</a:t>
            </a:r>
            <a:r>
              <a:rPr lang="ru-RU" sz="3200" b="1" dirty="0">
                <a:solidFill>
                  <a:srgbClr val="C00000"/>
                </a:solidFill>
              </a:rPr>
              <a:t>, </a:t>
            </a:r>
            <a:r>
              <a:rPr lang="ru-RU" sz="3200" b="1" dirty="0" smtClean="0">
                <a:solidFill>
                  <a:srgbClr val="C00000"/>
                </a:solidFill>
              </a:rPr>
              <a:t> как </a:t>
            </a:r>
            <a:r>
              <a:rPr lang="ru-RU" sz="3200" b="1" dirty="0">
                <a:solidFill>
                  <a:srgbClr val="C00000"/>
                </a:solidFill>
              </a:rPr>
              <a:t>богатырь.</a:t>
            </a:r>
          </a:p>
          <a:p>
            <a:pPr>
              <a:defRPr/>
            </a:pPr>
            <a:r>
              <a:rPr lang="ru-RU" sz="3200" b="1" dirty="0">
                <a:solidFill>
                  <a:srgbClr val="FF0000"/>
                </a:solidFill>
              </a:rPr>
              <a:t>	</a:t>
            </a:r>
            <a:r>
              <a:rPr lang="ru-RU" sz="3200" b="1" dirty="0">
                <a:solidFill>
                  <a:srgbClr val="0000FF"/>
                </a:solidFill>
              </a:rPr>
              <a:t>Знаменита Киевская Русь своими ремесленниками:</a:t>
            </a:r>
          </a:p>
          <a:p>
            <a:pPr>
              <a:defRPr/>
            </a:pPr>
            <a:r>
              <a:rPr lang="ru-RU" sz="3200" b="1" dirty="0">
                <a:solidFill>
                  <a:srgbClr val="FF0000"/>
                </a:solidFill>
              </a:rPr>
              <a:t>гончары, кузнецы, плотники, резчики, </a:t>
            </a:r>
            <a:r>
              <a:rPr lang="ru-RU" sz="3200" b="1" dirty="0" err="1">
                <a:solidFill>
                  <a:srgbClr val="FF0000"/>
                </a:solidFill>
              </a:rPr>
              <a:t>златокузнецы</a:t>
            </a:r>
            <a:r>
              <a:rPr lang="ru-RU" sz="2400" b="1" dirty="0">
                <a:solidFill>
                  <a:srgbClr val="FF0000"/>
                </a:solidFill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-180528" y="980728"/>
            <a:ext cx="9324528" cy="5877272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ru-RU" sz="2800" dirty="0" smtClean="0">
                <a:solidFill>
                  <a:srgbClr val="990033"/>
                </a:solidFill>
              </a:rPr>
              <a:t>    </a:t>
            </a:r>
            <a:r>
              <a:rPr lang="ru-RU" sz="2800" dirty="0" smtClean="0">
                <a:solidFill>
                  <a:srgbClr val="0000FF"/>
                </a:solidFill>
              </a:rPr>
              <a:t>Символика </a:t>
            </a:r>
            <a:r>
              <a:rPr lang="ru-RU" sz="2800" b="1" dirty="0" smtClean="0">
                <a:solidFill>
                  <a:srgbClr val="0000FF"/>
                </a:solidFill>
              </a:rPr>
              <a:t>храмовой архитектуры </a:t>
            </a:r>
            <a:r>
              <a:rPr lang="ru-RU" sz="2800" dirty="0" smtClean="0">
                <a:solidFill>
                  <a:srgbClr val="0000FF"/>
                </a:solidFill>
              </a:rPr>
              <a:t>непосредственно связана с символикой богослужебного чина, которая формировалась    в VI-IX вв. одновременно со сложением                   чина Литургии в Византии. </a:t>
            </a:r>
          </a:p>
          <a:p>
            <a:pPr algn="ctr" eaLnBrk="1" hangingPunct="1">
              <a:buFontTx/>
              <a:buNone/>
            </a:pPr>
            <a:r>
              <a:rPr lang="ru-RU" sz="2800" dirty="0" smtClean="0">
                <a:solidFill>
                  <a:srgbClr val="FF3399"/>
                </a:solidFill>
              </a:rPr>
              <a:t>Именно тогда был выработан</a:t>
            </a:r>
            <a:endParaRPr lang="en-US" sz="2800" dirty="0" smtClean="0">
              <a:solidFill>
                <a:srgbClr val="FF3399"/>
              </a:solidFill>
            </a:endParaRPr>
          </a:p>
          <a:p>
            <a:pPr algn="ctr" eaLnBrk="1" hangingPunct="1">
              <a:buFontTx/>
              <a:buNone/>
            </a:pPr>
            <a:r>
              <a:rPr lang="ru-RU" sz="2800" dirty="0" smtClean="0">
                <a:solidFill>
                  <a:srgbClr val="FF3399"/>
                </a:solidFill>
              </a:rPr>
              <a:t> </a:t>
            </a:r>
            <a:r>
              <a:rPr lang="ru-RU" sz="2800" b="1" dirty="0" smtClean="0">
                <a:solidFill>
                  <a:srgbClr val="FF3399"/>
                </a:solidFill>
              </a:rPr>
              <a:t>крестово-купольный тип храма,</a:t>
            </a:r>
            <a:r>
              <a:rPr lang="ru-RU" sz="2800" dirty="0" smtClean="0">
                <a:solidFill>
                  <a:srgbClr val="FF3399"/>
                </a:solidFill>
              </a:rPr>
              <a:t> </a:t>
            </a:r>
            <a:endParaRPr lang="en-US" sz="2800" dirty="0" smtClean="0">
              <a:solidFill>
                <a:srgbClr val="FF3399"/>
              </a:solidFill>
            </a:endParaRPr>
          </a:p>
          <a:p>
            <a:pPr algn="ctr" eaLnBrk="1" hangingPunct="1">
              <a:buFontTx/>
              <a:buNone/>
            </a:pPr>
            <a:r>
              <a:rPr lang="ru-RU" sz="2800" dirty="0" smtClean="0">
                <a:solidFill>
                  <a:srgbClr val="FF3399"/>
                </a:solidFill>
              </a:rPr>
              <a:t>идеально соответствующий богослужебному чину и </a:t>
            </a:r>
            <a:r>
              <a:rPr lang="ru-RU" sz="2800" b="1" dirty="0" smtClean="0">
                <a:solidFill>
                  <a:srgbClr val="FF3399"/>
                </a:solidFill>
              </a:rPr>
              <a:t>создающий архитектурными формами зрительные образы того</a:t>
            </a:r>
            <a:r>
              <a:rPr lang="ru-RU" sz="2800" dirty="0" smtClean="0">
                <a:solidFill>
                  <a:srgbClr val="FF3399"/>
                </a:solidFill>
              </a:rPr>
              <a:t>, что</a:t>
            </a:r>
          </a:p>
          <a:p>
            <a:pPr algn="ctr" eaLnBrk="1" hangingPunct="1">
              <a:buFontTx/>
              <a:buNone/>
            </a:pPr>
            <a:r>
              <a:rPr lang="ru-RU" sz="2800" dirty="0" smtClean="0">
                <a:solidFill>
                  <a:srgbClr val="FF3399"/>
                </a:solidFill>
              </a:rPr>
              <a:t> </a:t>
            </a:r>
            <a:r>
              <a:rPr lang="ru-RU" sz="2800" b="1" i="1" dirty="0" smtClean="0">
                <a:solidFill>
                  <a:srgbClr val="0070C0"/>
                </a:solidFill>
              </a:rPr>
              <a:t>провозглашается словом и священнодействиями богослужения</a:t>
            </a:r>
            <a:r>
              <a:rPr lang="ru-RU" sz="2800" b="1" i="1" dirty="0" smtClean="0">
                <a:solidFill>
                  <a:srgbClr val="FF3399"/>
                </a:solidFill>
              </a:rPr>
              <a:t>.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79512" y="0"/>
            <a:ext cx="954055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</a:rPr>
              <a:t>Православный храм заключает в себе сложный, неисчерпаемый в своей обозримости символ </a:t>
            </a:r>
            <a:endParaRPr lang="ru-RU" sz="2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"/>
          <p:cNvSpPr txBox="1">
            <a:spLocks noChangeArrowheads="1"/>
          </p:cNvSpPr>
          <p:nvPr/>
        </p:nvSpPr>
        <p:spPr bwMode="auto">
          <a:xfrm>
            <a:off x="4967536" y="1772816"/>
            <a:ext cx="4176464" cy="4032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    </a:t>
            </a:r>
            <a:r>
              <a:rPr kumimoji="0" lang="ru-RU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990033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Крестово-купольная церковь или собор в плане выделяют крест, что должно напоминать о распятии, о жертве, принесенной во имя всего человечества</a:t>
            </a:r>
            <a:r>
              <a:rPr kumimoji="0" lang="ru-RU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0" y="0"/>
            <a:ext cx="9144000" cy="1727473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ru-RU" sz="2400" b="1" dirty="0" smtClean="0">
                <a:solidFill>
                  <a:srgbClr val="FF0066"/>
                </a:solidFill>
                <a:latin typeface="Arial Black" pitchFamily="34" charset="0"/>
              </a:rPr>
              <a:t>С принятием христианства в храмовой архитектуре была принята художественная система, разработанная   Византией.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124744"/>
            <a:ext cx="3923928" cy="42242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0" y="5288340"/>
            <a:ext cx="9324529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0000FF"/>
                </a:solidFill>
                <a:latin typeface="Arial Black" pitchFamily="34" charset="0"/>
              </a:rPr>
              <a:t>Основу </a:t>
            </a:r>
            <a:r>
              <a:rPr lang="ru-RU" sz="2400" b="1" dirty="0" err="1">
                <a:solidFill>
                  <a:srgbClr val="0000FF"/>
                </a:solidFill>
                <a:latin typeface="Arial Black" pitchFamily="34" charset="0"/>
              </a:rPr>
              <a:t>крестовокупольного</a:t>
            </a:r>
            <a:r>
              <a:rPr lang="ru-RU" sz="2400" b="1" dirty="0">
                <a:solidFill>
                  <a:srgbClr val="0000FF"/>
                </a:solidFill>
                <a:latin typeface="Arial Black" pitchFamily="34" charset="0"/>
              </a:rPr>
              <a:t> храма составляет квадрат, расчленённый четырьмя опорами – </a:t>
            </a:r>
            <a:endParaRPr lang="ru-RU" sz="2400" b="1" dirty="0" smtClean="0">
              <a:solidFill>
                <a:srgbClr val="0000FF"/>
              </a:solidFill>
              <a:latin typeface="Arial Black" pitchFamily="34" charset="0"/>
            </a:endParaRPr>
          </a:p>
          <a:p>
            <a:pPr algn="ctr"/>
            <a:r>
              <a:rPr lang="ru-RU" sz="2400" b="1" dirty="0" smtClean="0">
                <a:solidFill>
                  <a:srgbClr val="0000FF"/>
                </a:solidFill>
                <a:latin typeface="Arial Black" pitchFamily="34" charset="0"/>
              </a:rPr>
              <a:t>на </a:t>
            </a:r>
            <a:r>
              <a:rPr lang="ru-RU" sz="2400" b="1" dirty="0">
                <a:solidFill>
                  <a:srgbClr val="0000FF"/>
                </a:solidFill>
                <a:latin typeface="Arial Black" pitchFamily="34" charset="0"/>
              </a:rPr>
              <a:t>три нефа и заканчивающийся на востоке апсидой, на плане образует крест.</a:t>
            </a:r>
          </a:p>
        </p:txBody>
      </p:sp>
      <p:pic>
        <p:nvPicPr>
          <p:cNvPr id="3077" name="Picture 6" descr="купол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20072" y="1844824"/>
            <a:ext cx="3923928" cy="3480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8" name="Прямоугольник 7"/>
          <p:cNvSpPr>
            <a:spLocks noChangeArrowheads="1"/>
          </p:cNvSpPr>
          <p:nvPr/>
        </p:nvSpPr>
        <p:spPr bwMode="auto">
          <a:xfrm>
            <a:off x="5292080" y="1052736"/>
            <a:ext cx="4106167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i="1" dirty="0"/>
              <a:t> </a:t>
            </a:r>
            <a:r>
              <a:rPr lang="ru-RU" sz="2400" b="1" dirty="0" err="1">
                <a:solidFill>
                  <a:srgbClr val="FF0066"/>
                </a:solidFill>
              </a:rPr>
              <a:t>Крестовокупольная</a:t>
            </a:r>
            <a:r>
              <a:rPr lang="ru-RU" sz="2400" b="1" dirty="0">
                <a:solidFill>
                  <a:srgbClr val="FF0066"/>
                </a:solidFill>
              </a:rPr>
              <a:t> </a:t>
            </a:r>
          </a:p>
          <a:p>
            <a:r>
              <a:rPr lang="ru-RU" sz="2400" b="1" dirty="0">
                <a:solidFill>
                  <a:srgbClr val="FF0066"/>
                </a:solidFill>
              </a:rPr>
              <a:t>система перекрытия.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1104425"/>
            <a:ext cx="8676456" cy="57535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077" name="Прямоугольник 4"/>
          <p:cNvSpPr>
            <a:spLocks noChangeArrowheads="1"/>
          </p:cNvSpPr>
          <p:nvPr/>
        </p:nvSpPr>
        <p:spPr bwMode="auto">
          <a:xfrm>
            <a:off x="0" y="0"/>
            <a:ext cx="9144000" cy="15579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– Константинопольская София</a:t>
            </a:r>
          </a:p>
          <a:p>
            <a:pPr algn="ctr">
              <a:defRPr/>
            </a:pPr>
            <a:r>
              <a:rPr lang="ru-RU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 – мать всех православных храмов, древнейший христианский храм.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885</TotalTime>
  <Words>2735</Words>
  <Application>Microsoft Office PowerPoint</Application>
  <PresentationFormat>Экран (4:3)</PresentationFormat>
  <Paragraphs>243</Paragraphs>
  <Slides>62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62</vt:i4>
      </vt:variant>
    </vt:vector>
  </HeadingPairs>
  <TitlesOfParts>
    <vt:vector size="63" baseType="lpstr">
      <vt:lpstr>Оформление по умолчанию</vt:lpstr>
      <vt:lpstr>Слайд 1</vt:lpstr>
      <vt:lpstr>План урока</vt:lpstr>
      <vt:lpstr>Слайд 3</vt:lpstr>
      <vt:lpstr>Слайд 4</vt:lpstr>
      <vt:lpstr>Храм – «дом Господень»  </vt:lpstr>
      <vt:lpstr>Слайд 6</vt:lpstr>
      <vt:lpstr>Слайд 7</vt:lpstr>
      <vt:lpstr>Слайд 8</vt:lpstr>
      <vt:lpstr>Слайд 9</vt:lpstr>
      <vt:lpstr>Слайд 10</vt:lpstr>
      <vt:lpstr>Слайд 11</vt:lpstr>
      <vt:lpstr>Символика храма</vt:lpstr>
      <vt:lpstr>Слайд 13</vt:lpstr>
      <vt:lpstr>Стены храма</vt:lpstr>
      <vt:lpstr>Восточная часть -</vt:lpstr>
      <vt:lpstr>Слайд 16</vt:lpstr>
      <vt:lpstr>Слайд 17</vt:lpstr>
      <vt:lpstr>Слайд 18</vt:lpstr>
      <vt:lpstr>Слайд 19</vt:lpstr>
      <vt:lpstr>Слайд 20</vt:lpstr>
      <vt:lpstr>Иконостас</vt:lpstr>
      <vt:lpstr>Слайд 22</vt:lpstr>
      <vt:lpstr>Слайд 23</vt:lpstr>
      <vt:lpstr>Слайд 24</vt:lpstr>
      <vt:lpstr>Слайд 25</vt:lpstr>
      <vt:lpstr>Многоглавие храмов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Крест “терновый венец” </vt:lpstr>
      <vt:lpstr>Крест осмиконечный </vt:lpstr>
      <vt:lpstr>Четырёхконечный крест</vt:lpstr>
      <vt:lpstr>Крест “виноградная лоза” 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  <vt:lpstr>Слайд 52</vt:lpstr>
      <vt:lpstr>Слайд 53</vt:lpstr>
      <vt:lpstr>Слайд 54</vt:lpstr>
      <vt:lpstr>Слайд 55</vt:lpstr>
      <vt:lpstr>Слайд 56</vt:lpstr>
      <vt:lpstr>Слайд 57</vt:lpstr>
      <vt:lpstr>Слайд 58</vt:lpstr>
      <vt:lpstr>Слайд 59</vt:lpstr>
      <vt:lpstr>Слайд 60</vt:lpstr>
      <vt:lpstr>Слайд 61</vt:lpstr>
      <vt:lpstr>Слайд 62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мама</cp:lastModifiedBy>
  <cp:revision>94</cp:revision>
  <dcterms:created xsi:type="dcterms:W3CDTF">2006-09-23T01:28:28Z</dcterms:created>
  <dcterms:modified xsi:type="dcterms:W3CDTF">2010-10-25T09:37:53Z</dcterms:modified>
</cp:coreProperties>
</file>