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84" r:id="rId2"/>
    <p:sldId id="291" r:id="rId3"/>
    <p:sldId id="286" r:id="rId4"/>
    <p:sldId id="287" r:id="rId5"/>
    <p:sldId id="288" r:id="rId6"/>
    <p:sldId id="289" r:id="rId7"/>
    <p:sldId id="292" r:id="rId8"/>
    <p:sldId id="293" r:id="rId9"/>
    <p:sldId id="294" r:id="rId10"/>
    <p:sldId id="257" r:id="rId11"/>
    <p:sldId id="295" r:id="rId12"/>
    <p:sldId id="296" r:id="rId13"/>
    <p:sldId id="298" r:id="rId14"/>
    <p:sldId id="338" r:id="rId15"/>
    <p:sldId id="276" r:id="rId16"/>
    <p:sldId id="277" r:id="rId17"/>
    <p:sldId id="297" r:id="rId18"/>
    <p:sldId id="299" r:id="rId19"/>
    <p:sldId id="300" r:id="rId20"/>
    <p:sldId id="302" r:id="rId21"/>
    <p:sldId id="305" r:id="rId22"/>
    <p:sldId id="306" r:id="rId23"/>
    <p:sldId id="258" r:id="rId24"/>
    <p:sldId id="307" r:id="rId25"/>
    <p:sldId id="259" r:id="rId26"/>
    <p:sldId id="260" r:id="rId27"/>
    <p:sldId id="308" r:id="rId28"/>
    <p:sldId id="261" r:id="rId29"/>
    <p:sldId id="309" r:id="rId30"/>
    <p:sldId id="310" r:id="rId31"/>
    <p:sldId id="262" r:id="rId32"/>
    <p:sldId id="263" r:id="rId33"/>
    <p:sldId id="264" r:id="rId34"/>
    <p:sldId id="266" r:id="rId35"/>
    <p:sldId id="311" r:id="rId36"/>
    <p:sldId id="267" r:id="rId37"/>
    <p:sldId id="268" r:id="rId38"/>
    <p:sldId id="269" r:id="rId39"/>
    <p:sldId id="312" r:id="rId40"/>
    <p:sldId id="270" r:id="rId41"/>
    <p:sldId id="271" r:id="rId42"/>
    <p:sldId id="272" r:id="rId43"/>
    <p:sldId id="325" r:id="rId44"/>
    <p:sldId id="326" r:id="rId45"/>
    <p:sldId id="327" r:id="rId46"/>
    <p:sldId id="328" r:id="rId47"/>
    <p:sldId id="265" r:id="rId48"/>
    <p:sldId id="273" r:id="rId49"/>
    <p:sldId id="274" r:id="rId50"/>
    <p:sldId id="329" r:id="rId51"/>
    <p:sldId id="275" r:id="rId52"/>
    <p:sldId id="313" r:id="rId53"/>
    <p:sldId id="314" r:id="rId54"/>
    <p:sldId id="315" r:id="rId55"/>
    <p:sldId id="301" r:id="rId56"/>
    <p:sldId id="316" r:id="rId57"/>
    <p:sldId id="317" r:id="rId58"/>
    <p:sldId id="318" r:id="rId59"/>
    <p:sldId id="319" r:id="rId60"/>
    <p:sldId id="303" r:id="rId61"/>
    <p:sldId id="304" r:id="rId62"/>
    <p:sldId id="321" r:id="rId63"/>
    <p:sldId id="322" r:id="rId64"/>
    <p:sldId id="324" r:id="rId65"/>
    <p:sldId id="278" r:id="rId66"/>
    <p:sldId id="323" r:id="rId67"/>
    <p:sldId id="279" r:id="rId68"/>
    <p:sldId id="320" r:id="rId69"/>
    <p:sldId id="283" r:id="rId70"/>
    <p:sldId id="281" r:id="rId71"/>
    <p:sldId id="330" r:id="rId72"/>
    <p:sldId id="340" r:id="rId73"/>
    <p:sldId id="280" r:id="rId74"/>
    <p:sldId id="331" r:id="rId75"/>
    <p:sldId id="332" r:id="rId76"/>
    <p:sldId id="333" r:id="rId77"/>
    <p:sldId id="334" r:id="rId78"/>
    <p:sldId id="336" r:id="rId79"/>
    <p:sldId id="335" r:id="rId80"/>
    <p:sldId id="337" r:id="rId81"/>
    <p:sldId id="339" r:id="rId8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CCE"/>
    <a:srgbClr val="A568D2"/>
    <a:srgbClr val="D60093"/>
    <a:srgbClr val="660066"/>
    <a:srgbClr val="FF9900"/>
    <a:srgbClr val="462300"/>
    <a:srgbClr val="66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9594D-18F8-464B-9D2A-8C6E3438A4DB}" type="doc">
      <dgm:prSet loTypeId="urn:microsoft.com/office/officeart/2005/8/layout/orgChart1" loCatId="hierarchy" qsTypeId="urn:microsoft.com/office/officeart/2005/8/quickstyle/simple1#2" qsCatId="simple" csTypeId="urn:microsoft.com/office/officeart/2005/8/colors/accent1_2#2" csCatId="accent1" phldr="1"/>
      <dgm:spPr/>
    </dgm:pt>
    <dgm:pt modelId="{44E0D380-5256-4FF2-80C6-991D6A4D8D68}">
      <dgm:prSet custT="1"/>
      <dgm:spPr>
        <a:solidFill>
          <a:srgbClr val="FBFCCE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Главные архитектурные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 сооружения готического стиля</a:t>
          </a:r>
        </a:p>
      </dgm:t>
    </dgm:pt>
    <dgm:pt modelId="{F824FF22-F3E6-4BE3-AF42-1B7CE41B7162}" type="parTrans" cxnId="{74608778-3E64-4DDE-9EF3-358A4D50425A}">
      <dgm:prSet/>
      <dgm:spPr/>
      <dgm:t>
        <a:bodyPr/>
        <a:lstStyle/>
        <a:p>
          <a:endParaRPr lang="ru-RU"/>
        </a:p>
      </dgm:t>
    </dgm:pt>
    <dgm:pt modelId="{8694A8F2-14F8-4451-8615-A18C4F1CAB71}" type="sibTrans" cxnId="{74608778-3E64-4DDE-9EF3-358A4D50425A}">
      <dgm:prSet/>
      <dgm:spPr/>
      <dgm:t>
        <a:bodyPr/>
        <a:lstStyle/>
        <a:p>
          <a:endParaRPr lang="ru-RU"/>
        </a:p>
      </dgm:t>
    </dgm:pt>
    <dgm:pt modelId="{FC406389-B6BE-43D4-AA0D-8313E08A3D4C}">
      <dgm:prSet custT="1"/>
      <dgm:spPr>
        <a:solidFill>
          <a:srgbClr val="FBFCCE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Городская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ратуша</a:t>
          </a:r>
        </a:p>
      </dgm:t>
    </dgm:pt>
    <dgm:pt modelId="{6D39FA87-5A34-45E7-AEB2-E71470175A55}" type="parTrans" cxnId="{328E1CC1-503F-4778-B861-A2A61A97EED3}">
      <dgm:prSet/>
      <dgm:spPr/>
      <dgm:t>
        <a:bodyPr/>
        <a:lstStyle/>
        <a:p>
          <a:endParaRPr lang="ru-RU"/>
        </a:p>
      </dgm:t>
    </dgm:pt>
    <dgm:pt modelId="{60DB1D06-4C5C-40A7-AFC9-2F632C513547}" type="sibTrans" cxnId="{328E1CC1-503F-4778-B861-A2A61A97EED3}">
      <dgm:prSet/>
      <dgm:spPr/>
      <dgm:t>
        <a:bodyPr/>
        <a:lstStyle/>
        <a:p>
          <a:endParaRPr lang="ru-RU"/>
        </a:p>
      </dgm:t>
    </dgm:pt>
    <dgm:pt modelId="{E32052CC-4CE9-4B76-BFBC-F8F969AD15BB}">
      <dgm:prSet custT="1"/>
      <dgm:spPr>
        <a:solidFill>
          <a:srgbClr val="FBFCCE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Кафедральный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собор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76FF007A-61E6-403A-95B8-2F023C75A856}" type="parTrans" cxnId="{A548FBA0-6559-4CB1-8D47-3F35704B8527}">
      <dgm:prSet/>
      <dgm:spPr/>
      <dgm:t>
        <a:bodyPr/>
        <a:lstStyle/>
        <a:p>
          <a:endParaRPr lang="ru-RU"/>
        </a:p>
      </dgm:t>
    </dgm:pt>
    <dgm:pt modelId="{EE76EBE9-1DCF-4318-8483-97DE5322FD15}" type="sibTrans" cxnId="{A548FBA0-6559-4CB1-8D47-3F35704B8527}">
      <dgm:prSet/>
      <dgm:spPr/>
      <dgm:t>
        <a:bodyPr/>
        <a:lstStyle/>
        <a:p>
          <a:endParaRPr lang="ru-RU"/>
        </a:p>
      </dgm:t>
    </dgm:pt>
    <dgm:pt modelId="{FDC93D5E-A929-4BD6-B17E-2ABB4C061251}" type="pres">
      <dgm:prSet presAssocID="{FB29594D-18F8-464B-9D2A-8C6E3438A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9FD021-41C7-4BD4-92AE-26CBF3881C06}" type="pres">
      <dgm:prSet presAssocID="{44E0D380-5256-4FF2-80C6-991D6A4D8D68}" presName="hierRoot1" presStyleCnt="0">
        <dgm:presLayoutVars>
          <dgm:hierBranch/>
        </dgm:presLayoutVars>
      </dgm:prSet>
      <dgm:spPr/>
    </dgm:pt>
    <dgm:pt modelId="{B18594B7-9E72-44E0-B0A5-611B587A95AB}" type="pres">
      <dgm:prSet presAssocID="{44E0D380-5256-4FF2-80C6-991D6A4D8D68}" presName="rootComposite1" presStyleCnt="0"/>
      <dgm:spPr/>
    </dgm:pt>
    <dgm:pt modelId="{F05F7EA7-EFE1-4358-A5B5-72A101333EF9}" type="pres">
      <dgm:prSet presAssocID="{44E0D380-5256-4FF2-80C6-991D6A4D8D68}" presName="rootText1" presStyleLbl="node0" presStyleIdx="0" presStyleCnt="1" custScaleX="164681" custScaleY="110458" custLinFactNeighborX="160" custLinFactNeighborY="-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311302-37E0-49A7-ADF7-BE2ADB71D550}" type="pres">
      <dgm:prSet presAssocID="{44E0D380-5256-4FF2-80C6-991D6A4D8D6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B2D723B-040E-456B-A2CC-D0C3DFC53F6D}" type="pres">
      <dgm:prSet presAssocID="{44E0D380-5256-4FF2-80C6-991D6A4D8D68}" presName="hierChild2" presStyleCnt="0"/>
      <dgm:spPr/>
    </dgm:pt>
    <dgm:pt modelId="{59B18240-20DE-44E5-B073-F2C5FA4E48F2}" type="pres">
      <dgm:prSet presAssocID="{6D39FA87-5A34-45E7-AEB2-E71470175A55}" presName="Name35" presStyleLbl="parChTrans1D2" presStyleIdx="0" presStyleCnt="2"/>
      <dgm:spPr/>
      <dgm:t>
        <a:bodyPr/>
        <a:lstStyle/>
        <a:p>
          <a:endParaRPr lang="ru-RU"/>
        </a:p>
      </dgm:t>
    </dgm:pt>
    <dgm:pt modelId="{9C5AAC0B-7DF9-45C8-8D0A-BF0AA4226636}" type="pres">
      <dgm:prSet presAssocID="{FC406389-B6BE-43D4-AA0D-8313E08A3D4C}" presName="hierRoot2" presStyleCnt="0">
        <dgm:presLayoutVars>
          <dgm:hierBranch/>
        </dgm:presLayoutVars>
      </dgm:prSet>
      <dgm:spPr/>
    </dgm:pt>
    <dgm:pt modelId="{D0395E7D-A813-484C-9129-E5ABD5209149}" type="pres">
      <dgm:prSet presAssocID="{FC406389-B6BE-43D4-AA0D-8313E08A3D4C}" presName="rootComposite" presStyleCnt="0"/>
      <dgm:spPr/>
    </dgm:pt>
    <dgm:pt modelId="{257C95CA-213C-4230-9704-C899796570AB}" type="pres">
      <dgm:prSet presAssocID="{FC406389-B6BE-43D4-AA0D-8313E08A3D4C}" presName="rootText" presStyleLbl="node2" presStyleIdx="0" presStyleCnt="2" custScaleX="84675" custScaleY="81402" custLinFactNeighborX="1900" custLinFactNeighborY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4CB00F-641D-4B06-AE61-65BC505D49A7}" type="pres">
      <dgm:prSet presAssocID="{FC406389-B6BE-43D4-AA0D-8313E08A3D4C}" presName="rootConnector" presStyleLbl="node2" presStyleIdx="0" presStyleCnt="2"/>
      <dgm:spPr/>
      <dgm:t>
        <a:bodyPr/>
        <a:lstStyle/>
        <a:p>
          <a:endParaRPr lang="ru-RU"/>
        </a:p>
      </dgm:t>
    </dgm:pt>
    <dgm:pt modelId="{A715A9AC-512E-4BD4-A0CE-8EB096EDE249}" type="pres">
      <dgm:prSet presAssocID="{FC406389-B6BE-43D4-AA0D-8313E08A3D4C}" presName="hierChild4" presStyleCnt="0"/>
      <dgm:spPr/>
    </dgm:pt>
    <dgm:pt modelId="{DE4816A2-A546-47DD-8523-4752B65B2D4C}" type="pres">
      <dgm:prSet presAssocID="{FC406389-B6BE-43D4-AA0D-8313E08A3D4C}" presName="hierChild5" presStyleCnt="0"/>
      <dgm:spPr/>
    </dgm:pt>
    <dgm:pt modelId="{590A143A-F389-4303-8D34-577ABD9669F5}" type="pres">
      <dgm:prSet presAssocID="{76FF007A-61E6-403A-95B8-2F023C75A856}" presName="Name35" presStyleLbl="parChTrans1D2" presStyleIdx="1" presStyleCnt="2"/>
      <dgm:spPr/>
      <dgm:t>
        <a:bodyPr/>
        <a:lstStyle/>
        <a:p>
          <a:endParaRPr lang="ru-RU"/>
        </a:p>
      </dgm:t>
    </dgm:pt>
    <dgm:pt modelId="{D9A3C88E-A769-4DD7-8E8F-2B207BA06BFA}" type="pres">
      <dgm:prSet presAssocID="{E32052CC-4CE9-4B76-BFBC-F8F969AD15BB}" presName="hierRoot2" presStyleCnt="0">
        <dgm:presLayoutVars>
          <dgm:hierBranch/>
        </dgm:presLayoutVars>
      </dgm:prSet>
      <dgm:spPr/>
    </dgm:pt>
    <dgm:pt modelId="{59BE5620-3553-4DA1-8662-A386EE4EEFBF}" type="pres">
      <dgm:prSet presAssocID="{E32052CC-4CE9-4B76-BFBC-F8F969AD15BB}" presName="rootComposite" presStyleCnt="0"/>
      <dgm:spPr/>
    </dgm:pt>
    <dgm:pt modelId="{7092F606-B202-43F9-95F3-EC34BF793493}" type="pres">
      <dgm:prSet presAssocID="{E32052CC-4CE9-4B76-BFBC-F8F969AD15BB}" presName="rootText" presStyleLbl="node2" presStyleIdx="1" presStyleCnt="2" custScaleX="104261" custScaleY="79467" custLinFactNeighborX="-15812" custLinFactNeighborY="19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363200-515D-4A4B-B27F-0BBA13F2291F}" type="pres">
      <dgm:prSet presAssocID="{E32052CC-4CE9-4B76-BFBC-F8F969AD15BB}" presName="rootConnector" presStyleLbl="node2" presStyleIdx="1" presStyleCnt="2"/>
      <dgm:spPr/>
      <dgm:t>
        <a:bodyPr/>
        <a:lstStyle/>
        <a:p>
          <a:endParaRPr lang="ru-RU"/>
        </a:p>
      </dgm:t>
    </dgm:pt>
    <dgm:pt modelId="{E1D8C39D-D879-4EED-8C84-777369E3863C}" type="pres">
      <dgm:prSet presAssocID="{E32052CC-4CE9-4B76-BFBC-F8F969AD15BB}" presName="hierChild4" presStyleCnt="0"/>
      <dgm:spPr/>
    </dgm:pt>
    <dgm:pt modelId="{6DFA91A3-090F-4086-B9E0-8D1C710479FD}" type="pres">
      <dgm:prSet presAssocID="{E32052CC-4CE9-4B76-BFBC-F8F969AD15BB}" presName="hierChild5" presStyleCnt="0"/>
      <dgm:spPr/>
    </dgm:pt>
    <dgm:pt modelId="{88D1A66F-B544-40F0-994A-D3DD096CFDD5}" type="pres">
      <dgm:prSet presAssocID="{44E0D380-5256-4FF2-80C6-991D6A4D8D68}" presName="hierChild3" presStyleCnt="0"/>
      <dgm:spPr/>
    </dgm:pt>
  </dgm:ptLst>
  <dgm:cxnLst>
    <dgm:cxn modelId="{328E1CC1-503F-4778-B861-A2A61A97EED3}" srcId="{44E0D380-5256-4FF2-80C6-991D6A4D8D68}" destId="{FC406389-B6BE-43D4-AA0D-8313E08A3D4C}" srcOrd="0" destOrd="0" parTransId="{6D39FA87-5A34-45E7-AEB2-E71470175A55}" sibTransId="{60DB1D06-4C5C-40A7-AFC9-2F632C513547}"/>
    <dgm:cxn modelId="{FA13F1CC-6F7C-4110-9315-3D3CCC429EEF}" type="presOf" srcId="{E32052CC-4CE9-4B76-BFBC-F8F969AD15BB}" destId="{7092F606-B202-43F9-95F3-EC34BF793493}" srcOrd="0" destOrd="0" presId="urn:microsoft.com/office/officeart/2005/8/layout/orgChart1"/>
    <dgm:cxn modelId="{D2CCF844-0C65-4E57-9BF6-60D3A9A0578C}" type="presOf" srcId="{6D39FA87-5A34-45E7-AEB2-E71470175A55}" destId="{59B18240-20DE-44E5-B073-F2C5FA4E48F2}" srcOrd="0" destOrd="0" presId="urn:microsoft.com/office/officeart/2005/8/layout/orgChart1"/>
    <dgm:cxn modelId="{295694A6-7A7A-4B16-AE76-3FBDA24CCBC3}" type="presOf" srcId="{FC406389-B6BE-43D4-AA0D-8313E08A3D4C}" destId="{257C95CA-213C-4230-9704-C899796570AB}" srcOrd="0" destOrd="0" presId="urn:microsoft.com/office/officeart/2005/8/layout/orgChart1"/>
    <dgm:cxn modelId="{74608778-3E64-4DDE-9EF3-358A4D50425A}" srcId="{FB29594D-18F8-464B-9D2A-8C6E3438A4DB}" destId="{44E0D380-5256-4FF2-80C6-991D6A4D8D68}" srcOrd="0" destOrd="0" parTransId="{F824FF22-F3E6-4BE3-AF42-1B7CE41B7162}" sibTransId="{8694A8F2-14F8-4451-8615-A18C4F1CAB71}"/>
    <dgm:cxn modelId="{E72C9A96-03B2-403A-A0DA-1CF0597C20DB}" type="presOf" srcId="{76FF007A-61E6-403A-95B8-2F023C75A856}" destId="{590A143A-F389-4303-8D34-577ABD9669F5}" srcOrd="0" destOrd="0" presId="urn:microsoft.com/office/officeart/2005/8/layout/orgChart1"/>
    <dgm:cxn modelId="{592ED911-1F26-42B2-BE1D-ADB7B35A7229}" type="presOf" srcId="{FC406389-B6BE-43D4-AA0D-8313E08A3D4C}" destId="{334CB00F-641D-4B06-AE61-65BC505D49A7}" srcOrd="1" destOrd="0" presId="urn:microsoft.com/office/officeart/2005/8/layout/orgChart1"/>
    <dgm:cxn modelId="{37FEB277-722B-4C4D-9FD5-AB7F32EE3046}" type="presOf" srcId="{44E0D380-5256-4FF2-80C6-991D6A4D8D68}" destId="{F05F7EA7-EFE1-4358-A5B5-72A101333EF9}" srcOrd="0" destOrd="0" presId="urn:microsoft.com/office/officeart/2005/8/layout/orgChart1"/>
    <dgm:cxn modelId="{09713634-090D-47D5-965D-FEEC28D1D0B7}" type="presOf" srcId="{44E0D380-5256-4FF2-80C6-991D6A4D8D68}" destId="{3C311302-37E0-49A7-ADF7-BE2ADB71D550}" srcOrd="1" destOrd="0" presId="urn:microsoft.com/office/officeart/2005/8/layout/orgChart1"/>
    <dgm:cxn modelId="{13382987-A1CA-41CD-A586-05CD37B67F63}" type="presOf" srcId="{FB29594D-18F8-464B-9D2A-8C6E3438A4DB}" destId="{FDC93D5E-A929-4BD6-B17E-2ABB4C061251}" srcOrd="0" destOrd="0" presId="urn:microsoft.com/office/officeart/2005/8/layout/orgChart1"/>
    <dgm:cxn modelId="{6764E05E-9F1B-4115-BC56-C32789504AE8}" type="presOf" srcId="{E32052CC-4CE9-4B76-BFBC-F8F969AD15BB}" destId="{7B363200-515D-4A4B-B27F-0BBA13F2291F}" srcOrd="1" destOrd="0" presId="urn:microsoft.com/office/officeart/2005/8/layout/orgChart1"/>
    <dgm:cxn modelId="{A548FBA0-6559-4CB1-8D47-3F35704B8527}" srcId="{44E0D380-5256-4FF2-80C6-991D6A4D8D68}" destId="{E32052CC-4CE9-4B76-BFBC-F8F969AD15BB}" srcOrd="1" destOrd="0" parTransId="{76FF007A-61E6-403A-95B8-2F023C75A856}" sibTransId="{EE76EBE9-1DCF-4318-8483-97DE5322FD15}"/>
    <dgm:cxn modelId="{4C1E9EF4-02F3-485C-9772-23F556D7A8A7}" type="presParOf" srcId="{FDC93D5E-A929-4BD6-B17E-2ABB4C061251}" destId="{D39FD021-41C7-4BD4-92AE-26CBF3881C06}" srcOrd="0" destOrd="0" presId="urn:microsoft.com/office/officeart/2005/8/layout/orgChart1"/>
    <dgm:cxn modelId="{5DE4A3C4-E0A5-4FB4-BA4F-5DFAC8A5A9BB}" type="presParOf" srcId="{D39FD021-41C7-4BD4-92AE-26CBF3881C06}" destId="{B18594B7-9E72-44E0-B0A5-611B587A95AB}" srcOrd="0" destOrd="0" presId="urn:microsoft.com/office/officeart/2005/8/layout/orgChart1"/>
    <dgm:cxn modelId="{ED1F9722-217E-4B59-80B8-4C093F48F0F8}" type="presParOf" srcId="{B18594B7-9E72-44E0-B0A5-611B587A95AB}" destId="{F05F7EA7-EFE1-4358-A5B5-72A101333EF9}" srcOrd="0" destOrd="0" presId="urn:microsoft.com/office/officeart/2005/8/layout/orgChart1"/>
    <dgm:cxn modelId="{669CA516-3550-45CB-AA5E-876491D60781}" type="presParOf" srcId="{B18594B7-9E72-44E0-B0A5-611B587A95AB}" destId="{3C311302-37E0-49A7-ADF7-BE2ADB71D550}" srcOrd="1" destOrd="0" presId="urn:microsoft.com/office/officeart/2005/8/layout/orgChart1"/>
    <dgm:cxn modelId="{5F1D84BE-E281-4C5E-AAFF-6B615683D12E}" type="presParOf" srcId="{D39FD021-41C7-4BD4-92AE-26CBF3881C06}" destId="{6B2D723B-040E-456B-A2CC-D0C3DFC53F6D}" srcOrd="1" destOrd="0" presId="urn:microsoft.com/office/officeart/2005/8/layout/orgChart1"/>
    <dgm:cxn modelId="{75BC72F6-19AC-4E94-B099-CBAA38F848A1}" type="presParOf" srcId="{6B2D723B-040E-456B-A2CC-D0C3DFC53F6D}" destId="{59B18240-20DE-44E5-B073-F2C5FA4E48F2}" srcOrd="0" destOrd="0" presId="urn:microsoft.com/office/officeart/2005/8/layout/orgChart1"/>
    <dgm:cxn modelId="{2173027A-50EE-4CED-97F7-616C4C053DC9}" type="presParOf" srcId="{6B2D723B-040E-456B-A2CC-D0C3DFC53F6D}" destId="{9C5AAC0B-7DF9-45C8-8D0A-BF0AA4226636}" srcOrd="1" destOrd="0" presId="urn:microsoft.com/office/officeart/2005/8/layout/orgChart1"/>
    <dgm:cxn modelId="{923AF04F-41C1-4CA9-9018-289990EC5B20}" type="presParOf" srcId="{9C5AAC0B-7DF9-45C8-8D0A-BF0AA4226636}" destId="{D0395E7D-A813-484C-9129-E5ABD5209149}" srcOrd="0" destOrd="0" presId="urn:microsoft.com/office/officeart/2005/8/layout/orgChart1"/>
    <dgm:cxn modelId="{645890B5-BE96-4BA7-BCA1-AAD7FAD70460}" type="presParOf" srcId="{D0395E7D-A813-484C-9129-E5ABD5209149}" destId="{257C95CA-213C-4230-9704-C899796570AB}" srcOrd="0" destOrd="0" presId="urn:microsoft.com/office/officeart/2005/8/layout/orgChart1"/>
    <dgm:cxn modelId="{F902E95F-8D89-4FCA-9B9D-F45DC703FD15}" type="presParOf" srcId="{D0395E7D-A813-484C-9129-E5ABD5209149}" destId="{334CB00F-641D-4B06-AE61-65BC505D49A7}" srcOrd="1" destOrd="0" presId="urn:microsoft.com/office/officeart/2005/8/layout/orgChart1"/>
    <dgm:cxn modelId="{D6A936F5-C5C2-4785-89AE-12DC7EEAC943}" type="presParOf" srcId="{9C5AAC0B-7DF9-45C8-8D0A-BF0AA4226636}" destId="{A715A9AC-512E-4BD4-A0CE-8EB096EDE249}" srcOrd="1" destOrd="0" presId="urn:microsoft.com/office/officeart/2005/8/layout/orgChart1"/>
    <dgm:cxn modelId="{7BF4BC22-C3F6-420C-9207-CCF44B42A599}" type="presParOf" srcId="{9C5AAC0B-7DF9-45C8-8D0A-BF0AA4226636}" destId="{DE4816A2-A546-47DD-8523-4752B65B2D4C}" srcOrd="2" destOrd="0" presId="urn:microsoft.com/office/officeart/2005/8/layout/orgChart1"/>
    <dgm:cxn modelId="{2E79D9BC-51BA-43F0-958F-155A330D27E1}" type="presParOf" srcId="{6B2D723B-040E-456B-A2CC-D0C3DFC53F6D}" destId="{590A143A-F389-4303-8D34-577ABD9669F5}" srcOrd="2" destOrd="0" presId="urn:microsoft.com/office/officeart/2005/8/layout/orgChart1"/>
    <dgm:cxn modelId="{F8517396-569B-461F-84A6-80760A046641}" type="presParOf" srcId="{6B2D723B-040E-456B-A2CC-D0C3DFC53F6D}" destId="{D9A3C88E-A769-4DD7-8E8F-2B207BA06BFA}" srcOrd="3" destOrd="0" presId="urn:microsoft.com/office/officeart/2005/8/layout/orgChart1"/>
    <dgm:cxn modelId="{0C4B2BFD-A0C7-462D-BA27-1BD73B4695B9}" type="presParOf" srcId="{D9A3C88E-A769-4DD7-8E8F-2B207BA06BFA}" destId="{59BE5620-3553-4DA1-8662-A386EE4EEFBF}" srcOrd="0" destOrd="0" presId="urn:microsoft.com/office/officeart/2005/8/layout/orgChart1"/>
    <dgm:cxn modelId="{254A05CF-2304-4C78-8217-09FD4E243D25}" type="presParOf" srcId="{59BE5620-3553-4DA1-8662-A386EE4EEFBF}" destId="{7092F606-B202-43F9-95F3-EC34BF793493}" srcOrd="0" destOrd="0" presId="urn:microsoft.com/office/officeart/2005/8/layout/orgChart1"/>
    <dgm:cxn modelId="{B70CE5E5-A044-4FBE-B71E-127C46E995D2}" type="presParOf" srcId="{59BE5620-3553-4DA1-8662-A386EE4EEFBF}" destId="{7B363200-515D-4A4B-B27F-0BBA13F2291F}" srcOrd="1" destOrd="0" presId="urn:microsoft.com/office/officeart/2005/8/layout/orgChart1"/>
    <dgm:cxn modelId="{78926EF7-5560-4920-BE35-12E03763667A}" type="presParOf" srcId="{D9A3C88E-A769-4DD7-8E8F-2B207BA06BFA}" destId="{E1D8C39D-D879-4EED-8C84-777369E3863C}" srcOrd="1" destOrd="0" presId="urn:microsoft.com/office/officeart/2005/8/layout/orgChart1"/>
    <dgm:cxn modelId="{A12F52AE-7A5A-4764-8D0B-97E1A9FDD301}" type="presParOf" srcId="{D9A3C88E-A769-4DD7-8E8F-2B207BA06BFA}" destId="{6DFA91A3-090F-4086-B9E0-8D1C710479FD}" srcOrd="2" destOrd="0" presId="urn:microsoft.com/office/officeart/2005/8/layout/orgChart1"/>
    <dgm:cxn modelId="{E0C4BECD-B459-40E6-9A87-7E52AE749A60}" type="presParOf" srcId="{D39FD021-41C7-4BD4-92AE-26CBF3881C06}" destId="{88D1A66F-B544-40F0-994A-D3DD096CFD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A143A-F389-4303-8D34-577ABD9669F5}">
      <dsp:nvSpPr>
        <dsp:cNvPr id="0" name=""/>
        <dsp:cNvSpPr/>
      </dsp:nvSpPr>
      <dsp:spPr>
        <a:xfrm>
          <a:off x="4119060" y="1745018"/>
          <a:ext cx="1164516" cy="695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391"/>
              </a:lnTo>
              <a:lnTo>
                <a:pt x="1164516" y="363391"/>
              </a:lnTo>
              <a:lnTo>
                <a:pt x="1164516" y="6950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8240-20DE-44E5-B073-F2C5FA4E48F2}">
      <dsp:nvSpPr>
        <dsp:cNvPr id="0" name=""/>
        <dsp:cNvSpPr/>
      </dsp:nvSpPr>
      <dsp:spPr>
        <a:xfrm>
          <a:off x="2195635" y="1745018"/>
          <a:ext cx="1923424" cy="664996"/>
        </a:xfrm>
        <a:custGeom>
          <a:avLst/>
          <a:gdLst/>
          <a:ahLst/>
          <a:cxnLst/>
          <a:rect l="0" t="0" r="0" b="0"/>
          <a:pathLst>
            <a:path>
              <a:moveTo>
                <a:pt x="1923424" y="0"/>
              </a:moveTo>
              <a:lnTo>
                <a:pt x="1923424" y="333319"/>
              </a:lnTo>
              <a:lnTo>
                <a:pt x="0" y="333319"/>
              </a:lnTo>
              <a:lnTo>
                <a:pt x="0" y="6649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F7EA7-EFE1-4358-A5B5-72A101333EF9}">
      <dsp:nvSpPr>
        <dsp:cNvPr id="0" name=""/>
        <dsp:cNvSpPr/>
      </dsp:nvSpPr>
      <dsp:spPr>
        <a:xfrm>
          <a:off x="1518067" y="430"/>
          <a:ext cx="5201985" cy="1744587"/>
        </a:xfrm>
        <a:prstGeom prst="rect">
          <a:avLst/>
        </a:prstGeom>
        <a:solidFill>
          <a:srgbClr val="FBFC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Главные архитектурные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 сооружения готического стиля</a:t>
          </a:r>
        </a:p>
      </dsp:txBody>
      <dsp:txXfrm>
        <a:off x="1518067" y="430"/>
        <a:ext cx="5201985" cy="1744587"/>
      </dsp:txXfrm>
    </dsp:sp>
    <dsp:sp modelId="{257C95CA-213C-4230-9704-C899796570AB}">
      <dsp:nvSpPr>
        <dsp:cNvPr id="0" name=""/>
        <dsp:cNvSpPr/>
      </dsp:nvSpPr>
      <dsp:spPr>
        <a:xfrm>
          <a:off x="858267" y="2410014"/>
          <a:ext cx="2674735" cy="1285673"/>
        </a:xfrm>
        <a:prstGeom prst="rect">
          <a:avLst/>
        </a:prstGeom>
        <a:solidFill>
          <a:srgbClr val="FBFC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Городская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ратуша</a:t>
          </a:r>
        </a:p>
      </dsp:txBody>
      <dsp:txXfrm>
        <a:off x="858267" y="2410014"/>
        <a:ext cx="2674735" cy="1285673"/>
      </dsp:txXfrm>
    </dsp:sp>
    <dsp:sp modelId="{7092F606-B202-43F9-95F3-EC34BF793493}">
      <dsp:nvSpPr>
        <dsp:cNvPr id="0" name=""/>
        <dsp:cNvSpPr/>
      </dsp:nvSpPr>
      <dsp:spPr>
        <a:xfrm>
          <a:off x="3636865" y="2440086"/>
          <a:ext cx="3293423" cy="1255112"/>
        </a:xfrm>
        <a:prstGeom prst="rect">
          <a:avLst/>
        </a:prstGeom>
        <a:solidFill>
          <a:srgbClr val="FBFC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Кафедральный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rgbClr val="D60093"/>
              </a:solidFill>
              <a:effectLst/>
              <a:latin typeface="Comic Sans MS" pitchFamily="66" charset="0"/>
            </a:rPr>
            <a:t>собор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sp:txBody>
      <dsp:txXfrm>
        <a:off x="3636865" y="2440086"/>
        <a:ext cx="3293423" cy="1255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2F3EA92-58FF-444B-88F5-7C41184EBFC1}" type="datetimeFigureOut">
              <a:rPr lang="ru-RU"/>
              <a:pPr>
                <a:defRPr/>
              </a:pPr>
              <a:t>23.07.2018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2BC208E-4752-4A91-A9BC-8524D34BD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63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37C40D-215B-403C-9B3D-C916DCAE0449}" type="slidenum">
              <a:rPr lang="ru-RU"/>
              <a:pPr/>
              <a:t>29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1D30B-DF2C-4B53-BB1A-CFC9D5F3D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4B466-CFD0-4687-91F4-D7D5FD405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54B7-41B4-4B77-B81F-3AB3034D9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29D8-0FC7-46B5-B204-7B3DA7356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6EDB0-D690-47FD-A444-6D93F7A7D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D3FF2-452A-4653-AF63-D0B5E3FB9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90E77-0152-459E-9BE7-1E39B207A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35B4-9047-434E-85D2-C718DA3A6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D5B46-3F9B-46BA-BEC9-BB26BE58F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6EA6D-409D-4C31-A98C-692672E55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23984-B45E-4E43-B9A4-744BFE0CA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F9B2E-BC67-48EC-991F-714D5622E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63388-CD8B-4942-8435-D81DD6A5A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99D1D-65D7-4F43-BA9D-77F196C30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51FF0-F94C-4932-B562-500CDFD1F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5560-7ED8-43F9-83A9-F313DEEE7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A46278-F8EE-4445-B496-AB01A2E28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6/StDenis_Fassade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ugosvet.ru/uploads/enc/images/7/12357205553b2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hkola7gnomov.ru/pictures/img_anastasia1584_635_0702cb9d0583b53ac725004eab62cd21d.jpg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://i051.radikal.ru/0911/fb/c3ec5e28c2a3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62.beon.ru/42/2/1170242/22/34638822/4394254.jpe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hyperlink" Target="http://collection-toys.narod.ru/photo113.jpg" TargetMode="Externa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pic.cv.ua/albums/gotika/35.jpg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.jpeg"/><Relationship Id="rId7" Type="http://schemas.openxmlformats.org/officeDocument/2006/relationships/hyperlink" Target="http://khazov.ru/wp-content/uploads/2010/02/14533_image_2xl-600x600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://khazov.ru/wp-content/uploads/2010/02/14533_image_4xl-600x600.jpg" TargetMode="Externa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s46.radikal.ru/i112/0904/6e/e37abfa6e86b.jpg" TargetMode="External"/><Relationship Id="rId7" Type="http://schemas.openxmlformats.org/officeDocument/2006/relationships/hyperlink" Target="http://upload.wikimedia.org/wikipedia/commons/3/3e/Angouleme_cathedral_StPierre_a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upload.wikimedia.org/wikipedia/commons/thumb/f/f1/Cathedral_of_Amiens_front.jpg/300px-Cathedral_of_Amiens_front.jpg" TargetMode="Externa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hyperlink" Target="http://i271.photobucket.com/albums/jj157/Psychedelicgirl_2008/gotik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hyperlink" Target="http://b0.imgsrc.ru/h/honestlil/4/15720284bJo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dreamworlds.ru/uploads/posts/2009-05/1243347305_model-2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r74.ru/images/upload/image/milanski%20sobor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forum.hobbyportal.ru/album_pic.php?pic_id=5729" TargetMode="External"/><Relationship Id="rId3" Type="http://schemas.openxmlformats.org/officeDocument/2006/relationships/image" Target="../media/image119.jpeg"/><Relationship Id="rId7" Type="http://schemas.openxmlformats.org/officeDocument/2006/relationships/image" Target="../media/image121.jpeg"/><Relationship Id="rId2" Type="http://schemas.openxmlformats.org/officeDocument/2006/relationships/hyperlink" Target="http://i6.photobucket.com/albums/y217/mkhan2/Milan06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anctificat.files.wordpress.com/2009/05/milan.jpg?w=450&amp;h=310" TargetMode="External"/><Relationship Id="rId11" Type="http://schemas.openxmlformats.org/officeDocument/2006/relationships/image" Target="../media/image123.jpeg"/><Relationship Id="rId5" Type="http://schemas.openxmlformats.org/officeDocument/2006/relationships/image" Target="../media/image120.jpeg"/><Relationship Id="rId10" Type="http://schemas.openxmlformats.org/officeDocument/2006/relationships/hyperlink" Target="http://www.luxe.ru/pictures/47875.jpg" TargetMode="External"/><Relationship Id="rId4" Type="http://schemas.openxmlformats.org/officeDocument/2006/relationships/hyperlink" Target="http://s55.radikal.ru/i150/0912/3b/59fa6a2f514c.jpg" TargetMode="External"/><Relationship Id="rId9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data/strany/s.-Velikobritanija-2.files/0023-073-Vestminsterskoe-abbatstvo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jpeg"/><Relationship Id="rId5" Type="http://schemas.openxmlformats.org/officeDocument/2006/relationships/hyperlink" Target="http://world2see.ru/attract/374_mid.jpg" TargetMode="External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artyx.ru/books/item/f00/s00/z0000001/pic/000035.jpg" TargetMode="External"/><Relationship Id="rId13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28.jpeg"/><Relationship Id="rId12" Type="http://schemas.openxmlformats.org/officeDocument/2006/relationships/hyperlink" Target="http://i035.radikal.ru/0805/d1/c82f23803f99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ur-lang.narod.ru/histart/middleages2/061_Westminster_Interior.jpg" TargetMode="External"/><Relationship Id="rId11" Type="http://schemas.openxmlformats.org/officeDocument/2006/relationships/image" Target="../media/image130.jpeg"/><Relationship Id="rId5" Type="http://schemas.openxmlformats.org/officeDocument/2006/relationships/image" Target="../media/image127.jpeg"/><Relationship Id="rId10" Type="http://schemas.openxmlformats.org/officeDocument/2006/relationships/hyperlink" Target="http://www.fictionbook.ru/static/bookimages/00/21/16/00211679.bin.dir/h/i_007.jpg" TargetMode="External"/><Relationship Id="rId4" Type="http://schemas.openxmlformats.org/officeDocument/2006/relationships/hyperlink" Target="http://www.maykapar.ru/articles/abbey/abbey05.jpg" TargetMode="External"/><Relationship Id="rId9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hyperlink" Target="http://khazov.ru/wp-content/uploads/2010/02/14533_image_8xl-600x600.jpg" TargetMode="External"/><Relationship Id="rId18" Type="http://schemas.openxmlformats.org/officeDocument/2006/relationships/image" Target="../media/image139.jpeg"/><Relationship Id="rId3" Type="http://schemas.openxmlformats.org/officeDocument/2006/relationships/hyperlink" Target="http://www3.vokrugsveta.ru/img/cmn/2009/11/17/010.jpg" TargetMode="External"/><Relationship Id="rId7" Type="http://schemas.openxmlformats.org/officeDocument/2006/relationships/hyperlink" Target="http://khazov.ru/wp-content/uploads/2010/02/14533_image_1xl-600x600.jpg" TargetMode="External"/><Relationship Id="rId12" Type="http://schemas.openxmlformats.org/officeDocument/2006/relationships/image" Target="../media/image136.jpeg"/><Relationship Id="rId17" Type="http://schemas.openxmlformats.org/officeDocument/2006/relationships/hyperlink" Target="http://img-fotki.yandex.ru/get/20/margarith.7c/0_14c98_ac26ade9_XL" TargetMode="External"/><Relationship Id="rId2" Type="http://schemas.openxmlformats.org/officeDocument/2006/relationships/image" Target="../media/image8.jpeg"/><Relationship Id="rId16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hyperlink" Target="http://khazov.ru/wp-content/uploads/2010/02/14533_image_3xl-600x600.jpg" TargetMode="External"/><Relationship Id="rId5" Type="http://schemas.openxmlformats.org/officeDocument/2006/relationships/hyperlink" Target="http://www.votpusk.ru/gallery/large/11833.jpg" TargetMode="External"/><Relationship Id="rId15" Type="http://schemas.openxmlformats.org/officeDocument/2006/relationships/hyperlink" Target="http://cache.picser.ru/projects/ashkimsin/forums/monthly_01_2009/user3/post6799_img1_1.jpg" TargetMode="External"/><Relationship Id="rId10" Type="http://schemas.openxmlformats.org/officeDocument/2006/relationships/image" Target="../media/image135.jpeg"/><Relationship Id="rId4" Type="http://schemas.openxmlformats.org/officeDocument/2006/relationships/image" Target="../media/image132.jpeg"/><Relationship Id="rId9" Type="http://schemas.openxmlformats.org/officeDocument/2006/relationships/hyperlink" Target="http://khazov.ru/wp-content/uploads/2010/02/14533_image_7xl-600x600.jpg" TargetMode="External"/><Relationship Id="rId1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ga.ua/modules/gallery/albums/44/3c04090adb28acefc5390e978253b067_big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hyperlink" Target="http://img0.liveinternet.ru/images/attach/c/1/50/989/50989928_St_Anne_Vilnius_litva.jpg" TargetMode="External"/><Relationship Id="rId4" Type="http://schemas.openxmlformats.org/officeDocument/2006/relationships/image" Target="../media/image15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2"/>
          <p:cNvSpPr>
            <a:spLocks noChangeArrowheads="1"/>
          </p:cNvSpPr>
          <p:nvPr/>
        </p:nvSpPr>
        <p:spPr bwMode="auto">
          <a:xfrm>
            <a:off x="179388" y="404813"/>
            <a:ext cx="38163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14313" y="785813"/>
            <a:ext cx="4071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Этот новый стиль,</a:t>
            </a:r>
          </a:p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возникший в Париже,</a:t>
            </a:r>
          </a:p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не имеет абсолютно</a:t>
            </a:r>
          </a:p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никакого отношения к</a:t>
            </a:r>
          </a:p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искусству германского </a:t>
            </a:r>
          </a:p>
          <a:p>
            <a:r>
              <a:rPr lang="ru-RU" sz="3200" b="1">
                <a:solidFill>
                  <a:schemeClr val="accent2"/>
                </a:solidFill>
                <a:latin typeface="Comic Sans MS" pitchFamily="66" charset="0"/>
              </a:rPr>
              <a:t>племени готов</a:t>
            </a:r>
          </a:p>
        </p:txBody>
      </p:sp>
      <p:sp>
        <p:nvSpPr>
          <p:cNvPr id="19460" name="WordArt 7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643438" y="692150"/>
            <a:ext cx="42497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Стиль Барокко</a:t>
            </a:r>
          </a:p>
        </p:txBody>
      </p:sp>
      <p:sp>
        <p:nvSpPr>
          <p:cNvPr id="19461" name="WordArt 1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500563" y="4797425"/>
            <a:ext cx="4643437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Готический стиль</a:t>
            </a:r>
          </a:p>
        </p:txBody>
      </p:sp>
      <p:sp>
        <p:nvSpPr>
          <p:cNvPr id="19462" name="WordArt 17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356100" y="2781300"/>
            <a:ext cx="4614863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Византийский стиль</a:t>
            </a:r>
          </a:p>
        </p:txBody>
      </p:sp>
      <p:sp>
        <p:nvSpPr>
          <p:cNvPr id="19463" name="AutoShape 18"/>
          <p:cNvSpPr>
            <a:spLocks noChangeArrowheads="1"/>
          </p:cNvSpPr>
          <p:nvPr/>
        </p:nvSpPr>
        <p:spPr bwMode="auto">
          <a:xfrm>
            <a:off x="3635375" y="3068638"/>
            <a:ext cx="687388" cy="215900"/>
          </a:xfrm>
          <a:prstGeom prst="rightArrow">
            <a:avLst>
              <a:gd name="adj1" fmla="val 50000"/>
              <a:gd name="adj2" fmla="val 79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4" name="AutoShape 19"/>
          <p:cNvSpPr>
            <a:spLocks noChangeArrowheads="1"/>
          </p:cNvSpPr>
          <p:nvPr/>
        </p:nvSpPr>
        <p:spPr bwMode="auto">
          <a:xfrm rot="2707903">
            <a:off x="4020344" y="1245394"/>
            <a:ext cx="223837" cy="847725"/>
          </a:xfrm>
          <a:prstGeom prst="upArrow">
            <a:avLst>
              <a:gd name="adj1" fmla="val 50000"/>
              <a:gd name="adj2" fmla="val 946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5" name="AutoShape 21"/>
          <p:cNvSpPr>
            <a:spLocks noChangeArrowheads="1"/>
          </p:cNvSpPr>
          <p:nvPr/>
        </p:nvSpPr>
        <p:spPr bwMode="auto">
          <a:xfrm rot="-3221181">
            <a:off x="4124326" y="4597400"/>
            <a:ext cx="215900" cy="904875"/>
          </a:xfrm>
          <a:prstGeom prst="downArrow">
            <a:avLst>
              <a:gd name="adj1" fmla="val 50000"/>
              <a:gd name="adj2" fmla="val 1047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7" descr="Собор над город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9850"/>
            <a:ext cx="6192837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0"/>
            <a:ext cx="9144000" cy="25654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>
                <a:solidFill>
                  <a:srgbClr val="660066"/>
                </a:solidFill>
              </a:rPr>
              <a:t>С XIII века городской собор</a:t>
            </a:r>
            <a:r>
              <a:rPr lang="en-US" sz="2800" b="1" i="1">
                <a:solidFill>
                  <a:srgbClr val="660066"/>
                </a:solidFill>
              </a:rPr>
              <a:t> </a:t>
            </a:r>
            <a:r>
              <a:rPr lang="ru-RU" sz="2800" b="1" i="1">
                <a:solidFill>
                  <a:srgbClr val="660066"/>
                </a:solidFill>
              </a:rPr>
              <a:t>становится</a:t>
            </a:r>
            <a:endParaRPr lang="en-US" sz="2800" b="1" i="1">
              <a:solidFill>
                <a:srgbClr val="660066"/>
              </a:solidFill>
            </a:endParaRPr>
          </a:p>
          <a:p>
            <a:pPr algn="ctr"/>
            <a:r>
              <a:rPr lang="ru-RU" sz="2800" b="1" i="1">
                <a:solidFill>
                  <a:srgbClr val="660066"/>
                </a:solidFill>
              </a:rPr>
              <a:t> не только</a:t>
            </a:r>
            <a:r>
              <a:rPr lang="en-US" sz="2800" b="1" i="1">
                <a:solidFill>
                  <a:srgbClr val="660066"/>
                </a:solidFill>
              </a:rPr>
              <a:t> </a:t>
            </a:r>
            <a:r>
              <a:rPr lang="ru-RU" sz="2800" b="1" i="1">
                <a:solidFill>
                  <a:srgbClr val="660066"/>
                </a:solidFill>
              </a:rPr>
              <a:t>местом богослужения.</a:t>
            </a:r>
            <a:r>
              <a:rPr lang="en-US" sz="2800" b="1" i="1">
                <a:solidFill>
                  <a:srgbClr val="660066"/>
                </a:solidFill>
              </a:rPr>
              <a:t> </a:t>
            </a: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На площади перед собором,</a:t>
            </a:r>
            <a:r>
              <a:rPr lang="en-US" sz="2400" b="1" i="1">
                <a:solidFill>
                  <a:srgbClr val="7030A0"/>
                </a:solidFill>
              </a:rPr>
              <a:t> </a:t>
            </a:r>
            <a:r>
              <a:rPr lang="ru-RU" sz="2400" b="1" i="1">
                <a:solidFill>
                  <a:srgbClr val="7030A0"/>
                </a:solidFill>
              </a:rPr>
              <a:t>и в самом соборе </a:t>
            </a:r>
            <a:r>
              <a:rPr lang="en-US" sz="2400" b="1" i="1">
                <a:solidFill>
                  <a:srgbClr val="7030A0"/>
                </a:solidFill>
              </a:rPr>
              <a:t>              </a:t>
            </a: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происходят диспуты,</a:t>
            </a:r>
            <a:r>
              <a:rPr lang="en-US" sz="2400" b="1" i="1">
                <a:solidFill>
                  <a:srgbClr val="7030A0"/>
                </a:solidFill>
              </a:rPr>
              <a:t> </a:t>
            </a:r>
            <a:r>
              <a:rPr lang="ru-RU" sz="2400" b="1" i="1">
                <a:solidFill>
                  <a:srgbClr val="7030A0"/>
                </a:solidFill>
              </a:rPr>
              <a:t>читаются лекции,</a:t>
            </a:r>
            <a:endParaRPr lang="en-US" sz="2400" b="1" i="1">
              <a:solidFill>
                <a:srgbClr val="7030A0"/>
              </a:solidFill>
            </a:endParaRP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 разыгрываются</a:t>
            </a:r>
            <a:r>
              <a:rPr lang="en-US" sz="2400" b="1" i="1">
                <a:solidFill>
                  <a:srgbClr val="7030A0"/>
                </a:solidFill>
              </a:rPr>
              <a:t> </a:t>
            </a:r>
            <a:r>
              <a:rPr lang="ru-RU" sz="2400" b="1" i="1">
                <a:solidFill>
                  <a:srgbClr val="7030A0"/>
                </a:solidFill>
              </a:rPr>
              <a:t>театральные представления.</a:t>
            </a: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Собор теперь должен вмещать</a:t>
            </a:r>
            <a:r>
              <a:rPr lang="en-US" sz="2400" b="1" i="1">
                <a:solidFill>
                  <a:srgbClr val="7030A0"/>
                </a:solidFill>
              </a:rPr>
              <a:t> </a:t>
            </a:r>
            <a:r>
              <a:rPr lang="ru-RU" sz="2400" b="1" i="1">
                <a:solidFill>
                  <a:srgbClr val="7030A0"/>
                </a:solidFill>
              </a:rPr>
              <a:t>все население города.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6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5429250" y="642938"/>
            <a:ext cx="3960813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5148263" cy="4513263"/>
          </a:xfrm>
          <a:solidFill>
            <a:srgbClr val="FBFCCE">
              <a:alpha val="76000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solidFill>
                  <a:srgbClr val="663300"/>
                </a:solidFill>
              </a:rPr>
              <a:t> </a:t>
            </a:r>
            <a:r>
              <a:rPr lang="ru-RU" sz="2800" b="1" i="1" dirty="0" smtClean="0">
                <a:solidFill>
                  <a:schemeClr val="accent2"/>
                </a:solidFill>
              </a:rPr>
              <a:t>Романский собор: </a:t>
            </a:r>
            <a:endParaRPr lang="en-US" sz="2800" b="1" i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круглые арки,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массивные стены,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маленькие узкие окна.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</a:rPr>
              <a:t>  </a:t>
            </a:r>
            <a:r>
              <a:rPr lang="ru-RU" sz="2800" b="1" i="1" dirty="0" smtClean="0">
                <a:solidFill>
                  <a:srgbClr val="D60093"/>
                </a:solidFill>
              </a:rPr>
              <a:t>Готический собор 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660066"/>
                </a:solidFill>
              </a:rPr>
              <a:t>арки с заострённым верхом, </a:t>
            </a:r>
            <a:endParaRPr lang="en-US" sz="2400" b="1" i="1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660066"/>
                </a:solidFill>
              </a:rPr>
              <a:t>узкие и высокие башни и колонны,</a:t>
            </a:r>
            <a:endParaRPr lang="en-US" sz="2400" b="1" i="1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660066"/>
                </a:solidFill>
              </a:rPr>
              <a:t> богато украшенный фасад с резными деталями 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660066"/>
                </a:solidFill>
              </a:rPr>
              <a:t>многоцветные </a:t>
            </a:r>
            <a:r>
              <a:rPr lang="ru-RU" sz="2800" b="1" i="1" dirty="0" smtClean="0">
                <a:solidFill>
                  <a:srgbClr val="660066"/>
                </a:solidFill>
              </a:rPr>
              <a:t>витражные</a:t>
            </a:r>
            <a:r>
              <a:rPr lang="ru-RU" sz="2800" b="1" i="1" dirty="0">
                <a:solidFill>
                  <a:srgbClr val="660066"/>
                </a:solidFill>
              </a:rPr>
              <a:t> </a:t>
            </a:r>
            <a:r>
              <a:rPr lang="ru-RU" sz="2400" b="1" i="1" dirty="0" smtClean="0">
                <a:solidFill>
                  <a:srgbClr val="660066"/>
                </a:solidFill>
              </a:rPr>
              <a:t>стрельчатые окна.</a:t>
            </a:r>
            <a:endParaRPr lang="en-US" sz="2400" b="1" i="1" dirty="0" smtClean="0">
              <a:solidFill>
                <a:srgbClr val="660066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2800" dirty="0" smtClean="0">
              <a:solidFill>
                <a:srgbClr val="660033"/>
              </a:solidFill>
            </a:endParaRPr>
          </a:p>
        </p:txBody>
      </p:sp>
      <p:pic>
        <p:nvPicPr>
          <p:cNvPr id="4100" name="Picture 7" descr="7381056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476250"/>
            <a:ext cx="3878262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9144000" cy="1916113"/>
          </a:xfrm>
          <a:solidFill>
            <a:srgbClr val="FBFCCE">
              <a:alpha val="85097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i="1" smtClean="0">
                <a:solidFill>
                  <a:srgbClr val="D60093"/>
                </a:solidFill>
              </a:rPr>
              <a:t> </a:t>
            </a:r>
            <a:r>
              <a:rPr lang="ru-RU" sz="2800" b="1" i="1" smtClean="0">
                <a:solidFill>
                  <a:srgbClr val="D60093"/>
                </a:solidFill>
              </a:rPr>
              <a:t>Готический собор представляет собой слияние множества шедевров.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b="1" i="1" smtClean="0">
                <a:solidFill>
                  <a:srgbClr val="660066"/>
                </a:solidFill>
              </a:rPr>
              <a:t>В нем соединяются архитектурное мастерство, грандиозные произведения скульптуры и великолепие живописи</a:t>
            </a:r>
            <a:r>
              <a:rPr lang="ru-RU" sz="2800" i="1" smtClean="0">
                <a:solidFill>
                  <a:srgbClr val="660066"/>
                </a:solidFill>
              </a:rPr>
              <a:t>. </a:t>
            </a:r>
            <a:endParaRPr lang="ru-RU" sz="2400" i="1" smtClean="0">
              <a:solidFill>
                <a:srgbClr val="660066"/>
              </a:solidFill>
            </a:endParaRPr>
          </a:p>
        </p:txBody>
      </p:sp>
      <p:pic>
        <p:nvPicPr>
          <p:cNvPr id="31747" name="Picture 12" descr="templ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989138"/>
            <a:ext cx="7286625" cy="5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319088" y="0"/>
            <a:ext cx="9463088" cy="692150"/>
          </a:xfrm>
          <a:solidFill>
            <a:srgbClr val="FBFCCE">
              <a:alpha val="87842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smtClean="0">
                <a:solidFill>
                  <a:srgbClr val="660033"/>
                </a:solidFill>
              </a:rPr>
              <a:t>   </a:t>
            </a:r>
            <a:r>
              <a:rPr lang="ru-RU" sz="2400" b="1" i="1" smtClean="0">
                <a:solidFill>
                  <a:srgbClr val="660066"/>
                </a:solidFill>
              </a:rPr>
              <a:t>Родиной готической архитектуры считается Франция.</a:t>
            </a:r>
            <a:endParaRPr lang="ru-RU" sz="2400" b="1" smtClean="0">
              <a:solidFill>
                <a:srgbClr val="D60093"/>
              </a:solidFill>
            </a:endParaRPr>
          </a:p>
          <a:p>
            <a:pPr eaLnBrk="1" hangingPunct="1">
              <a:buFontTx/>
              <a:buNone/>
            </a:pPr>
            <a:r>
              <a:rPr lang="ru-RU" sz="2000" b="1" i="1" smtClean="0">
                <a:solidFill>
                  <a:srgbClr val="D60093"/>
                </a:solidFill>
              </a:rPr>
              <a:t>  </a:t>
            </a:r>
            <a:endParaRPr lang="ru-RU" sz="2400" b="1" i="1" smtClean="0">
              <a:solidFill>
                <a:srgbClr val="0042A2"/>
              </a:solidFill>
            </a:endParaRPr>
          </a:p>
        </p:txBody>
      </p:sp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179388" y="2852738"/>
            <a:ext cx="4140200" cy="3416300"/>
          </a:xfrm>
          <a:prstGeom prst="rect">
            <a:avLst/>
          </a:prstGeom>
          <a:solidFill>
            <a:srgbClr val="FBFCCE">
              <a:alpha val="8901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7030A0"/>
                </a:solidFill>
              </a:rPr>
              <a:t>При её строительстве были убраны  многие опоры и внутренние стены.</a:t>
            </a: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 Церковь приобрела более грациозный облик по сравнению</a:t>
            </a:r>
          </a:p>
          <a:p>
            <a:pPr algn="ctr"/>
            <a:r>
              <a:rPr lang="ru-RU" sz="2400" b="1" i="1">
                <a:solidFill>
                  <a:srgbClr val="7030A0"/>
                </a:solidFill>
              </a:rPr>
              <a:t> с романскими «крепостями Бога». </a:t>
            </a:r>
          </a:p>
        </p:txBody>
      </p:sp>
      <p:pic>
        <p:nvPicPr>
          <p:cNvPr id="32772" name="Picture 2" descr="Файл:StDenis Fassad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65175"/>
            <a:ext cx="45720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7"/>
          <p:cNvSpPr>
            <a:spLocks noChangeArrowheads="1"/>
          </p:cNvSpPr>
          <p:nvPr/>
        </p:nvSpPr>
        <p:spPr bwMode="auto">
          <a:xfrm>
            <a:off x="250825" y="1052513"/>
            <a:ext cx="4789488" cy="708025"/>
          </a:xfrm>
          <a:prstGeom prst="rect">
            <a:avLst/>
          </a:prstGeom>
          <a:solidFill>
            <a:srgbClr val="FBFCCE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D60093"/>
                </a:solidFill>
              </a:rPr>
              <a:t>Церковь при монастыре Сен-Дени</a:t>
            </a:r>
            <a:r>
              <a:rPr lang="ru-RU" sz="2000" b="1" i="1">
                <a:solidFill>
                  <a:srgbClr val="0042A2"/>
                </a:solidFill>
              </a:rPr>
              <a:t> </a:t>
            </a:r>
            <a:r>
              <a:rPr lang="ru-RU" sz="2000" b="1" i="1">
                <a:solidFill>
                  <a:srgbClr val="D60093"/>
                </a:solidFill>
              </a:rPr>
              <a:t>- первая готическая  постройка. </a:t>
            </a:r>
            <a:endParaRPr lang="ru-RU" sz="2400" b="1" i="1">
              <a:solidFill>
                <a:srgbClr val="0042A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4"/>
          <p:cNvSpPr>
            <a:spLocks noChangeArrowheads="1"/>
          </p:cNvSpPr>
          <p:nvPr/>
        </p:nvSpPr>
        <p:spPr bwMode="auto">
          <a:xfrm>
            <a:off x="250825" y="1844675"/>
            <a:ext cx="3852863" cy="2678113"/>
          </a:xfrm>
          <a:prstGeom prst="rect">
            <a:avLst/>
          </a:prstGeom>
          <a:solidFill>
            <a:srgbClr val="FBFCCE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7030A0"/>
                </a:solidFill>
              </a:rPr>
              <a:t>В качестве образца в большинстве случаев принимали капеллу </a:t>
            </a:r>
            <a:endParaRPr lang="en-US" sz="2800" b="1" i="1">
              <a:solidFill>
                <a:srgbClr val="7030A0"/>
              </a:solidFill>
            </a:endParaRPr>
          </a:p>
          <a:p>
            <a:pPr algn="ctr"/>
            <a:r>
              <a:rPr lang="ru-RU" sz="2800" b="1" i="1">
                <a:solidFill>
                  <a:srgbClr val="7030A0"/>
                </a:solidFill>
              </a:rPr>
              <a:t>Сент- Шапель в Париже.</a:t>
            </a:r>
            <a:r>
              <a:rPr lang="ru-RU" sz="2800">
                <a:solidFill>
                  <a:srgbClr val="7030A0"/>
                </a:solidFill>
                <a:latin typeface="PaladinPCRus"/>
              </a:rPr>
              <a:t>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0263"/>
          </a:xfrm>
          <a:solidFill>
            <a:srgbClr val="FBFCCE">
              <a:alpha val="85000"/>
            </a:srgb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D60093"/>
                </a:solidFill>
                <a:latin typeface="+mn-lt"/>
              </a:rPr>
              <a:t>Из Франции  готический стиль распространился </a:t>
            </a:r>
            <a:br>
              <a:rPr lang="ru-RU" sz="2400" b="1" i="1" dirty="0" smtClean="0">
                <a:solidFill>
                  <a:srgbClr val="D60093"/>
                </a:solidFill>
                <a:latin typeface="+mn-lt"/>
              </a:rPr>
            </a:br>
            <a:r>
              <a:rPr lang="ru-RU" sz="2400" b="1" i="1" dirty="0" smtClean="0">
                <a:solidFill>
                  <a:srgbClr val="D60093"/>
                </a:solidFill>
                <a:latin typeface="+mn-lt"/>
              </a:rPr>
              <a:t>в Западную, Среднюю и Южную Европу </a:t>
            </a:r>
            <a:r>
              <a:rPr lang="ru-RU" sz="1100" b="1" i="1" dirty="0" smtClean="0">
                <a:solidFill>
                  <a:srgbClr val="D60093"/>
                </a:solidFill>
                <a:latin typeface="+mn-lt"/>
              </a:rPr>
              <a:t>. 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75" y="908050"/>
            <a:ext cx="43656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Шапель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115888"/>
            <a:ext cx="445452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79388" y="692150"/>
            <a:ext cx="4068762" cy="5113338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В  </a:t>
            </a:r>
            <a:r>
              <a:rPr lang="en-US" sz="2400" b="1" i="1">
                <a:solidFill>
                  <a:srgbClr val="7030A0"/>
                </a:solidFill>
              </a:rPr>
              <a:t>XIII</a:t>
            </a:r>
            <a:r>
              <a:rPr lang="ru-RU" sz="2400" b="1" i="1">
                <a:solidFill>
                  <a:srgbClr val="7030A0"/>
                </a:solidFill>
              </a:rPr>
              <a:t> веке появилась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«малая готика» - 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небольшие готические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часовни.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 Часовня Сен-Шапель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 считается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лучшим образцом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«малой готики».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По преданию здесь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хранился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терновый венец Христа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и молились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король и придворные.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 descr="Шапель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Это своеобразная «шкатулка» для драгоценной реликвии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Амьенский собор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00" y="0"/>
            <a:ext cx="6080125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40200" y="188913"/>
            <a:ext cx="5003800" cy="1938337"/>
          </a:xfrm>
          <a:prstGeom prst="rect">
            <a:avLst/>
          </a:prstGeom>
          <a:solidFill>
            <a:srgbClr val="FBFCCE">
              <a:alpha val="9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660066"/>
                </a:solidFill>
                <a:latin typeface="+mj-lt"/>
              </a:rPr>
              <a:t>Наиболее известные готические соборы Франции –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Сен-Дени</a:t>
            </a:r>
            <a:r>
              <a:rPr lang="ru-RU" sz="2400" b="1" i="1" dirty="0">
                <a:solidFill>
                  <a:srgbClr val="D60093"/>
                </a:solidFill>
                <a:latin typeface="+mj-lt"/>
              </a:rPr>
              <a:t>,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Шартрский</a:t>
            </a:r>
            <a:r>
              <a:rPr lang="ru-RU" sz="2400" b="1" i="1" dirty="0">
                <a:solidFill>
                  <a:srgbClr val="D60093"/>
                </a:solidFill>
                <a:latin typeface="+mj-lt"/>
              </a:rPr>
              <a:t>,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Амьенский</a:t>
            </a:r>
            <a:r>
              <a:rPr lang="ru-RU" sz="2400" b="1" i="1" dirty="0">
                <a:solidFill>
                  <a:srgbClr val="D60093"/>
                </a:solidFill>
                <a:latin typeface="+mj-lt"/>
              </a:rPr>
              <a:t>,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Руанский</a:t>
            </a:r>
            <a:r>
              <a:rPr lang="ru-RU" sz="2400" b="1" i="1" dirty="0">
                <a:solidFill>
                  <a:srgbClr val="D60093"/>
                </a:solidFill>
                <a:latin typeface="+mj-lt"/>
              </a:rPr>
              <a:t>, 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Реймский</a:t>
            </a:r>
            <a:r>
              <a:rPr lang="ru-RU" sz="2400" b="1" i="1" dirty="0">
                <a:solidFill>
                  <a:srgbClr val="D60093"/>
                </a:solidFill>
                <a:latin typeface="+mj-lt"/>
              </a:rPr>
              <a:t>, </a:t>
            </a:r>
            <a:r>
              <a:rPr lang="ru-RU" sz="2400" b="1" i="1" dirty="0" err="1">
                <a:solidFill>
                  <a:srgbClr val="D60093"/>
                </a:solidFill>
                <a:latin typeface="+mj-lt"/>
              </a:rPr>
              <a:t>Нотр-Дам-де-Пари</a:t>
            </a:r>
            <a:endParaRPr lang="ru-RU" sz="2400" b="1" i="1" dirty="0">
              <a:solidFill>
                <a:srgbClr val="D60093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1500" y="2357438"/>
            <a:ext cx="3492500" cy="4154487"/>
          </a:xfrm>
          <a:prstGeom prst="rect">
            <a:avLst/>
          </a:prstGeom>
          <a:solidFill>
            <a:srgbClr val="FBFCCE">
              <a:alpha val="72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Амьенский</a:t>
            </a:r>
            <a:r>
              <a:rPr lang="ru-RU" sz="2400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собор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Франция </a:t>
            </a:r>
            <a:r>
              <a:rPr lang="ru-RU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1220 - 1288 г.</a:t>
            </a:r>
            <a:r>
              <a:rPr lang="ru-RU" b="1" i="1" dirty="0">
                <a:solidFill>
                  <a:srgbClr val="D60093"/>
                </a:solidFill>
                <a:latin typeface="+mj-lt"/>
              </a:rPr>
              <a:t> </a:t>
            </a:r>
            <a:r>
              <a:rPr lang="ru-RU" b="1" i="1" dirty="0">
                <a:solidFill>
                  <a:srgbClr val="660066"/>
                </a:solidFill>
                <a:latin typeface="+mj-lt"/>
              </a:rPr>
              <a:t>восхищает своим интерьером — </a:t>
            </a:r>
          </a:p>
          <a:p>
            <a:pPr algn="ctr">
              <a:defRPr/>
            </a:pPr>
            <a:r>
              <a:rPr lang="ru-RU" b="1" i="1" dirty="0">
                <a:solidFill>
                  <a:srgbClr val="660066"/>
                </a:solidFill>
                <a:latin typeface="+mj-lt"/>
              </a:rPr>
              <a:t>легким, огромным, свободным внутренним пространством. </a:t>
            </a:r>
          </a:p>
          <a:p>
            <a:pPr algn="ctr">
              <a:defRPr/>
            </a:pPr>
            <a:r>
              <a:rPr lang="ru-RU" b="1" i="1" dirty="0">
                <a:solidFill>
                  <a:srgbClr val="660066"/>
                </a:solidFill>
                <a:latin typeface="+mj-lt"/>
              </a:rPr>
              <a:t>Освещенный витражами, он был теплым и лучезарным. </a:t>
            </a:r>
          </a:p>
          <a:p>
            <a:pPr algn="ctr">
              <a:defRPr/>
            </a:pPr>
            <a:r>
              <a:rPr lang="ru-RU" b="1" i="1" dirty="0">
                <a:solidFill>
                  <a:srgbClr val="660066"/>
                </a:solidFill>
                <a:latin typeface="+mj-lt"/>
              </a:rPr>
              <a:t>Центральный неф собора отличается большой высотой (40 м) </a:t>
            </a:r>
          </a:p>
          <a:p>
            <a:pPr algn="ctr">
              <a:defRPr/>
            </a:pPr>
            <a:r>
              <a:rPr lang="ru-RU" b="1" i="1" dirty="0">
                <a:solidFill>
                  <a:srgbClr val="660066"/>
                </a:solidFill>
                <a:latin typeface="+mj-lt"/>
              </a:rPr>
              <a:t>и длиной (145 м). </a:t>
            </a:r>
            <a:endParaRPr lang="ru-RU" b="1" i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3744912" cy="4032250"/>
          </a:xfrm>
          <a:solidFill>
            <a:srgbClr val="FBFCCE">
              <a:alpha val="86000"/>
            </a:srgb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800" b="1" i="1" dirty="0" smtClean="0">
                <a:solidFill>
                  <a:srgbClr val="D60093"/>
                </a:solidFill>
                <a:latin typeface="+mj-lt"/>
              </a:rPr>
              <a:t>   </a:t>
            </a:r>
            <a:r>
              <a:rPr lang="ru-RU" sz="2800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Собор в Реймсе, Франция .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660066"/>
                </a:solidFill>
                <a:latin typeface="+mj-lt"/>
              </a:rPr>
              <a:t>   Начат в 1211г., закончен в 15 в. 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660066"/>
                </a:solidFill>
                <a:latin typeface="+mj-lt"/>
              </a:rPr>
              <a:t>  (длина 150 м., 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660066"/>
                </a:solidFill>
                <a:latin typeface="+mj-lt"/>
              </a:rPr>
              <a:t>высота 80 м.), 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660066"/>
                </a:solidFill>
                <a:latin typeface="+mj-lt"/>
              </a:rPr>
              <a:t>один из крупнейших 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660066"/>
                </a:solidFill>
                <a:latin typeface="+mj-lt"/>
              </a:rPr>
              <a:t>и высоких готических  соборов</a:t>
            </a:r>
            <a:r>
              <a:rPr lang="ru-RU" sz="2400" dirty="0" smtClean="0">
                <a:solidFill>
                  <a:srgbClr val="660066"/>
                </a:solidFill>
              </a:rPr>
              <a:t>. </a:t>
            </a:r>
          </a:p>
        </p:txBody>
      </p:sp>
      <p:pic>
        <p:nvPicPr>
          <p:cNvPr id="17411" name="Picture 7" descr="Реймский собор Фран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-171450"/>
            <a:ext cx="5308600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Реймский соб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6225" y="-242888"/>
            <a:ext cx="5768975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ГОТИЧЕСКИЙ СОБОР В РЕЙМСЕ (13 в.), место коронации французских королей 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0"/>
            <a:ext cx="80835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188913"/>
            <a:ext cx="2978150" cy="457200"/>
          </a:xfrm>
          <a:prstGeom prst="rect">
            <a:avLst/>
          </a:prstGeom>
          <a:solidFill>
            <a:srgbClr val="FBFCCE">
              <a:alpha val="8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Реймский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Собор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175375"/>
            <a:ext cx="9144000" cy="682625"/>
          </a:xfrm>
          <a:prstGeom prst="rect">
            <a:avLst/>
          </a:prstGeom>
          <a:solidFill>
            <a:srgbClr val="FBFCCE">
              <a:alpha val="86000"/>
            </a:srgbClr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660066"/>
                </a:solidFill>
                <a:latin typeface="+mj-lt"/>
              </a:rPr>
              <a:t>Фасад полностью покрыт рельефами, витражи оказывают неизгладимое впечатление на очевидцев.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OTO_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2959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DSCN0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524000"/>
            <a:ext cx="2087563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FOTO_1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800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5"/>
          <p:cNvSpPr>
            <a:spLocks noGrp="1" noChangeArrowheads="1"/>
          </p:cNvSpPr>
          <p:nvPr>
            <p:ph type="title"/>
          </p:nvPr>
        </p:nvSpPr>
        <p:spPr>
          <a:xfrm>
            <a:off x="3708400" y="188913"/>
            <a:ext cx="5435600" cy="10795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D60093"/>
                </a:solidFill>
                <a:latin typeface="Comic Sans MS" pitchFamily="66" charset="0"/>
              </a:rPr>
              <a:t>ГОТИЧЕСКИЙ </a:t>
            </a:r>
            <a:br>
              <a:rPr lang="ru-RU" b="1" smtClean="0">
                <a:solidFill>
                  <a:srgbClr val="D60093"/>
                </a:solidFill>
                <a:latin typeface="Comic Sans MS" pitchFamily="66" charset="0"/>
              </a:rPr>
            </a:br>
            <a:r>
              <a:rPr lang="ru-RU" b="1" smtClean="0">
                <a:solidFill>
                  <a:srgbClr val="D60093"/>
                </a:solidFill>
                <a:latin typeface="Comic Sans MS" pitchFamily="66" charset="0"/>
              </a:rPr>
              <a:t>СТИЛЬ</a:t>
            </a:r>
          </a:p>
        </p:txBody>
      </p:sp>
      <p:pic>
        <p:nvPicPr>
          <p:cNvPr id="20485" name="Picture 6" descr="стиль готи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52400"/>
            <a:ext cx="37115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бал С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200400"/>
            <a:ext cx="201453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 descr="рыцарск турнир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1447800"/>
            <a:ext cx="21590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Собор с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-49213"/>
            <a:ext cx="5072062" cy="776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2708275"/>
            <a:ext cx="3673475" cy="1201738"/>
          </a:xfrm>
          <a:prstGeom prst="rect">
            <a:avLst/>
          </a:prstGeom>
          <a:solidFill>
            <a:srgbClr val="FBFCCE">
              <a:alpha val="7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Собор св. Вита</a:t>
            </a:r>
          </a:p>
          <a:p>
            <a:pPr>
              <a:defRPr/>
            </a:pPr>
            <a:r>
              <a:rPr lang="ru-RU" sz="3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Чехия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85750" y="214313"/>
            <a:ext cx="6157913" cy="1200150"/>
          </a:xfrm>
          <a:prstGeom prst="rect">
            <a:avLst/>
          </a:prstGeom>
          <a:solidFill>
            <a:srgbClr val="FBFCCE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660066"/>
                </a:solidFill>
                <a:latin typeface="+mj-lt"/>
              </a:rPr>
              <a:t>Почему по ощущениям готические храмы такие просторные, светлые внутри и такие легкие снаружи?</a:t>
            </a:r>
          </a:p>
        </p:txBody>
      </p:sp>
      <p:pic>
        <p:nvPicPr>
          <p:cNvPr id="40963" name="Picture 2" descr="http://dic.academic.ru/pictures/wiki/files/50/250px-cathedrale_de_coutances_bordercropp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765300"/>
            <a:ext cx="392906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Картинка 191 из 85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3000375"/>
            <a:ext cx="307181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0" descr="Картинка 1256 из 1801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8275" y="0"/>
            <a:ext cx="26257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Картинка 1069 из 1780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9975" y="260350"/>
            <a:ext cx="48053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213100"/>
            <a:ext cx="4787900" cy="2952750"/>
          </a:xfrm>
          <a:solidFill>
            <a:srgbClr val="FBFCCE">
              <a:alpha val="7803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b="1" i="1" smtClean="0">
                <a:solidFill>
                  <a:srgbClr val="7030A0"/>
                </a:solidFill>
              </a:rPr>
              <a:t> </a:t>
            </a:r>
            <a:r>
              <a:rPr lang="ru-RU" sz="2400" b="1" i="1" smtClean="0">
                <a:solidFill>
                  <a:srgbClr val="7030A0"/>
                </a:solidFill>
              </a:rPr>
              <a:t>В готической архитектуре была изобретена новая, неизвестная в прошлом конструкция свода, отличающаяся легкостью, ажурностью и многообразием форм. </a:t>
            </a:r>
          </a:p>
        </p:txBody>
      </p:sp>
      <p:sp>
        <p:nvSpPr>
          <p:cNvPr id="41988" name="Прямоугольник 3"/>
          <p:cNvSpPr>
            <a:spLocks noChangeArrowheads="1"/>
          </p:cNvSpPr>
          <p:nvPr/>
        </p:nvSpPr>
        <p:spPr bwMode="auto">
          <a:xfrm>
            <a:off x="0" y="333375"/>
            <a:ext cx="4716463" cy="2455863"/>
          </a:xfrm>
          <a:prstGeom prst="rect">
            <a:avLst/>
          </a:prstGeom>
          <a:solidFill>
            <a:srgbClr val="FBFCCE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i="1">
                <a:solidFill>
                  <a:srgbClr val="0042A2"/>
                </a:solidFill>
              </a:rPr>
              <a:t>В романских соборах использовался цилиндрический свод, который опирался на массивные толстые стены, что неизбежно приводило к уменьшению объёма здания.</a:t>
            </a:r>
            <a:endParaRPr lang="ru-RU" sz="2400" b="1" i="1"/>
          </a:p>
        </p:txBody>
      </p:sp>
      <p:pic>
        <p:nvPicPr>
          <p:cNvPr id="63490" name="Picture 2" descr="Картинка 1249 из 1801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176213"/>
            <a:ext cx="4460875" cy="668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Основные конструктив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34938"/>
            <a:ext cx="4467225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3708400" y="134938"/>
            <a:ext cx="5327650" cy="3438525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35000"/>
              </a:lnSpc>
            </a:pPr>
            <a:r>
              <a:rPr lang="ru-RU" sz="2800" b="1" i="1">
                <a:solidFill>
                  <a:srgbClr val="462300"/>
                </a:solidFill>
              </a:rPr>
              <a:t>Основные конструктивные</a:t>
            </a:r>
          </a:p>
          <a:p>
            <a:pPr marL="342900" indent="-342900">
              <a:lnSpc>
                <a:spcPct val="135000"/>
              </a:lnSpc>
            </a:pPr>
            <a:r>
              <a:rPr lang="ru-RU" sz="2800" b="1" i="1">
                <a:solidFill>
                  <a:srgbClr val="462300"/>
                </a:solidFill>
              </a:rPr>
              <a:t>находки в готике:</a:t>
            </a:r>
          </a:p>
          <a:p>
            <a:pPr marL="342900" indent="-342900">
              <a:lnSpc>
                <a:spcPct val="135000"/>
              </a:lnSpc>
              <a:buFontTx/>
              <a:buAutoNum type="arabicPeriod"/>
            </a:pPr>
            <a:r>
              <a:rPr lang="ru-RU" sz="2800" b="1" i="1">
                <a:solidFill>
                  <a:schemeClr val="accent2"/>
                </a:solidFill>
              </a:rPr>
              <a:t>Стрельчатая арка;</a:t>
            </a:r>
          </a:p>
          <a:p>
            <a:pPr marL="342900" indent="-342900">
              <a:lnSpc>
                <a:spcPct val="135000"/>
              </a:lnSpc>
              <a:buFontTx/>
              <a:buAutoNum type="arabicPeriod"/>
            </a:pPr>
            <a:r>
              <a:rPr lang="ru-RU" sz="2800" b="1" i="1">
                <a:solidFill>
                  <a:schemeClr val="accent2"/>
                </a:solidFill>
              </a:rPr>
              <a:t>Система нервюр свода;</a:t>
            </a:r>
          </a:p>
          <a:p>
            <a:pPr marL="342900" indent="-342900">
              <a:lnSpc>
                <a:spcPct val="135000"/>
              </a:lnSpc>
              <a:buFontTx/>
              <a:buAutoNum type="arabicPeriod"/>
            </a:pPr>
            <a:r>
              <a:rPr lang="ru-RU" sz="2800" b="1" i="1">
                <a:solidFill>
                  <a:schemeClr val="accent2"/>
                </a:solidFill>
              </a:rPr>
              <a:t>Система опор</a:t>
            </a:r>
          </a:p>
          <a:p>
            <a:pPr marL="342900" indent="-342900">
              <a:lnSpc>
                <a:spcPct val="135000"/>
              </a:lnSpc>
            </a:pPr>
            <a:r>
              <a:rPr lang="ru-RU" sz="2800" b="1" i="1">
                <a:solidFill>
                  <a:schemeClr val="accent2"/>
                </a:solidFill>
              </a:rPr>
              <a:t>(контрфорсы и аркбутаны).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endParaRPr lang="ru-RU" sz="2000" b="1" smtClean="0">
              <a:solidFill>
                <a:srgbClr val="0042A2"/>
              </a:solidFill>
            </a:endParaRPr>
          </a:p>
        </p:txBody>
      </p:sp>
      <p:pic>
        <p:nvPicPr>
          <p:cNvPr id="44035" name="Picture 8" descr="500px-Ste_Chapelle_Basse_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500063"/>
            <a:ext cx="3168650" cy="2052637"/>
          </a:xfrm>
        </p:spPr>
      </p:pic>
      <p:pic>
        <p:nvPicPr>
          <p:cNvPr id="44036" name="Picture 9" descr="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270625" y="0"/>
            <a:ext cx="2873375" cy="3097213"/>
          </a:xfrm>
        </p:spPr>
      </p:pic>
      <p:pic>
        <p:nvPicPr>
          <p:cNvPr id="44037" name="Picture 10" descr="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bright="-6000"/>
          </a:blip>
          <a:srcRect/>
          <a:stretch>
            <a:fillRect/>
          </a:stretch>
        </p:blipFill>
        <p:spPr>
          <a:xfrm>
            <a:off x="214313" y="2857500"/>
            <a:ext cx="2732087" cy="3816350"/>
          </a:xfrm>
        </p:spPr>
      </p:pic>
      <p:pic>
        <p:nvPicPr>
          <p:cNvPr id="44038" name="Picture 11" descr="25152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4357688"/>
            <a:ext cx="338455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3" descr="2168443482_1218606f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3178175"/>
            <a:ext cx="231775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14"/>
          <p:cNvSpPr txBox="1">
            <a:spLocks noChangeArrowheads="1"/>
          </p:cNvSpPr>
          <p:nvPr/>
        </p:nvSpPr>
        <p:spPr bwMode="auto">
          <a:xfrm>
            <a:off x="8367713" y="25082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4041" name="Picture 13" descr="Картинка 378 из 16956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25" y="0"/>
            <a:ext cx="27622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4" descr="Ар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9810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41288" y="115888"/>
            <a:ext cx="4575175" cy="20891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Стрельчатая арка,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ставшая символом готики,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позволяет направить 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тяжесть свода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преимущественно вниз.</a:t>
            </a:r>
          </a:p>
        </p:txBody>
      </p:sp>
      <p:grpSp>
        <p:nvGrpSpPr>
          <p:cNvPr id="5131" name="Group 11"/>
          <p:cNvGrpSpPr>
            <a:grpSpLocks/>
          </p:cNvGrpSpPr>
          <p:nvPr/>
        </p:nvGrpSpPr>
        <p:grpSpPr bwMode="auto">
          <a:xfrm>
            <a:off x="1792288" y="2997200"/>
            <a:ext cx="2886075" cy="2016125"/>
            <a:chOff x="1129" y="1888"/>
            <a:chExt cx="1818" cy="1270"/>
          </a:xfrm>
        </p:grpSpPr>
        <p:sp>
          <p:nvSpPr>
            <p:cNvPr id="45065" name="Line 5"/>
            <p:cNvSpPr>
              <a:spLocks noChangeShapeType="1"/>
            </p:cNvSpPr>
            <p:nvPr/>
          </p:nvSpPr>
          <p:spPr bwMode="auto">
            <a:xfrm>
              <a:off x="2042" y="1888"/>
              <a:ext cx="0" cy="127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6" name="Line 6"/>
            <p:cNvSpPr>
              <a:spLocks noChangeShapeType="1"/>
            </p:cNvSpPr>
            <p:nvPr/>
          </p:nvSpPr>
          <p:spPr bwMode="auto">
            <a:xfrm flipH="1">
              <a:off x="1129" y="1888"/>
              <a:ext cx="907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7" name="Line 7"/>
            <p:cNvSpPr>
              <a:spLocks noChangeShapeType="1"/>
            </p:cNvSpPr>
            <p:nvPr/>
          </p:nvSpPr>
          <p:spPr bwMode="auto">
            <a:xfrm>
              <a:off x="2040" y="1888"/>
              <a:ext cx="907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6156325" y="2060575"/>
            <a:ext cx="1728788" cy="2016125"/>
            <a:chOff x="3878" y="1298"/>
            <a:chExt cx="1089" cy="1270"/>
          </a:xfrm>
        </p:grpSpPr>
        <p:sp>
          <p:nvSpPr>
            <p:cNvPr id="45062" name="Line 8"/>
            <p:cNvSpPr>
              <a:spLocks noChangeShapeType="1"/>
            </p:cNvSpPr>
            <p:nvPr/>
          </p:nvSpPr>
          <p:spPr bwMode="auto">
            <a:xfrm>
              <a:off x="4422" y="1298"/>
              <a:ext cx="0" cy="127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3" name="Line 9"/>
            <p:cNvSpPr>
              <a:spLocks noChangeShapeType="1"/>
            </p:cNvSpPr>
            <p:nvPr/>
          </p:nvSpPr>
          <p:spPr bwMode="auto">
            <a:xfrm flipH="1">
              <a:off x="3878" y="1298"/>
              <a:ext cx="538" cy="104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064" name="Line 10"/>
            <p:cNvSpPr>
              <a:spLocks noChangeShapeType="1"/>
            </p:cNvSpPr>
            <p:nvPr/>
          </p:nvSpPr>
          <p:spPr bwMode="auto">
            <a:xfrm>
              <a:off x="4420" y="1298"/>
              <a:ext cx="547" cy="104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4" descr="Арка_готика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8013" y="115888"/>
            <a:ext cx="46101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Арка_готика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422433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3851275" y="5949950"/>
            <a:ext cx="5176838" cy="6477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Стрельчатые готические арки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5003800" cy="1368425"/>
          </a:xfrm>
          <a:solidFill>
            <a:srgbClr val="FFFFCC">
              <a:alpha val="71001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i="1" smtClean="0">
                <a:solidFill>
                  <a:srgbClr val="7030A0"/>
                </a:solidFill>
              </a:rPr>
              <a:t>В конструкцию свода включалась система несущих арочек из особого прочного камня, называемых нервюрами. </a:t>
            </a:r>
          </a:p>
        </p:txBody>
      </p:sp>
      <p:pic>
        <p:nvPicPr>
          <p:cNvPr id="47107" name="Picture 7" descr="2778716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392238"/>
            <a:ext cx="3643312" cy="5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611188" y="0"/>
            <a:ext cx="758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D60093"/>
                </a:solidFill>
              </a:rPr>
              <a:t>Крестовые своды на нервюрах</a:t>
            </a:r>
          </a:p>
        </p:txBody>
      </p:sp>
      <p:pic>
        <p:nvPicPr>
          <p:cNvPr id="5" name="Picture 11" descr="Готические своды. Нервюрный свод с несвязанными распалубками. Усилия, возникающие в готических свода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357313"/>
            <a:ext cx="3563937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Прямоугольник 5"/>
          <p:cNvSpPr>
            <a:spLocks noChangeArrowheads="1"/>
          </p:cNvSpPr>
          <p:nvPr/>
        </p:nvSpPr>
        <p:spPr bwMode="auto">
          <a:xfrm>
            <a:off x="0" y="642938"/>
            <a:ext cx="9144000" cy="669925"/>
          </a:xfrm>
          <a:prstGeom prst="rect">
            <a:avLst/>
          </a:prstGeom>
          <a:solidFill>
            <a:srgbClr val="FFFFCC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900" b="1" i="1">
                <a:solidFill>
                  <a:srgbClr val="7030A0"/>
                </a:solidFill>
              </a:rPr>
              <a:t>Крестовый свод - перекрытие прямоугольной ячейки, состоящее из четырех распалубок и передающее нагрузку на угловые опоры</a:t>
            </a:r>
            <a:endParaRPr lang="ru-RU" sz="1900" i="1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9388" y="3284538"/>
            <a:ext cx="5040312" cy="3140075"/>
          </a:xfrm>
          <a:prstGeom prst="rect">
            <a:avLst/>
          </a:prstGeom>
          <a:solidFill>
            <a:srgbClr val="FFFF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D60093"/>
                </a:solidFill>
              </a:rPr>
              <a:t>Цепь, ведущая от романского свода к готическому, такова:</a:t>
            </a:r>
          </a:p>
          <a:p>
            <a:pPr algn="ctr"/>
            <a:r>
              <a:rPr lang="ru-RU" sz="2000" b="1" i="1">
                <a:solidFill>
                  <a:srgbClr val="7030A0"/>
                </a:solidFill>
              </a:rPr>
              <a:t> готическая архитектура отбрасывает всякие заботы о кладке, добавляя к романскому своду </a:t>
            </a:r>
            <a:r>
              <a:rPr lang="ru-RU" sz="2000" b="1" i="1">
                <a:solidFill>
                  <a:srgbClr val="D60093"/>
                </a:solidFill>
              </a:rPr>
              <a:t>нервюру</a:t>
            </a:r>
            <a:r>
              <a:rPr lang="ru-RU" sz="2000" b="1" i="1">
                <a:solidFill>
                  <a:srgbClr val="7030A0"/>
                </a:solidFill>
              </a:rPr>
              <a:t> под каждым его ребром; </a:t>
            </a:r>
          </a:p>
          <a:p>
            <a:pPr algn="ctr"/>
            <a:r>
              <a:rPr lang="ru-RU" sz="2000" b="1" i="1">
                <a:solidFill>
                  <a:srgbClr val="7030A0"/>
                </a:solidFill>
              </a:rPr>
              <a:t>готический свод — тот же крестовый свод,</a:t>
            </a:r>
            <a:endParaRPr lang="en-US" sz="2000" b="1" i="1">
              <a:solidFill>
                <a:srgbClr val="7030A0"/>
              </a:solidFill>
            </a:endParaRPr>
          </a:p>
          <a:p>
            <a:pPr algn="ctr"/>
            <a:r>
              <a:rPr lang="ru-RU" sz="2000" b="1" i="1">
                <a:solidFill>
                  <a:srgbClr val="7030A0"/>
                </a:solidFill>
              </a:rPr>
              <a:t> распалубки которого независимы   и поддерживаются нервюрами.</a:t>
            </a:r>
            <a:r>
              <a:rPr lang="ru-RU" sz="2000" b="1" i="1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60338" y="211138"/>
            <a:ext cx="4556125" cy="15621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Нервюры – жесткие ребра – 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позволяют свести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всю тяжесть свода</a:t>
            </a:r>
          </a:p>
          <a:p>
            <a:pPr marL="342900" indent="-342900"/>
            <a:r>
              <a:rPr lang="ru-RU" sz="2400" b="1" i="1">
                <a:solidFill>
                  <a:schemeClr val="accent2"/>
                </a:solidFill>
              </a:rPr>
              <a:t>к нескольким опорам.</a:t>
            </a:r>
          </a:p>
        </p:txBody>
      </p:sp>
      <p:pic>
        <p:nvPicPr>
          <p:cNvPr id="48131" name="Picture 4" descr="Нервюры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11138"/>
            <a:ext cx="42640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Нервюры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868488"/>
            <a:ext cx="36179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N01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0"/>
            <a:ext cx="557212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0" y="836613"/>
            <a:ext cx="3492500" cy="1570037"/>
          </a:xfrm>
          <a:prstGeom prst="rect">
            <a:avLst/>
          </a:prstGeom>
          <a:solidFill>
            <a:srgbClr val="FBFCCE">
              <a:alpha val="7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7030A0"/>
                </a:solidFill>
              </a:rPr>
              <a:t>Нервюры образуют каркас, несущий основную нагрузку тяжёлого свода.</a:t>
            </a:r>
          </a:p>
        </p:txBody>
      </p:sp>
      <p:pic>
        <p:nvPicPr>
          <p:cNvPr id="49156" name="Picture 4" descr="Картинка 19 из 85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3357563"/>
            <a:ext cx="35004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Картинка 19 из 85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3643313"/>
            <a:ext cx="32146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1511300"/>
          </a:xfrm>
          <a:solidFill>
            <a:srgbClr val="FBFCCE">
              <a:alpha val="50000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D60093"/>
                </a:solidFill>
                <a:latin typeface="Comic Sans MS" pitchFamily="66" charset="0"/>
              </a:rPr>
              <a:t>Готический стиль - возник путем эволюции романского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D60093"/>
                </a:solidFill>
                <a:latin typeface="Comic Sans MS" pitchFamily="66" charset="0"/>
              </a:rPr>
              <a:t>и означал переход на более высокую стадию развития.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660066"/>
                </a:solidFill>
                <a:latin typeface="Comic Sans MS" pitchFamily="66" charset="0"/>
              </a:rPr>
              <a:t> И романское, и готическое зодчество развивались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660066"/>
                </a:solidFill>
                <a:latin typeface="Comic Sans MS" pitchFamily="66" charset="0"/>
              </a:rPr>
              <a:t>   в одних и тех же социально-исторических условиях.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dirty="0" smtClean="0">
                <a:solidFill>
                  <a:srgbClr val="D60093"/>
                </a:solidFill>
              </a:rPr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solidFill>
                  <a:schemeClr val="accent4">
                    <a:lumMod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2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25000"/>
                  </a:schemeClr>
                </a:solidFill>
              </a:rPr>
            </a:br>
            <a:endParaRPr lang="ru-RU" sz="2400" dirty="0" smtClean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1507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979488"/>
          </a:xfrm>
          <a:prstGeom prst="rect">
            <a:avLst/>
          </a:prstGeom>
          <a:solidFill>
            <a:srgbClr val="FBFCCE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В развитии европейской архитектуры средневековья можно выделить  два стиля:</a:t>
            </a:r>
          </a:p>
          <a:p>
            <a:pPr algn="ctr">
              <a:lnSpc>
                <a:spcPct val="80000"/>
              </a:lnSpc>
            </a:pPr>
            <a:r>
              <a:rPr lang="ru-RU" sz="2400" b="1" i="1">
                <a:solidFill>
                  <a:schemeClr val="accent2"/>
                </a:solidFill>
                <a:latin typeface="Comic Sans MS" pitchFamily="66" charset="0"/>
              </a:rPr>
              <a:t>романский (XI-XII вв.) и готический (XIII-XV вв.)</a:t>
            </a:r>
          </a:p>
        </p:txBody>
      </p:sp>
      <p:pic>
        <p:nvPicPr>
          <p:cNvPr id="21508" name="Picture 2" descr="Картинка 379 из 21958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2762250"/>
            <a:ext cx="2928937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Картинка 809 из 1854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2684463"/>
            <a:ext cx="31305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File:Angouleme cathedral StPierre a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2654300"/>
            <a:ext cx="3455988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42875" y="188913"/>
            <a:ext cx="9001125" cy="954087"/>
          </a:xfrm>
          <a:prstGeom prst="rect">
            <a:avLst/>
          </a:prstGeom>
          <a:solidFill>
            <a:srgbClr val="FBFCCE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b="1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sz="2800" b="1">
                <a:solidFill>
                  <a:schemeClr val="accent2"/>
                </a:solidFill>
                <a:cs typeface="Arial" charset="0"/>
              </a:rPr>
              <a:t>романская церковь тяжеловесна и приземиста, 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7030A0"/>
                </a:solidFill>
                <a:cs typeface="Arial" charset="0"/>
              </a:rPr>
              <a:t> </a:t>
            </a:r>
            <a:r>
              <a:rPr lang="ru-RU" sz="2800" b="1">
                <a:solidFill>
                  <a:srgbClr val="D60093"/>
                </a:solidFill>
                <a:cs typeface="Arial" charset="0"/>
              </a:rPr>
              <a:t>готический собор лёгок и устремлён ввысь.</a:t>
            </a:r>
          </a:p>
        </p:txBody>
      </p:sp>
      <p:pic>
        <p:nvPicPr>
          <p:cNvPr id="51203" name="Picture 3" descr="аркбутан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463" y="2357438"/>
            <a:ext cx="3792537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179388" y="3933825"/>
            <a:ext cx="4176712" cy="2246313"/>
          </a:xfrm>
          <a:prstGeom prst="rect">
            <a:avLst/>
          </a:prstGeom>
          <a:solidFill>
            <a:srgbClr val="FBFCCE">
              <a:alpha val="84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660066"/>
                </a:solidFill>
                <a:cs typeface="Arial" charset="0"/>
              </a:rPr>
              <a:t>Боковое давление свода</a:t>
            </a:r>
          </a:p>
          <a:p>
            <a:pPr>
              <a:defRPr/>
            </a:pPr>
            <a:r>
              <a:rPr lang="ru-RU" sz="2400" b="1" i="1" dirty="0">
                <a:solidFill>
                  <a:srgbClr val="660066"/>
                </a:solidFill>
                <a:cs typeface="Arial" charset="0"/>
              </a:rPr>
              <a:t> передаётся</a:t>
            </a: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sz="2400" b="1" i="1" dirty="0">
                <a:solidFill>
                  <a:srgbClr val="D60093"/>
                </a:solidFill>
                <a:latin typeface="+mn-lt"/>
                <a:cs typeface="Arial" charset="0"/>
              </a:rPr>
              <a:t>аркбутанам</a:t>
            </a:r>
          </a:p>
          <a:p>
            <a:pPr>
              <a:defRPr/>
            </a:pPr>
            <a:r>
              <a:rPr lang="ru-RU" sz="2400" b="1" i="1" dirty="0">
                <a:solidFill>
                  <a:srgbClr val="660066"/>
                </a:solidFill>
                <a:cs typeface="Arial" charset="0"/>
              </a:rPr>
              <a:t>(наружным полуаркам)</a:t>
            </a:r>
          </a:p>
          <a:p>
            <a:pPr>
              <a:defRPr/>
            </a:pPr>
            <a:r>
              <a:rPr lang="ru-RU" sz="2400" b="1" i="1" dirty="0">
                <a:solidFill>
                  <a:srgbClr val="D60093"/>
                </a:solidFill>
                <a:cs typeface="Arial" charset="0"/>
              </a:rPr>
              <a:t> и контрфорсам</a:t>
            </a:r>
          </a:p>
          <a:p>
            <a:pPr>
              <a:defRPr/>
            </a:pPr>
            <a:r>
              <a:rPr lang="ru-RU" sz="2400" b="1" i="1" dirty="0">
                <a:solidFill>
                  <a:srgbClr val="660066"/>
                </a:solidFill>
                <a:cs typeface="Arial" charset="0"/>
              </a:rPr>
              <a:t>(</a:t>
            </a:r>
            <a:r>
              <a:rPr lang="ru-RU" sz="2000" b="1" i="1" dirty="0">
                <a:solidFill>
                  <a:srgbClr val="660066"/>
                </a:solidFill>
                <a:cs typeface="Arial" charset="0"/>
              </a:rPr>
              <a:t>наружным опорам,</a:t>
            </a:r>
          </a:p>
          <a:p>
            <a:pPr>
              <a:defRPr/>
            </a:pPr>
            <a:r>
              <a:rPr lang="ru-RU" sz="2000" b="1" i="1" dirty="0">
                <a:solidFill>
                  <a:srgbClr val="660066"/>
                </a:solidFill>
                <a:cs typeface="Arial" charset="0"/>
              </a:rPr>
              <a:t> «костылям» здания</a:t>
            </a:r>
            <a:r>
              <a:rPr lang="ru-RU" b="1" i="1" dirty="0">
                <a:solidFill>
                  <a:srgbClr val="660066"/>
                </a:solidFill>
                <a:cs typeface="Arial" charset="0"/>
              </a:rPr>
              <a:t>). </a:t>
            </a:r>
          </a:p>
        </p:txBody>
      </p:sp>
      <p:sp>
        <p:nvSpPr>
          <p:cNvPr id="51205" name="Прямоугольник 6"/>
          <p:cNvSpPr>
            <a:spLocks noChangeArrowheads="1"/>
          </p:cNvSpPr>
          <p:nvPr/>
        </p:nvSpPr>
        <p:spPr bwMode="auto">
          <a:xfrm>
            <a:off x="179388" y="1412875"/>
            <a:ext cx="4248150" cy="2124075"/>
          </a:xfrm>
          <a:prstGeom prst="rect">
            <a:avLst/>
          </a:prstGeom>
          <a:solidFill>
            <a:srgbClr val="FBFCCE">
              <a:alpha val="839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42A2"/>
                </a:solidFill>
                <a:cs typeface="Arial" charset="0"/>
              </a:rPr>
              <a:t>в романской церкви </a:t>
            </a:r>
          </a:p>
          <a:p>
            <a:r>
              <a:rPr lang="ru-RU" sz="2000" b="1" i="1">
                <a:solidFill>
                  <a:srgbClr val="0042A2"/>
                </a:solidFill>
                <a:cs typeface="Arial" charset="0"/>
              </a:rPr>
              <a:t>массивные своды покоятся </a:t>
            </a:r>
          </a:p>
          <a:p>
            <a:r>
              <a:rPr lang="ru-RU" sz="2000" b="1" i="1">
                <a:solidFill>
                  <a:srgbClr val="0042A2"/>
                </a:solidFill>
                <a:cs typeface="Arial" charset="0"/>
              </a:rPr>
              <a:t>на </a:t>
            </a:r>
            <a:r>
              <a:rPr lang="ru-RU" sz="2400" b="1" i="1">
                <a:solidFill>
                  <a:srgbClr val="C00000"/>
                </a:solidFill>
                <a:cs typeface="Arial" charset="0"/>
              </a:rPr>
              <a:t>толстых стенах, </a:t>
            </a:r>
          </a:p>
          <a:p>
            <a:r>
              <a:rPr lang="ru-RU" sz="2000" b="1" i="1">
                <a:solidFill>
                  <a:srgbClr val="660066"/>
                </a:solidFill>
                <a:cs typeface="Arial" charset="0"/>
              </a:rPr>
              <a:t>в </a:t>
            </a:r>
            <a:r>
              <a:rPr lang="ru-RU" sz="2000" b="1" i="1">
                <a:solidFill>
                  <a:srgbClr val="660066"/>
                </a:solidFill>
              </a:rPr>
              <a:t>готическом соборе</a:t>
            </a:r>
            <a:r>
              <a:rPr lang="ru-RU" sz="2000" b="1" i="1">
                <a:solidFill>
                  <a:srgbClr val="660066"/>
                </a:solidFill>
                <a:cs typeface="Arial" charset="0"/>
              </a:rPr>
              <a:t> </a:t>
            </a:r>
          </a:p>
          <a:p>
            <a:r>
              <a:rPr lang="ru-RU" sz="2000" b="1" i="1">
                <a:solidFill>
                  <a:srgbClr val="660066"/>
                </a:solidFill>
                <a:cs typeface="Arial" charset="0"/>
              </a:rPr>
              <a:t>свод опирается </a:t>
            </a:r>
            <a:r>
              <a:rPr lang="ru-RU" sz="2000" b="1" i="1">
                <a:solidFill>
                  <a:srgbClr val="D60093"/>
                </a:solidFill>
                <a:cs typeface="Arial" charset="0"/>
              </a:rPr>
              <a:t>на </a:t>
            </a:r>
            <a:r>
              <a:rPr lang="ru-RU" sz="2400" b="1" i="1">
                <a:solidFill>
                  <a:srgbClr val="D60093"/>
                </a:solidFill>
                <a:cs typeface="Arial" charset="0"/>
              </a:rPr>
              <a:t>арки, </a:t>
            </a:r>
            <a:r>
              <a:rPr lang="ru-RU" sz="2000" b="1" i="1">
                <a:solidFill>
                  <a:srgbClr val="660066"/>
                </a:solidFill>
                <a:cs typeface="Arial" charset="0"/>
              </a:rPr>
              <a:t>а те </a:t>
            </a:r>
          </a:p>
          <a:p>
            <a:r>
              <a:rPr lang="ru-RU" sz="2000" b="1" i="1">
                <a:solidFill>
                  <a:srgbClr val="660066"/>
                </a:solidFill>
                <a:cs typeface="Arial" charset="0"/>
              </a:rPr>
              <a:t>в свою очередь- </a:t>
            </a:r>
            <a:r>
              <a:rPr lang="ru-RU" sz="2400" b="1" i="1">
                <a:solidFill>
                  <a:srgbClr val="D60093"/>
                </a:solidFill>
                <a:cs typeface="Arial" charset="0"/>
              </a:rPr>
              <a:t>на столбы. </a:t>
            </a:r>
          </a:p>
        </p:txBody>
      </p:sp>
      <p:pic>
        <p:nvPicPr>
          <p:cNvPr id="78852" name="Picture 4" descr="Картинка 422 из 88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1428750"/>
            <a:ext cx="4143375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Мама\Desktop\ислам\Image323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428750"/>
            <a:ext cx="450056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4" descr="Схема готики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07950" y="115888"/>
            <a:ext cx="407511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4211638" y="115888"/>
            <a:ext cx="4681537" cy="20891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Система подпорок</a:t>
            </a:r>
          </a:p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(контрфорсов и аркбутанов)</a:t>
            </a:r>
          </a:p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позволяла укрепить</a:t>
            </a:r>
          </a:p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столбы-опоры, на которые</a:t>
            </a:r>
          </a:p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опирались нервюры свода.</a:t>
            </a:r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1476375" y="1989138"/>
            <a:ext cx="5183188" cy="2160587"/>
            <a:chOff x="930" y="1253"/>
            <a:chExt cx="3265" cy="1361"/>
          </a:xfrm>
        </p:grpSpPr>
        <p:sp>
          <p:nvSpPr>
            <p:cNvPr id="52232" name="Rectangle 7"/>
            <p:cNvSpPr>
              <a:spLocks noChangeArrowheads="1"/>
            </p:cNvSpPr>
            <p:nvPr/>
          </p:nvSpPr>
          <p:spPr bwMode="auto">
            <a:xfrm>
              <a:off x="2925" y="2251"/>
              <a:ext cx="1270" cy="363"/>
            </a:xfrm>
            <a:prstGeom prst="rect">
              <a:avLst/>
            </a:prstGeom>
            <a:solidFill>
              <a:srgbClr val="FBFCCE">
                <a:alpha val="7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ru-RU" sz="2400" b="1" i="1">
                  <a:solidFill>
                    <a:srgbClr val="0070C0"/>
                  </a:solidFill>
                </a:rPr>
                <a:t>Аркбутаны</a:t>
              </a:r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 flipH="1" flipV="1">
              <a:off x="930" y="1253"/>
              <a:ext cx="1950" cy="117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234" name="Line 10"/>
            <p:cNvSpPr>
              <a:spLocks noChangeShapeType="1"/>
            </p:cNvSpPr>
            <p:nvPr/>
          </p:nvSpPr>
          <p:spPr bwMode="auto">
            <a:xfrm flipH="1" flipV="1">
              <a:off x="930" y="1842"/>
              <a:ext cx="1950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611188" y="3573463"/>
            <a:ext cx="7848600" cy="2376487"/>
            <a:chOff x="385" y="2251"/>
            <a:chExt cx="4944" cy="1497"/>
          </a:xfrm>
        </p:grpSpPr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4059" y="3385"/>
              <a:ext cx="1270" cy="363"/>
            </a:xfrm>
            <a:prstGeom prst="rect">
              <a:avLst/>
            </a:prstGeom>
            <a:solidFill>
              <a:srgbClr val="FBFCCE">
                <a:alpha val="7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ru-RU" sz="2400" b="1" i="1">
                  <a:solidFill>
                    <a:srgbClr val="C00000"/>
                  </a:solidFill>
                </a:rPr>
                <a:t>Контрфорс</a:t>
              </a:r>
            </a:p>
          </p:txBody>
        </p:sp>
        <p:sp>
          <p:nvSpPr>
            <p:cNvPr id="52231" name="Line 11"/>
            <p:cNvSpPr>
              <a:spLocks noChangeShapeType="1"/>
            </p:cNvSpPr>
            <p:nvPr/>
          </p:nvSpPr>
          <p:spPr bwMode="auto">
            <a:xfrm flipH="1" flipV="1">
              <a:off x="385" y="2251"/>
              <a:ext cx="3629" cy="131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4" descr="Подпорки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3292475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Подпорки_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5350" y="188913"/>
            <a:ext cx="29972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 descr="Подпорки_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3389313"/>
            <a:ext cx="4895850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563938" y="476250"/>
            <a:ext cx="2338387" cy="1438275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chemeClr val="accent2"/>
                </a:solidFill>
              </a:rPr>
              <a:t>Контрфорсы</a:t>
            </a:r>
          </a:p>
          <a:p>
            <a:pPr marL="342900" indent="-342900" algn="ctr"/>
            <a:r>
              <a:rPr lang="ru-RU" sz="2400" b="1" i="1">
                <a:solidFill>
                  <a:schemeClr val="accent2"/>
                </a:solidFill>
              </a:rPr>
              <a:t>и</a:t>
            </a:r>
          </a:p>
          <a:p>
            <a:pPr marL="342900" indent="-342900" algn="ctr"/>
            <a:r>
              <a:rPr lang="ru-RU" sz="2400" b="1" i="1">
                <a:solidFill>
                  <a:schemeClr val="accent2"/>
                </a:solidFill>
              </a:rPr>
              <a:t>аркбутаны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Подпорки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892810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5949950"/>
            <a:ext cx="8820150" cy="7112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Внешние опоры окутывают собор каменным узором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Планы гот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8785225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07950" y="5949950"/>
            <a:ext cx="6696075" cy="7175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А планы соборов напоминают паутину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11638" y="765175"/>
            <a:ext cx="4752975" cy="3016250"/>
          </a:xfrm>
          <a:prstGeom prst="rect">
            <a:avLst/>
          </a:prstGeom>
          <a:solidFill>
            <a:srgbClr val="FBFCCE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900" b="1" i="1">
                <a:solidFill>
                  <a:srgbClr val="0042A2"/>
                </a:solidFill>
              </a:rPr>
              <a:t>Сооружали два яруса аркбутанов.</a:t>
            </a: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 Верхний ярус предназначался для поддержки крыш, становившихся </a:t>
            </a:r>
            <a:endParaRPr lang="en-US" sz="1900" b="1" i="1">
              <a:solidFill>
                <a:srgbClr val="0042A2"/>
              </a:solidFill>
            </a:endParaRP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со временем более крутыми и </a:t>
            </a:r>
            <a:endParaRPr lang="en-US" sz="1900" b="1" i="1">
              <a:solidFill>
                <a:srgbClr val="0042A2"/>
              </a:solidFill>
            </a:endParaRP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более тяжелыми. </a:t>
            </a: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Второй ярус аркбутанов также противодействовал давящему</a:t>
            </a:r>
            <a:endParaRPr lang="en-US" sz="1900" b="1" i="1">
              <a:solidFill>
                <a:srgbClr val="0042A2"/>
              </a:solidFill>
            </a:endParaRP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 на крышу ветру.</a:t>
            </a:r>
          </a:p>
          <a:p>
            <a:pPr algn="ctr"/>
            <a:r>
              <a:rPr lang="ru-RU" sz="1900" b="1" i="1">
                <a:solidFill>
                  <a:srgbClr val="0042A2"/>
                </a:solidFill>
              </a:rPr>
              <a:t>Часто на месте опоры аркбутана на контрфорс ставился </a:t>
            </a:r>
            <a:r>
              <a:rPr lang="ru-RU" sz="1900" b="1" i="1">
                <a:solidFill>
                  <a:srgbClr val="D60093"/>
                </a:solidFill>
              </a:rPr>
              <a:t>пинакль</a:t>
            </a:r>
          </a:p>
        </p:txBody>
      </p:sp>
      <p:pic>
        <p:nvPicPr>
          <p:cNvPr id="56323" name="Picture 7" descr="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>
          <a:xfrm>
            <a:off x="-612775" y="0"/>
            <a:ext cx="4679950" cy="6891338"/>
          </a:xfrm>
        </p:spPr>
      </p:pic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2916238" y="0"/>
            <a:ext cx="6794500" cy="692150"/>
          </a:xfrm>
          <a:solidFill>
            <a:srgbClr val="FBFCCE">
              <a:alpha val="85097"/>
            </a:srgbClr>
          </a:solidFill>
        </p:spPr>
        <p:txBody>
          <a:bodyPr/>
          <a:lstStyle/>
          <a:p>
            <a:pPr algn="l" eaLnBrk="1" hangingPunct="1"/>
            <a:r>
              <a:rPr lang="ru-RU" sz="2400" b="1" i="1" smtClean="0">
                <a:solidFill>
                  <a:srgbClr val="D60093"/>
                </a:solidFill>
              </a:rPr>
              <a:t>Система контрфорсов и аркбутанов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140200" y="4005263"/>
            <a:ext cx="4824413" cy="2862262"/>
          </a:xfrm>
          <a:prstGeom prst="rect">
            <a:avLst/>
          </a:prstGeom>
          <a:solidFill>
            <a:srgbClr val="FBFCCE">
              <a:alpha val="8705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D60093"/>
                </a:solidFill>
              </a:rPr>
              <a:t>Пинакли</a:t>
            </a:r>
            <a:r>
              <a:rPr lang="en-US" sz="2000" b="1" i="1">
                <a:solidFill>
                  <a:srgbClr val="D60093"/>
                </a:solidFill>
              </a:rPr>
              <a:t> </a:t>
            </a:r>
            <a:r>
              <a:rPr lang="ru-RU" sz="2000" b="1" i="1">
                <a:solidFill>
                  <a:srgbClr val="D60093"/>
                </a:solidFill>
              </a:rPr>
              <a:t>(фиал) — это завершенные остроконечными шпилями башенки, имеющие часто </a:t>
            </a:r>
            <a:endParaRPr lang="en-US" sz="2000" b="1" i="1">
              <a:solidFill>
                <a:srgbClr val="D60093"/>
              </a:solidFill>
            </a:endParaRPr>
          </a:p>
          <a:p>
            <a:pPr algn="ctr"/>
            <a:r>
              <a:rPr lang="ru-RU" sz="2000" b="1" i="1">
                <a:solidFill>
                  <a:srgbClr val="D60093"/>
                </a:solidFill>
              </a:rPr>
              <a:t>конструктивное значение. </a:t>
            </a:r>
          </a:p>
          <a:p>
            <a:pPr algn="ctr"/>
            <a:r>
              <a:rPr lang="ru-RU" sz="2000" b="1" i="1">
                <a:solidFill>
                  <a:srgbClr val="0042A2"/>
                </a:solidFill>
              </a:rPr>
              <a:t>Они могли быть и просто декоративными элементами и уже </a:t>
            </a:r>
            <a:endParaRPr lang="en-US" sz="2000" b="1" i="1">
              <a:solidFill>
                <a:srgbClr val="0042A2"/>
              </a:solidFill>
            </a:endParaRPr>
          </a:p>
          <a:p>
            <a:pPr algn="ctr"/>
            <a:r>
              <a:rPr lang="ru-RU" sz="2000" b="1" i="1">
                <a:solidFill>
                  <a:srgbClr val="0042A2"/>
                </a:solidFill>
              </a:rPr>
              <a:t>в период зрелой готики </a:t>
            </a:r>
            <a:endParaRPr lang="en-US" sz="2000" b="1" i="1">
              <a:solidFill>
                <a:srgbClr val="0042A2"/>
              </a:solidFill>
            </a:endParaRPr>
          </a:p>
          <a:p>
            <a:pPr algn="ctr"/>
            <a:r>
              <a:rPr lang="ru-RU" sz="2000" b="1" i="1">
                <a:solidFill>
                  <a:srgbClr val="0042A2"/>
                </a:solidFill>
              </a:rPr>
              <a:t>активно участвуют в создании </a:t>
            </a:r>
            <a:endParaRPr lang="en-US" sz="2000" b="1" i="1">
              <a:solidFill>
                <a:srgbClr val="0042A2"/>
              </a:solidFill>
            </a:endParaRPr>
          </a:p>
          <a:p>
            <a:pPr algn="ctr"/>
            <a:r>
              <a:rPr lang="ru-RU" sz="2000" b="1" i="1">
                <a:solidFill>
                  <a:srgbClr val="0042A2"/>
                </a:solidFill>
              </a:rPr>
              <a:t>образа собора</a:t>
            </a:r>
            <a:r>
              <a:rPr lang="ru-RU" b="1" i="1">
                <a:solidFill>
                  <a:srgbClr val="0042A2"/>
                </a:solidFill>
              </a:rPr>
              <a:t>.</a:t>
            </a:r>
            <a:r>
              <a:rPr lang="ru-RU" i="1"/>
              <a:t> </a:t>
            </a:r>
            <a:endParaRPr lang="ru-RU" b="1" i="1">
              <a:solidFill>
                <a:srgbClr val="0042A2"/>
              </a:solidFill>
            </a:endParaRPr>
          </a:p>
        </p:txBody>
      </p:sp>
      <p:pic>
        <p:nvPicPr>
          <p:cNvPr id="8196" name="Picture 8" descr="428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067175" y="620713"/>
            <a:ext cx="2449513" cy="3333750"/>
          </a:xfrm>
        </p:spPr>
      </p:pic>
      <p:pic>
        <p:nvPicPr>
          <p:cNvPr id="8197" name="Picture 9" descr="231861225"/>
          <p:cNvPicPr>
            <a:picLocks noChangeAspect="1" noChangeArrowheads="1"/>
          </p:cNvPicPr>
          <p:nvPr/>
        </p:nvPicPr>
        <p:blipFill>
          <a:blip r:embed="rId5">
            <a:lum bright="6000" contrast="6000"/>
          </a:blip>
          <a:srcRect/>
          <a:stretch>
            <a:fillRect/>
          </a:stretch>
        </p:blipFill>
        <p:spPr bwMode="auto">
          <a:xfrm>
            <a:off x="6804025" y="620713"/>
            <a:ext cx="23399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0" descr="gothic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997325"/>
            <a:ext cx="38163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Картинка 317 из 21958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14313" y="0"/>
            <a:ext cx="9358313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Сэ_витражи"/>
          <p:cNvPicPr>
            <a:picLocks noChangeAspect="1" noChangeArrowheads="1"/>
          </p:cNvPicPr>
          <p:nvPr/>
        </p:nvPicPr>
        <p:blipFill>
          <a:blip r:embed="rId3"/>
          <a:srcRect l="322" t="490"/>
          <a:stretch>
            <a:fillRect/>
          </a:stretch>
        </p:blipFill>
        <p:spPr bwMode="auto">
          <a:xfrm>
            <a:off x="0" y="0"/>
            <a:ext cx="8828088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5849938"/>
            <a:ext cx="8928100" cy="1008062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200" b="1" i="1">
                <a:solidFill>
                  <a:srgbClr val="7030A0"/>
                </a:solidFill>
              </a:rPr>
              <a:t>Такая система опор позволила заменить стены большими</a:t>
            </a:r>
          </a:p>
          <a:p>
            <a:pPr marL="342900" indent="-342900"/>
            <a:r>
              <a:rPr lang="ru-RU" sz="2200" b="1" i="1">
                <a:solidFill>
                  <a:srgbClr val="7030A0"/>
                </a:solidFill>
              </a:rPr>
              <a:t>окнами с цветными изображениями из стекла - витражами.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4" descr="Париж_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497046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4787900" y="188913"/>
            <a:ext cx="4249738" cy="1798637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Собор Нотр-Дам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на острове Сите в Париже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стал эталоном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для готических мастеров</a:t>
            </a:r>
          </a:p>
        </p:txBody>
      </p:sp>
      <p:grpSp>
        <p:nvGrpSpPr>
          <p:cNvPr id="14358" name="Group 22"/>
          <p:cNvGrpSpPr>
            <a:grpSpLocks/>
          </p:cNvGrpSpPr>
          <p:nvPr/>
        </p:nvGrpSpPr>
        <p:grpSpPr bwMode="auto">
          <a:xfrm>
            <a:off x="1908175" y="1341438"/>
            <a:ext cx="6119813" cy="1368425"/>
            <a:chOff x="1202" y="845"/>
            <a:chExt cx="3855" cy="862"/>
          </a:xfrm>
        </p:grpSpPr>
        <p:sp>
          <p:nvSpPr>
            <p:cNvPr id="58386" name="Rectangle 8"/>
            <p:cNvSpPr>
              <a:spLocks noChangeArrowheads="1"/>
            </p:cNvSpPr>
            <p:nvPr/>
          </p:nvSpPr>
          <p:spPr bwMode="auto">
            <a:xfrm>
              <a:off x="4150" y="1434"/>
              <a:ext cx="907" cy="273"/>
            </a:xfrm>
            <a:prstGeom prst="rect">
              <a:avLst/>
            </a:prstGeom>
            <a:solidFill>
              <a:srgbClr val="FBFCCE">
                <a:alpha val="7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ru-RU" sz="2400" b="1" i="1">
                  <a:solidFill>
                    <a:srgbClr val="462300"/>
                  </a:solidFill>
                </a:rPr>
                <a:t>2 башни</a:t>
              </a:r>
            </a:p>
          </p:txBody>
        </p:sp>
        <p:sp>
          <p:nvSpPr>
            <p:cNvPr id="58387" name="Line 9"/>
            <p:cNvSpPr>
              <a:spLocks noChangeShapeType="1"/>
            </p:cNvSpPr>
            <p:nvPr/>
          </p:nvSpPr>
          <p:spPr bwMode="auto">
            <a:xfrm flipH="1" flipV="1">
              <a:off x="2381" y="845"/>
              <a:ext cx="1678" cy="7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88" name="Line 10"/>
            <p:cNvSpPr>
              <a:spLocks noChangeShapeType="1"/>
            </p:cNvSpPr>
            <p:nvPr/>
          </p:nvSpPr>
          <p:spPr bwMode="auto">
            <a:xfrm flipH="1" flipV="1">
              <a:off x="1202" y="845"/>
              <a:ext cx="2857" cy="7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59" name="Group 23"/>
          <p:cNvGrpSpPr>
            <a:grpSpLocks/>
          </p:cNvGrpSpPr>
          <p:nvPr/>
        </p:nvGrpSpPr>
        <p:grpSpPr bwMode="auto">
          <a:xfrm>
            <a:off x="4427538" y="2060575"/>
            <a:ext cx="4179887" cy="3313113"/>
            <a:chOff x="2789" y="1298"/>
            <a:chExt cx="2633" cy="2087"/>
          </a:xfrm>
        </p:grpSpPr>
        <p:sp>
          <p:nvSpPr>
            <p:cNvPr id="58379" name="Rectangle 11"/>
            <p:cNvSpPr>
              <a:spLocks noChangeArrowheads="1"/>
            </p:cNvSpPr>
            <p:nvPr/>
          </p:nvSpPr>
          <p:spPr bwMode="auto">
            <a:xfrm>
              <a:off x="3789" y="2478"/>
              <a:ext cx="1633" cy="273"/>
            </a:xfrm>
            <a:prstGeom prst="rect">
              <a:avLst/>
            </a:prstGeom>
            <a:solidFill>
              <a:srgbClr val="FBFCCE">
                <a:alpha val="7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ru-RU" sz="2400" b="1" i="1">
                  <a:solidFill>
                    <a:srgbClr val="462300"/>
                  </a:solidFill>
                </a:rPr>
                <a:t>3 части фасада</a:t>
              </a:r>
            </a:p>
          </p:txBody>
        </p:sp>
        <p:sp>
          <p:nvSpPr>
            <p:cNvPr id="58380" name="AutoShape 12"/>
            <p:cNvSpPr>
              <a:spLocks/>
            </p:cNvSpPr>
            <p:nvPr/>
          </p:nvSpPr>
          <p:spPr bwMode="auto">
            <a:xfrm>
              <a:off x="2789" y="1298"/>
              <a:ext cx="46" cy="408"/>
            </a:xfrm>
            <a:prstGeom prst="rightBracket">
              <a:avLst>
                <a:gd name="adj" fmla="val 73913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81" name="AutoShape 13"/>
            <p:cNvSpPr>
              <a:spLocks/>
            </p:cNvSpPr>
            <p:nvPr/>
          </p:nvSpPr>
          <p:spPr bwMode="auto">
            <a:xfrm>
              <a:off x="2835" y="1752"/>
              <a:ext cx="45" cy="589"/>
            </a:xfrm>
            <a:prstGeom prst="rightBracket">
              <a:avLst>
                <a:gd name="adj" fmla="val 109074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82" name="AutoShape 14"/>
            <p:cNvSpPr>
              <a:spLocks/>
            </p:cNvSpPr>
            <p:nvPr/>
          </p:nvSpPr>
          <p:spPr bwMode="auto">
            <a:xfrm>
              <a:off x="2789" y="2614"/>
              <a:ext cx="46" cy="771"/>
            </a:xfrm>
            <a:prstGeom prst="rightBracket">
              <a:avLst>
                <a:gd name="adj" fmla="val 139674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 flipH="1" flipV="1">
              <a:off x="2880" y="1525"/>
              <a:ext cx="862" cy="108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 flipH="1" flipV="1">
              <a:off x="2925" y="2115"/>
              <a:ext cx="817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 flipH="1">
              <a:off x="2925" y="2614"/>
              <a:ext cx="817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61" name="Group 25"/>
          <p:cNvGrpSpPr>
            <a:grpSpLocks/>
          </p:cNvGrpSpPr>
          <p:nvPr/>
        </p:nvGrpSpPr>
        <p:grpSpPr bwMode="auto">
          <a:xfrm>
            <a:off x="1403350" y="4797425"/>
            <a:ext cx="6408738" cy="1081088"/>
            <a:chOff x="884" y="3022"/>
            <a:chExt cx="4037" cy="681"/>
          </a:xfrm>
        </p:grpSpPr>
        <p:sp>
          <p:nvSpPr>
            <p:cNvPr id="58375" name="Rectangle 18"/>
            <p:cNvSpPr>
              <a:spLocks noChangeArrowheads="1"/>
            </p:cNvSpPr>
            <p:nvPr/>
          </p:nvSpPr>
          <p:spPr bwMode="auto">
            <a:xfrm>
              <a:off x="3789" y="3430"/>
              <a:ext cx="1132" cy="273"/>
            </a:xfrm>
            <a:prstGeom prst="rect">
              <a:avLst/>
            </a:prstGeom>
            <a:solidFill>
              <a:srgbClr val="FBFCCE">
                <a:alpha val="7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ru-RU" sz="2400" b="1" i="1">
                  <a:solidFill>
                    <a:srgbClr val="462300"/>
                  </a:solidFill>
                </a:rPr>
                <a:t>3 портала</a:t>
              </a:r>
            </a:p>
          </p:txBody>
        </p:sp>
        <p:sp>
          <p:nvSpPr>
            <p:cNvPr id="58376" name="Line 19"/>
            <p:cNvSpPr>
              <a:spLocks noChangeShapeType="1"/>
            </p:cNvSpPr>
            <p:nvPr/>
          </p:nvSpPr>
          <p:spPr bwMode="auto">
            <a:xfrm flipH="1" flipV="1">
              <a:off x="2426" y="3022"/>
              <a:ext cx="1316" cy="5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77" name="Line 20"/>
            <p:cNvSpPr>
              <a:spLocks noChangeShapeType="1"/>
            </p:cNvSpPr>
            <p:nvPr/>
          </p:nvSpPr>
          <p:spPr bwMode="auto">
            <a:xfrm flipH="1" flipV="1">
              <a:off x="1655" y="3022"/>
              <a:ext cx="2087" cy="5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78" name="Line 21"/>
            <p:cNvSpPr>
              <a:spLocks noChangeShapeType="1"/>
            </p:cNvSpPr>
            <p:nvPr/>
          </p:nvSpPr>
          <p:spPr bwMode="auto">
            <a:xfrm flipH="1" flipV="1">
              <a:off x="884" y="3067"/>
              <a:ext cx="2858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4" descr="Амьен"/>
          <p:cNvPicPr>
            <a:picLocks noChangeAspect="1" noChangeArrowheads="1"/>
          </p:cNvPicPr>
          <p:nvPr/>
        </p:nvPicPr>
        <p:blipFill>
          <a:blip r:embed="rId3"/>
          <a:srcRect t="648"/>
          <a:stretch>
            <a:fillRect/>
          </a:stretch>
        </p:blipFill>
        <p:spPr bwMode="auto">
          <a:xfrm>
            <a:off x="107950" y="96838"/>
            <a:ext cx="4395788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5" descr="Рейм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96838"/>
            <a:ext cx="4395788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179388" y="6159500"/>
            <a:ext cx="8713787" cy="6985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400" b="1" i="1">
                <a:solidFill>
                  <a:srgbClr val="7030A0"/>
                </a:solidFill>
              </a:rPr>
              <a:t>Та же схема повторяется в соборах Амьена и Реймса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 descr="Gotic3d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20439" r="13257" b="-4640"/>
          <a:stretch>
            <a:fillRect/>
          </a:stretch>
        </p:blipFill>
        <p:spPr>
          <a:xfrm>
            <a:off x="179388" y="188913"/>
            <a:ext cx="5634037" cy="6669087"/>
          </a:xfrm>
        </p:spPr>
      </p:pic>
      <p:sp>
        <p:nvSpPr>
          <p:cNvPr id="60419" name="Text Box 20"/>
          <p:cNvSpPr txBox="1">
            <a:spLocks noChangeArrowheads="1"/>
          </p:cNvSpPr>
          <p:nvPr/>
        </p:nvSpPr>
        <p:spPr bwMode="auto">
          <a:xfrm>
            <a:off x="5867400" y="981075"/>
            <a:ext cx="3384550" cy="5632450"/>
          </a:xfrm>
          <a:prstGeom prst="rect">
            <a:avLst/>
          </a:prstGeom>
          <a:solidFill>
            <a:srgbClr val="FBFCCE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Крестовый свод –</a:t>
            </a:r>
            <a:r>
              <a:rPr lang="ru-RU" i="1">
                <a:solidFill>
                  <a:srgbClr val="7030A0"/>
                </a:solidFill>
              </a:rPr>
              <a:t> </a:t>
            </a:r>
          </a:p>
          <a:p>
            <a:r>
              <a:rPr lang="ru-RU" i="1">
                <a:solidFill>
                  <a:srgbClr val="7030A0"/>
                </a:solidFill>
              </a:rPr>
              <a:t>  потолочное перекрытие.</a:t>
            </a:r>
          </a:p>
          <a:p>
            <a:endParaRPr lang="ru-RU" i="1">
              <a:solidFill>
                <a:srgbClr val="7030A0"/>
              </a:solidFill>
            </a:endParaRPr>
          </a:p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Неф </a:t>
            </a:r>
            <a:r>
              <a:rPr lang="ru-RU" i="1">
                <a:solidFill>
                  <a:srgbClr val="7030A0"/>
                </a:solidFill>
              </a:rPr>
              <a:t>– </a:t>
            </a:r>
          </a:p>
          <a:p>
            <a:r>
              <a:rPr lang="ru-RU" i="1">
                <a:solidFill>
                  <a:srgbClr val="7030A0"/>
                </a:solidFill>
              </a:rPr>
              <a:t> часть интерьера,  </a:t>
            </a:r>
          </a:p>
          <a:p>
            <a:r>
              <a:rPr lang="ru-RU" i="1">
                <a:solidFill>
                  <a:srgbClr val="7030A0"/>
                </a:solidFill>
              </a:rPr>
              <a:t> ограниченная </a:t>
            </a:r>
          </a:p>
          <a:p>
            <a:r>
              <a:rPr lang="ru-RU" i="1">
                <a:solidFill>
                  <a:srgbClr val="7030A0"/>
                </a:solidFill>
              </a:rPr>
              <a:t> колоннами (нервюрами).</a:t>
            </a:r>
          </a:p>
          <a:p>
            <a:endParaRPr lang="ru-RU" i="1">
              <a:solidFill>
                <a:srgbClr val="7030A0"/>
              </a:solidFill>
            </a:endParaRPr>
          </a:p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Аркбутан – </a:t>
            </a:r>
          </a:p>
          <a:p>
            <a:r>
              <a:rPr lang="ru-RU" i="1">
                <a:solidFill>
                  <a:srgbClr val="7030A0"/>
                </a:solidFill>
              </a:rPr>
              <a:t>  наружная  полуарка.</a:t>
            </a:r>
          </a:p>
          <a:p>
            <a:endParaRPr lang="ru-RU" i="1">
              <a:solidFill>
                <a:srgbClr val="7030A0"/>
              </a:solidFill>
            </a:endParaRPr>
          </a:p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Контрфорс –</a:t>
            </a:r>
          </a:p>
          <a:p>
            <a:r>
              <a:rPr lang="ru-RU" i="1">
                <a:solidFill>
                  <a:srgbClr val="7030A0"/>
                </a:solidFill>
              </a:rPr>
              <a:t>  опорный столб.</a:t>
            </a:r>
          </a:p>
          <a:p>
            <a:endParaRPr lang="ru-RU" i="1">
              <a:solidFill>
                <a:srgbClr val="7030A0"/>
              </a:solidFill>
            </a:endParaRPr>
          </a:p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Нервюр –</a:t>
            </a:r>
          </a:p>
          <a:p>
            <a:r>
              <a:rPr lang="ru-RU" i="1">
                <a:solidFill>
                  <a:srgbClr val="7030A0"/>
                </a:solidFill>
              </a:rPr>
              <a:t>  ребро готического свода</a:t>
            </a:r>
          </a:p>
          <a:p>
            <a:endParaRPr lang="ru-RU" i="1">
              <a:solidFill>
                <a:srgbClr val="7030A0"/>
              </a:solidFill>
            </a:endParaRPr>
          </a:p>
          <a:p>
            <a:pPr>
              <a:buFontTx/>
              <a:buChar char="•"/>
            </a:pPr>
            <a:r>
              <a:rPr lang="ru-RU" b="1" i="1">
                <a:solidFill>
                  <a:srgbClr val="7030A0"/>
                </a:solidFill>
              </a:rPr>
              <a:t>Пинакль (фиал) –</a:t>
            </a:r>
            <a:r>
              <a:rPr lang="ru-RU" i="1">
                <a:solidFill>
                  <a:srgbClr val="7030A0"/>
                </a:solidFill>
              </a:rPr>
              <a:t> </a:t>
            </a:r>
          </a:p>
          <a:p>
            <a:r>
              <a:rPr lang="ru-RU" i="1">
                <a:solidFill>
                  <a:srgbClr val="7030A0"/>
                </a:solidFill>
              </a:rPr>
              <a:t>  остроконечная башенка.</a:t>
            </a:r>
          </a:p>
          <a:p>
            <a:pPr>
              <a:buFontTx/>
              <a:buChar char="•"/>
            </a:pPr>
            <a:endParaRPr lang="ru-RU">
              <a:solidFill>
                <a:srgbClr val="7030A0"/>
              </a:solidFill>
            </a:endParaRPr>
          </a:p>
        </p:txBody>
      </p:sp>
      <p:sp>
        <p:nvSpPr>
          <p:cNvPr id="60420" name="Text Box 21"/>
          <p:cNvSpPr txBox="1">
            <a:spLocks noChangeArrowheads="1"/>
          </p:cNvSpPr>
          <p:nvPr/>
        </p:nvSpPr>
        <p:spPr bwMode="auto">
          <a:xfrm>
            <a:off x="5867400" y="163513"/>
            <a:ext cx="3203575" cy="461962"/>
          </a:xfrm>
          <a:prstGeom prst="rect">
            <a:avLst/>
          </a:prstGeom>
          <a:solidFill>
            <a:srgbClr val="FBFCCE">
              <a:alpha val="8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</a:rPr>
              <a:t>Найдите на схеме:</a:t>
            </a:r>
            <a:r>
              <a:rPr lang="ru-RU" sz="2400" i="1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solidFill>
                  <a:srgbClr val="D60093"/>
                </a:solidFill>
                <a:latin typeface="Comic Sans MS" pitchFamily="66" charset="0"/>
              </a:rPr>
              <a:t>Главное отличие :</a:t>
            </a:r>
            <a:r>
              <a:rPr lang="ru-RU" smtClean="0">
                <a:solidFill>
                  <a:srgbClr val="002060"/>
                </a:solidFill>
              </a:rPr>
              <a:t/>
            </a:r>
            <a:br>
              <a:rPr lang="ru-RU" smtClean="0">
                <a:solidFill>
                  <a:srgbClr val="002060"/>
                </a:solidFill>
              </a:rPr>
            </a:br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2592388"/>
          </a:xfrm>
          <a:solidFill>
            <a:srgbClr val="FBFCCE">
              <a:alpha val="8117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600" b="1" smtClean="0">
                <a:solidFill>
                  <a:schemeClr val="accent2"/>
                </a:solidFill>
                <a:latin typeface="Comic Sans MS" pitchFamily="66" charset="0"/>
              </a:rPr>
              <a:t>романский стиль характеризовался особой массивностью сооружений, </a:t>
            </a:r>
            <a:endParaRPr lang="ru-RU" b="1" smtClean="0">
              <a:solidFill>
                <a:schemeClr val="accent2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3600" b="1" smtClean="0">
                <a:solidFill>
                  <a:srgbClr val="660066"/>
                </a:solidFill>
                <a:latin typeface="Comic Sans MS" pitchFamily="66" charset="0"/>
              </a:rPr>
              <a:t>готические конструкции приобрели более совершенный, облегченный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3600" b="1" smtClean="0">
                <a:solidFill>
                  <a:srgbClr val="660066"/>
                </a:solidFill>
                <a:latin typeface="Comic Sans MS" pitchFamily="66" charset="0"/>
              </a:rPr>
              <a:t>  </a:t>
            </a:r>
            <a:r>
              <a:rPr lang="ru-RU" sz="4000" b="1" smtClean="0">
                <a:solidFill>
                  <a:srgbClr val="660066"/>
                </a:solidFill>
                <a:latin typeface="Comic Sans MS" pitchFamily="66" charset="0"/>
              </a:rPr>
              <a:t>каркасный характер. </a:t>
            </a:r>
            <a:r>
              <a:rPr lang="ru-RU" smtClean="0">
                <a:solidFill>
                  <a:srgbClr val="660066"/>
                </a:solidFill>
                <a:latin typeface="Comic Sans MS" pitchFamily="66" charset="0"/>
              </a:rPr>
              <a:t/>
            </a:r>
            <a:br>
              <a:rPr lang="ru-RU" smtClean="0">
                <a:solidFill>
                  <a:srgbClr val="660066"/>
                </a:solidFill>
                <a:latin typeface="Comic Sans MS" pitchFamily="66" charset="0"/>
              </a:rPr>
            </a:br>
            <a:endParaRPr lang="ru-RU" smtClean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0" y="4941888"/>
            <a:ext cx="9144000" cy="1079500"/>
          </a:xfrm>
          <a:prstGeom prst="rect">
            <a:avLst/>
          </a:prstGeom>
          <a:solidFill>
            <a:srgbClr val="FBFCCE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>
                <a:solidFill>
                  <a:srgbClr val="D60093"/>
                </a:solidFill>
                <a:latin typeface="Comic Sans MS" pitchFamily="66" charset="0"/>
              </a:rPr>
              <a:t>Все элементы готического стиля подчёркивают вертикаль</a:t>
            </a:r>
            <a:r>
              <a:rPr lang="ru-RU" sz="3600" b="1">
                <a:solidFill>
                  <a:srgbClr val="D60093"/>
                </a:solidFill>
                <a:latin typeface="Comic Sans MS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4" descr="П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44463"/>
            <a:ext cx="4635500" cy="6597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295275" y="260350"/>
            <a:ext cx="4246563" cy="6048375"/>
            <a:chOff x="186" y="164"/>
            <a:chExt cx="2675" cy="3810"/>
          </a:xfrm>
        </p:grpSpPr>
        <p:sp>
          <p:nvSpPr>
            <p:cNvPr id="61449" name="Oval 6"/>
            <p:cNvSpPr>
              <a:spLocks noChangeArrowheads="1"/>
            </p:cNvSpPr>
            <p:nvPr/>
          </p:nvSpPr>
          <p:spPr bwMode="auto">
            <a:xfrm>
              <a:off x="712" y="1504"/>
              <a:ext cx="1700" cy="183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50" name="Oval 7"/>
            <p:cNvSpPr>
              <a:spLocks noChangeArrowheads="1"/>
            </p:cNvSpPr>
            <p:nvPr/>
          </p:nvSpPr>
          <p:spPr bwMode="auto">
            <a:xfrm>
              <a:off x="312" y="1071"/>
              <a:ext cx="2483" cy="268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51" name="AutoShape 8"/>
            <p:cNvSpPr>
              <a:spLocks noChangeArrowheads="1"/>
            </p:cNvSpPr>
            <p:nvPr/>
          </p:nvSpPr>
          <p:spPr bwMode="auto">
            <a:xfrm>
              <a:off x="186" y="164"/>
              <a:ext cx="2675" cy="3810"/>
            </a:xfrm>
            <a:prstGeom prst="triangle">
              <a:avLst>
                <a:gd name="adj" fmla="val 51736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1444" name="Rectangle 9"/>
          <p:cNvSpPr>
            <a:spLocks noChangeArrowheads="1"/>
          </p:cNvSpPr>
          <p:nvPr/>
        </p:nvSpPr>
        <p:spPr bwMode="auto">
          <a:xfrm>
            <a:off x="5148263" y="331788"/>
            <a:ext cx="3584575" cy="25209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lnSpc>
                <a:spcPct val="130000"/>
              </a:lnSpc>
            </a:pPr>
            <a:r>
              <a:rPr lang="ru-RU" sz="2400" b="1" i="1">
                <a:solidFill>
                  <a:srgbClr val="7030A0"/>
                </a:solidFill>
              </a:rPr>
              <a:t>Мастера стремились</a:t>
            </a:r>
          </a:p>
          <a:p>
            <a:pPr marL="342900" indent="-342900" algn="ctr">
              <a:lnSpc>
                <a:spcPct val="130000"/>
              </a:lnSpc>
            </a:pPr>
            <a:r>
              <a:rPr lang="ru-RU" sz="2400" b="1" i="1">
                <a:solidFill>
                  <a:srgbClr val="7030A0"/>
                </a:solidFill>
              </a:rPr>
              <a:t>вписать основные</a:t>
            </a:r>
          </a:p>
          <a:p>
            <a:pPr marL="342900" indent="-342900" algn="ctr">
              <a:lnSpc>
                <a:spcPct val="130000"/>
              </a:lnSpc>
            </a:pPr>
            <a:r>
              <a:rPr lang="ru-RU" sz="2400" b="1" i="1">
                <a:solidFill>
                  <a:srgbClr val="7030A0"/>
                </a:solidFill>
              </a:rPr>
              <a:t>части фасада</a:t>
            </a:r>
          </a:p>
          <a:p>
            <a:pPr marL="342900" indent="-342900" algn="ctr">
              <a:lnSpc>
                <a:spcPct val="130000"/>
              </a:lnSpc>
            </a:pPr>
            <a:r>
              <a:rPr lang="ru-RU" sz="2400" b="1" i="1">
                <a:solidFill>
                  <a:srgbClr val="7030A0"/>
                </a:solidFill>
              </a:rPr>
              <a:t>в правильные фигуры</a:t>
            </a:r>
          </a:p>
          <a:p>
            <a:pPr marL="342900" indent="-342900" algn="ctr">
              <a:lnSpc>
                <a:spcPct val="130000"/>
              </a:lnSpc>
            </a:pPr>
            <a:r>
              <a:rPr lang="ru-RU" sz="2400" b="1" i="1">
                <a:solidFill>
                  <a:srgbClr val="7030A0"/>
                </a:solidFill>
              </a:rPr>
              <a:t>(круг и треугольник)</a:t>
            </a: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993900" y="3341688"/>
            <a:ext cx="6670675" cy="2463800"/>
            <a:chOff x="1256" y="2105"/>
            <a:chExt cx="4202" cy="1552"/>
          </a:xfrm>
        </p:grpSpPr>
        <p:sp>
          <p:nvSpPr>
            <p:cNvPr id="61446" name="Oval 5"/>
            <p:cNvSpPr>
              <a:spLocks noChangeArrowheads="1"/>
            </p:cNvSpPr>
            <p:nvPr/>
          </p:nvSpPr>
          <p:spPr bwMode="auto">
            <a:xfrm>
              <a:off x="1256" y="2105"/>
              <a:ext cx="635" cy="63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47" name="Rectangle 10"/>
            <p:cNvSpPr>
              <a:spLocks noChangeArrowheads="1"/>
            </p:cNvSpPr>
            <p:nvPr/>
          </p:nvSpPr>
          <p:spPr bwMode="auto">
            <a:xfrm>
              <a:off x="3369" y="2341"/>
              <a:ext cx="2089" cy="1316"/>
            </a:xfrm>
            <a:prstGeom prst="rect">
              <a:avLst/>
            </a:prstGeom>
            <a:solidFill>
              <a:srgbClr val="FBFCCE">
                <a:alpha val="7882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algn="ctr">
                <a:lnSpc>
                  <a:spcPct val="130000"/>
                </a:lnSpc>
              </a:pPr>
              <a:r>
                <a:rPr lang="ru-RU" sz="2400" b="1" i="1">
                  <a:solidFill>
                    <a:srgbClr val="D60093"/>
                  </a:solidFill>
                </a:rPr>
                <a:t>Центром этой</a:t>
              </a:r>
            </a:p>
            <a:p>
              <a:pPr marL="342900" indent="-342900" algn="ctr">
                <a:lnSpc>
                  <a:spcPct val="130000"/>
                </a:lnSpc>
              </a:pPr>
              <a:r>
                <a:rPr lang="ru-RU" sz="2400" b="1" i="1">
                  <a:solidFill>
                    <a:srgbClr val="D60093"/>
                  </a:solidFill>
                </a:rPr>
                <a:t>композиции</a:t>
              </a:r>
            </a:p>
            <a:p>
              <a:pPr marL="342900" indent="-342900" algn="ctr">
                <a:lnSpc>
                  <a:spcPct val="130000"/>
                </a:lnSpc>
              </a:pPr>
              <a:r>
                <a:rPr lang="ru-RU" sz="2400" b="1" i="1">
                  <a:solidFill>
                    <a:srgbClr val="D60093"/>
                  </a:solidFill>
                </a:rPr>
                <a:t>становилась роза – </a:t>
              </a:r>
            </a:p>
            <a:p>
              <a:pPr marL="342900" indent="-342900" algn="ctr">
                <a:lnSpc>
                  <a:spcPct val="130000"/>
                </a:lnSpc>
              </a:pPr>
              <a:r>
                <a:rPr lang="ru-RU" sz="2400" b="1" i="1">
                  <a:solidFill>
                    <a:srgbClr val="D60093"/>
                  </a:solidFill>
                </a:rPr>
                <a:t>круглое резное окно</a:t>
              </a:r>
            </a:p>
          </p:txBody>
        </p:sp>
        <p:sp>
          <p:nvSpPr>
            <p:cNvPr id="61448" name="Line 11"/>
            <p:cNvSpPr>
              <a:spLocks noChangeShapeType="1"/>
            </p:cNvSpPr>
            <p:nvPr/>
          </p:nvSpPr>
          <p:spPr bwMode="auto">
            <a:xfrm flipH="1" flipV="1">
              <a:off x="1791" y="2478"/>
              <a:ext cx="1452" cy="49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6" descr="104_04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89281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5" descr="Реймс_роз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29511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5219700" y="122238"/>
            <a:ext cx="3817938" cy="1290637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Снаружи роза виделась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как сложное каменное 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плетение</a:t>
            </a:r>
          </a:p>
        </p:txBody>
      </p:sp>
      <p:pic>
        <p:nvPicPr>
          <p:cNvPr id="62469" name="Picture 4" descr="Реймс_роза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352800"/>
            <a:ext cx="3671887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 descr="РОза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80963"/>
            <a:ext cx="84963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5435600" y="122238"/>
            <a:ext cx="3602038" cy="2011362"/>
          </a:xfrm>
          <a:prstGeom prst="rect">
            <a:avLst/>
          </a:prstGeom>
          <a:solidFill>
            <a:srgbClr val="FBFCCE">
              <a:alpha val="8588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Изнутри – 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как источник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божественного света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и как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прекрасный цветок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08050"/>
          </a:xfrm>
          <a:solidFill>
            <a:srgbClr val="FBFCCE">
              <a:alpha val="70979"/>
            </a:srgbClr>
          </a:solidFill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D60093"/>
                </a:solidFill>
              </a:rPr>
              <a:t>Готические стрельчатые окна</a:t>
            </a:r>
          </a:p>
        </p:txBody>
      </p:sp>
      <p:pic>
        <p:nvPicPr>
          <p:cNvPr id="64515" name="Picture 9" descr="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95513" y="981075"/>
            <a:ext cx="4752975" cy="2522538"/>
          </a:xfrm>
        </p:spPr>
      </p:pic>
      <p:pic>
        <p:nvPicPr>
          <p:cNvPr id="64516" name="Picture 10" descr="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981075"/>
            <a:ext cx="1839912" cy="2449513"/>
          </a:xfrm>
        </p:spPr>
      </p:pic>
      <p:pic>
        <p:nvPicPr>
          <p:cNvPr id="64517" name="Picture 11" descr="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7091363" y="908050"/>
            <a:ext cx="1838325" cy="2449513"/>
          </a:xfrm>
        </p:spPr>
      </p:pic>
      <p:pic>
        <p:nvPicPr>
          <p:cNvPr id="64518" name="Picture 14" descr="abbe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179388" y="3644900"/>
            <a:ext cx="1878012" cy="3213100"/>
          </a:xfrm>
        </p:spPr>
      </p:pic>
      <p:pic>
        <p:nvPicPr>
          <p:cNvPr id="64519" name="Picture 16" descr="4502619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5513" y="3732213"/>
            <a:ext cx="2341562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7" descr="da0efb9abbf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789363"/>
            <a:ext cx="23018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9" descr="20342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13" y="3716338"/>
            <a:ext cx="20716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0"/>
          <p:cNvSpPr>
            <a:spLocks noChangeArrowheads="1"/>
          </p:cNvSpPr>
          <p:nvPr/>
        </p:nvSpPr>
        <p:spPr bwMode="auto">
          <a:xfrm>
            <a:off x="250825" y="2060575"/>
            <a:ext cx="36004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07963" y="2133600"/>
            <a:ext cx="36607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D60093"/>
                </a:solidFill>
              </a:rPr>
              <a:t>Как называются</a:t>
            </a:r>
          </a:p>
          <a:p>
            <a:r>
              <a:rPr lang="ru-RU" sz="2800" b="1" i="1">
                <a:solidFill>
                  <a:srgbClr val="D60093"/>
                </a:solidFill>
              </a:rPr>
              <a:t>картины-окна </a:t>
            </a:r>
          </a:p>
          <a:p>
            <a:r>
              <a:rPr lang="ru-RU" sz="2800" b="1" i="1">
                <a:solidFill>
                  <a:srgbClr val="D60093"/>
                </a:solidFill>
              </a:rPr>
              <a:t>из цветного</a:t>
            </a:r>
          </a:p>
          <a:p>
            <a:r>
              <a:rPr lang="ru-RU" sz="2800" b="1" i="1">
                <a:solidFill>
                  <a:srgbClr val="D60093"/>
                </a:solidFill>
              </a:rPr>
              <a:t>стекла, которыми</a:t>
            </a:r>
          </a:p>
          <a:p>
            <a:r>
              <a:rPr lang="ru-RU" sz="2800" b="1" i="1">
                <a:solidFill>
                  <a:srgbClr val="D60093"/>
                </a:solidFill>
              </a:rPr>
              <a:t>украшали храмы?</a:t>
            </a:r>
          </a:p>
        </p:txBody>
      </p:sp>
      <p:sp>
        <p:nvSpPr>
          <p:cNvPr id="65540" name="WordArt 8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716463" y="836613"/>
            <a:ext cx="4176712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Мозаика</a:t>
            </a:r>
          </a:p>
        </p:txBody>
      </p:sp>
      <p:sp>
        <p:nvSpPr>
          <p:cNvPr id="65541" name="WordArt 11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787900" y="2708275"/>
            <a:ext cx="3960813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Витражи</a:t>
            </a:r>
          </a:p>
        </p:txBody>
      </p:sp>
      <p:sp>
        <p:nvSpPr>
          <p:cNvPr id="65542" name="WordArt 13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716463" y="4797425"/>
            <a:ext cx="40322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normalizeH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Фолиант</a:t>
            </a:r>
          </a:p>
        </p:txBody>
      </p:sp>
      <p:sp>
        <p:nvSpPr>
          <p:cNvPr id="65543" name="AutoShape 15"/>
          <p:cNvSpPr>
            <a:spLocks noChangeArrowheads="1"/>
          </p:cNvSpPr>
          <p:nvPr/>
        </p:nvSpPr>
        <p:spPr bwMode="auto">
          <a:xfrm>
            <a:off x="3995738" y="3141663"/>
            <a:ext cx="615950" cy="142875"/>
          </a:xfrm>
          <a:prstGeom prst="rightArrow">
            <a:avLst>
              <a:gd name="adj1" fmla="val 50000"/>
              <a:gd name="adj2" fmla="val 10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44" name="AutoShape 17"/>
          <p:cNvSpPr>
            <a:spLocks noChangeArrowheads="1"/>
          </p:cNvSpPr>
          <p:nvPr/>
        </p:nvSpPr>
        <p:spPr bwMode="auto">
          <a:xfrm rot="3055994">
            <a:off x="4287838" y="1985962"/>
            <a:ext cx="153988" cy="881063"/>
          </a:xfrm>
          <a:prstGeom prst="upArrow">
            <a:avLst>
              <a:gd name="adj1" fmla="val 50000"/>
              <a:gd name="adj2" fmla="val 1430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45" name="AutoShape 19"/>
          <p:cNvSpPr>
            <a:spLocks noChangeArrowheads="1"/>
          </p:cNvSpPr>
          <p:nvPr/>
        </p:nvSpPr>
        <p:spPr bwMode="auto">
          <a:xfrm rot="-3381684">
            <a:off x="4302919" y="3626644"/>
            <a:ext cx="152400" cy="909638"/>
          </a:xfrm>
          <a:prstGeom prst="downArrow">
            <a:avLst>
              <a:gd name="adj1" fmla="val 50000"/>
              <a:gd name="adj2" fmla="val 1492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91513" cy="692150"/>
          </a:xfrm>
          <a:solidFill>
            <a:srgbClr val="FBFCCE">
              <a:alpha val="76077"/>
            </a:srgbClr>
          </a:solidFill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D60093"/>
                </a:solidFill>
              </a:rPr>
              <a:t>Витражи готических соборов</a:t>
            </a:r>
          </a:p>
        </p:txBody>
      </p:sp>
      <p:pic>
        <p:nvPicPr>
          <p:cNvPr id="66563" name="Picture 9" descr="0_14caf_1416db65_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908050"/>
            <a:ext cx="2516188" cy="2665413"/>
          </a:xfrm>
        </p:spPr>
      </p:pic>
      <p:pic>
        <p:nvPicPr>
          <p:cNvPr id="66564" name="Picture 10" descr="1fa579d3ff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059113" y="908050"/>
            <a:ext cx="2528887" cy="2952750"/>
          </a:xfrm>
        </p:spPr>
      </p:pic>
      <p:pic>
        <p:nvPicPr>
          <p:cNvPr id="66565" name="Picture 11" descr="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843213" y="3933825"/>
            <a:ext cx="3673475" cy="2651125"/>
          </a:xfrm>
        </p:spPr>
      </p:pic>
      <p:pic>
        <p:nvPicPr>
          <p:cNvPr id="66566" name="Picture 14" descr="1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011863" y="765175"/>
            <a:ext cx="2327275" cy="3097213"/>
          </a:xfrm>
        </p:spPr>
      </p:pic>
      <p:pic>
        <p:nvPicPr>
          <p:cNvPr id="66567" name="Picture 15" descr="1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3644900"/>
            <a:ext cx="225425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16" descr="2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4488" y="3860800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49275"/>
            <a:ext cx="9144000" cy="4464050"/>
          </a:xfrm>
          <a:solidFill>
            <a:srgbClr val="FBFCCE">
              <a:alpha val="70000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600" b="1" i="1" smtClean="0">
                <a:solidFill>
                  <a:srgbClr val="D60093"/>
                </a:solidFill>
                <a:ea typeface="Aharoni"/>
                <a:cs typeface="Aharoni"/>
              </a:rPr>
              <a:t>Витраж </a:t>
            </a:r>
            <a:r>
              <a:rPr lang="ru-RU" b="1" i="1" smtClean="0">
                <a:solidFill>
                  <a:srgbClr val="D60093"/>
                </a:solidFill>
                <a:ea typeface="Aharoni"/>
                <a:cs typeface="Aharoni"/>
              </a:rPr>
              <a:t>- </a:t>
            </a: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живописное полотно из кусочков разноцветного стекла, особую роль играл угол падения света. </a:t>
            </a:r>
          </a:p>
          <a:p>
            <a:pPr eaLnBrk="1" hangingPunct="1">
              <a:lnSpc>
                <a:spcPct val="80000"/>
              </a:lnSpc>
            </a:pP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Цвет придавал неповторимую окраску всему помещению храма. </a:t>
            </a:r>
          </a:p>
          <a:p>
            <a:pPr eaLnBrk="1" hangingPunct="1">
              <a:lnSpc>
                <a:spcPct val="80000"/>
              </a:lnSpc>
            </a:pP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Использовались </a:t>
            </a:r>
            <a:r>
              <a:rPr lang="ru-RU" b="1" i="1" smtClean="0">
                <a:solidFill>
                  <a:schemeClr val="accent2"/>
                </a:solidFill>
                <a:ea typeface="Aharoni"/>
                <a:cs typeface="Aharoni"/>
              </a:rPr>
              <a:t>синие</a:t>
            </a: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, </a:t>
            </a:r>
            <a:r>
              <a:rPr lang="ru-RU" b="1" i="1" smtClean="0">
                <a:solidFill>
                  <a:srgbClr val="C00000"/>
                </a:solidFill>
                <a:ea typeface="Aharoni"/>
                <a:cs typeface="Aharoni"/>
              </a:rPr>
              <a:t>красные</a:t>
            </a: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,</a:t>
            </a:r>
            <a:r>
              <a:rPr lang="ru-RU" b="1" i="1" smtClean="0">
                <a:solidFill>
                  <a:srgbClr val="FF9900"/>
                </a:solidFill>
                <a:ea typeface="Aharoni"/>
                <a:cs typeface="Aharoni"/>
              </a:rPr>
              <a:t> желтые </a:t>
            </a:r>
            <a:r>
              <a:rPr lang="ru-RU" b="1" i="1" smtClean="0">
                <a:solidFill>
                  <a:srgbClr val="660066"/>
                </a:solidFill>
                <a:ea typeface="Aharoni"/>
                <a:cs typeface="Aharoni"/>
              </a:rPr>
              <a:t>цвета.</a:t>
            </a:r>
            <a:r>
              <a:rPr lang="ru-RU" b="1" i="1" smtClean="0">
                <a:solidFill>
                  <a:srgbClr val="FFC000"/>
                </a:solidFill>
                <a:ea typeface="Aharoni"/>
                <a:cs typeface="Aharoni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Изображение было плоское, без теней, темы на </a:t>
            </a:r>
            <a:r>
              <a:rPr lang="ru-RU" b="1" i="1" smtClean="0">
                <a:solidFill>
                  <a:srgbClr val="D60093"/>
                </a:solidFill>
                <a:ea typeface="Aharoni"/>
                <a:cs typeface="Aharoni"/>
              </a:rPr>
              <a:t>религиозные сюжеты, </a:t>
            </a:r>
            <a:r>
              <a:rPr lang="ru-RU" b="1" i="1" smtClean="0">
                <a:solidFill>
                  <a:srgbClr val="7030A0"/>
                </a:solidFill>
                <a:ea typeface="Aharoni"/>
                <a:cs typeface="Aharoni"/>
              </a:rPr>
              <a:t>которые носили поучающий характер.</a:t>
            </a:r>
          </a:p>
          <a:p>
            <a:pPr eaLnBrk="1" hangingPunct="1"/>
            <a:endParaRPr lang="ru-RU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Витражи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4463"/>
            <a:ext cx="429895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Витражи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038" y="144463"/>
            <a:ext cx="429895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323850" y="6064250"/>
            <a:ext cx="8640763" cy="7937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ru-RU" sz="2800" b="1" i="1">
                <a:solidFill>
                  <a:srgbClr val="7030A0"/>
                </a:solidFill>
              </a:rPr>
              <a:t>Витражи заменили в готике иконы и фрески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3" descr="Гобелен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8913"/>
            <a:ext cx="4008438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4" descr="Гобелен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606425" y="1733550"/>
            <a:ext cx="367823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93663" y="106363"/>
            <a:ext cx="5341937" cy="1809750"/>
          </a:xfrm>
          <a:prstGeom prst="rect">
            <a:avLst/>
          </a:prstGeom>
          <a:solidFill>
            <a:srgbClr val="FBFCCE">
              <a:alpha val="8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Проходя сквозь цветные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витражи свет окрашивался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и мягко отражался от гобеленов,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покрывавших стены.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5" descr="Св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497046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6" descr="Свет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1213" y="115888"/>
            <a:ext cx="43942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117475" y="5075238"/>
            <a:ext cx="3314700" cy="16573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Так создавалось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особое световое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пространство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готического собора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-214313"/>
            <a:ext cx="8229600" cy="1143001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accent2"/>
                </a:solidFill>
                <a:latin typeface="Comic Sans MS" pitchFamily="66" charset="0"/>
              </a:rPr>
              <a:t>Готический стиль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2808287"/>
          </a:xfrm>
          <a:solidFill>
            <a:srgbClr val="FFFFCC">
              <a:alpha val="47000"/>
            </a:srgbClr>
          </a:solidFill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7030A0"/>
                </a:solidFill>
                <a:latin typeface="Comic Sans MS" pitchFamily="66" charset="0"/>
              </a:rPr>
              <a:t>"Готический“ </a:t>
            </a:r>
            <a:r>
              <a:rPr lang="en-US" sz="2400" b="1" smtClean="0">
                <a:solidFill>
                  <a:schemeClr val="accent2"/>
                </a:solidFill>
                <a:latin typeface="Comic Sans MS" pitchFamily="66" charset="0"/>
              </a:rPr>
              <a:t>(</a:t>
            </a:r>
            <a:r>
              <a:rPr lang="ru-RU" sz="2000" b="1" smtClean="0">
                <a:solidFill>
                  <a:srgbClr val="0042A2"/>
                </a:solidFill>
                <a:latin typeface="Comic Sans MS" pitchFamily="66" charset="0"/>
                <a:ea typeface="MS Gothic"/>
                <a:cs typeface="MS Gothic"/>
              </a:rPr>
              <a:t>итал. «непривычный, варварский,</a:t>
            </a:r>
            <a:r>
              <a:rPr lang="en-US" sz="2000" b="1" smtClean="0">
                <a:solidFill>
                  <a:srgbClr val="0042A2"/>
                </a:solidFill>
                <a:latin typeface="Comic Sans MS" pitchFamily="66" charset="0"/>
                <a:ea typeface="MS Gothic"/>
                <a:cs typeface="MS Gothic"/>
              </a:rPr>
              <a:t> </a:t>
            </a:r>
            <a:r>
              <a:rPr lang="ru-RU" sz="2000" b="1" smtClean="0">
                <a:solidFill>
                  <a:srgbClr val="0042A2"/>
                </a:solidFill>
                <a:latin typeface="Comic Sans MS" pitchFamily="66" charset="0"/>
                <a:ea typeface="MS Gothic"/>
                <a:cs typeface="MS Gothic"/>
              </a:rPr>
              <a:t>варвары»</a:t>
            </a:r>
            <a:r>
              <a:rPr lang="en-US" sz="2000" b="1" smtClean="0">
                <a:solidFill>
                  <a:srgbClr val="0042A2"/>
                </a:solidFill>
                <a:latin typeface="Comic Sans MS" pitchFamily="66" charset="0"/>
                <a:ea typeface="MS Gothic"/>
                <a:cs typeface="MS Gothic"/>
              </a:rPr>
              <a:t>)</a:t>
            </a:r>
            <a:r>
              <a:rPr lang="ru-RU" sz="2000" b="1" smtClean="0">
                <a:latin typeface="Comic Sans MS" pitchFamily="66" charset="0"/>
              </a:rPr>
              <a:t> </a:t>
            </a:r>
            <a:r>
              <a:rPr lang="ru-RU" sz="2400" b="1" smtClean="0">
                <a:solidFill>
                  <a:srgbClr val="0042A2"/>
                </a:solidFill>
                <a:latin typeface="Comic Sans MS" pitchFamily="66" charset="0"/>
              </a:rPr>
              <a:t>термин</a:t>
            </a:r>
            <a:r>
              <a:rPr lang="ru-RU" sz="2400" b="1" smtClean="0">
                <a:latin typeface="Comic Sans MS" pitchFamily="66" charset="0"/>
              </a:rPr>
              <a:t> </a:t>
            </a:r>
            <a:r>
              <a:rPr lang="ru-RU" sz="2400" b="1" smtClean="0">
                <a:solidFill>
                  <a:srgbClr val="0042A2"/>
                </a:solidFill>
                <a:latin typeface="Comic Sans MS" pitchFamily="66" charset="0"/>
              </a:rPr>
              <a:t>ввели гуманисты эпохи Возрождения,</a:t>
            </a:r>
            <a:r>
              <a:rPr lang="ru-RU" sz="2400" b="1" smtClean="0">
                <a:solidFill>
                  <a:srgbClr val="0042A2"/>
                </a:solidFill>
                <a:latin typeface="Comic Sans MS" pitchFamily="66" charset="0"/>
                <a:ea typeface="MS Gothic"/>
                <a:cs typeface="MS Gothic"/>
              </a:rPr>
              <a:t> и сначала использовалось в качестве бранного, </a:t>
            </a:r>
            <a:r>
              <a:rPr lang="ru-RU" sz="2400" b="1" smtClean="0">
                <a:solidFill>
                  <a:srgbClr val="0042A2"/>
                </a:solidFill>
                <a:latin typeface="Comic Sans MS" pitchFamily="66" charset="0"/>
              </a:rPr>
              <a:t>как уничижительное обозначение всего средневекового искусства, считавшегося «варварским». </a:t>
            </a:r>
            <a:endParaRPr lang="ru-RU" sz="2000" b="1" smtClean="0">
              <a:solidFill>
                <a:srgbClr val="0042A2"/>
              </a:solidFill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7030A0"/>
                </a:solidFill>
                <a:latin typeface="Comic Sans MS" pitchFamily="66" charset="0"/>
                <a:ea typeface="MS Gothic"/>
                <a:cs typeface="MS Gothic"/>
              </a:rPr>
              <a:t>Впервые</a:t>
            </a:r>
            <a:r>
              <a:rPr lang="en-US" sz="2400" b="1" smtClean="0">
                <a:solidFill>
                  <a:srgbClr val="7030A0"/>
                </a:solidFill>
                <a:latin typeface="Comic Sans MS" pitchFamily="66" charset="0"/>
                <a:ea typeface="MS Gothic"/>
                <a:cs typeface="MS Gothic"/>
              </a:rPr>
              <a:t> </a:t>
            </a:r>
            <a:r>
              <a:rPr lang="ru-RU" sz="2400" b="1" smtClean="0">
                <a:solidFill>
                  <a:srgbClr val="7030A0"/>
                </a:solidFill>
                <a:latin typeface="Comic Sans MS" pitchFamily="66" charset="0"/>
                <a:ea typeface="MS Gothic"/>
                <a:cs typeface="MS Gothic"/>
              </a:rPr>
              <a:t>понятие применил Джорджио Вазари , чтобы отделить эпоху</a:t>
            </a:r>
            <a:r>
              <a:rPr lang="en-US" sz="2400" b="1" smtClean="0">
                <a:solidFill>
                  <a:srgbClr val="7030A0"/>
                </a:solidFill>
                <a:latin typeface="Comic Sans MS" pitchFamily="66" charset="0"/>
                <a:ea typeface="MS Gothic"/>
                <a:cs typeface="MS Gothic"/>
              </a:rPr>
              <a:t> </a:t>
            </a:r>
            <a:r>
              <a:rPr lang="ru-RU" sz="2400" b="1" smtClean="0">
                <a:solidFill>
                  <a:srgbClr val="7030A0"/>
                </a:solidFill>
                <a:latin typeface="Comic Sans MS" pitchFamily="66" charset="0"/>
                <a:ea typeface="MS Gothic"/>
                <a:cs typeface="MS Gothic"/>
              </a:rPr>
              <a:t>Ренессанса от Средневековья</a:t>
            </a:r>
            <a:r>
              <a:rPr lang="ru-RU" sz="2000" b="1" smtClean="0">
                <a:solidFill>
                  <a:srgbClr val="0070C0"/>
                </a:solidFill>
                <a:latin typeface="Comic Sans MS" pitchFamily="66" charset="0"/>
                <a:ea typeface="MS Gothic"/>
                <a:cs typeface="MS Gothic"/>
              </a:rPr>
              <a:t>.</a:t>
            </a:r>
            <a:endParaRPr lang="en-US" sz="2000" b="1" smtClean="0">
              <a:solidFill>
                <a:srgbClr val="0070C0"/>
              </a:solidFill>
              <a:latin typeface="Comic Sans MS" pitchFamily="66" charset="0"/>
              <a:ea typeface="MS Gothic"/>
              <a:cs typeface="MS Gothic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rgbClr val="0042A2"/>
              </a:solidFill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2060"/>
                </a:solidFill>
                <a:latin typeface="Comic Sans MS" pitchFamily="66" charset="0"/>
              </a:rPr>
              <a:t>Готы, растворившиеся как народ среди итальянцев, германцев, испанцев к названию отношения не имеют.</a:t>
            </a:r>
            <a:endParaRPr lang="en-US" sz="2400" b="1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0" y="5157788"/>
            <a:ext cx="9144000" cy="1504950"/>
          </a:xfrm>
          <a:prstGeom prst="rect">
            <a:avLst/>
          </a:prstGeom>
          <a:solidFill>
            <a:srgbClr val="FFFFCC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660066"/>
                </a:solidFill>
                <a:latin typeface="Comic Sans MS" pitchFamily="66" charset="0"/>
              </a:rPr>
              <a:t>Хотя термин «готический стиль» чаще всего применяется </a:t>
            </a:r>
            <a:r>
              <a:rPr lang="ru-RU" sz="2400" b="1">
                <a:solidFill>
                  <a:srgbClr val="7030A0"/>
                </a:solidFill>
                <a:latin typeface="Comic Sans MS" pitchFamily="66" charset="0"/>
              </a:rPr>
              <a:t>к архитектурным сооружениям,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660066"/>
                </a:solidFill>
                <a:latin typeface="Comic Sans MS" pitchFamily="66" charset="0"/>
              </a:rPr>
              <a:t> готика охватывала также                                     </a:t>
            </a:r>
            <a:r>
              <a:rPr lang="ru-RU" sz="2400" b="1">
                <a:solidFill>
                  <a:srgbClr val="7030A0"/>
                </a:solidFill>
                <a:latin typeface="Comic Sans MS" pitchFamily="66" charset="0"/>
              </a:rPr>
              <a:t>скульптуру, живопись, книжную миниатюру, костюм.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7030A0"/>
                </a:solidFill>
                <a:latin typeface="Comic Sans MS" pitchFamily="66" charset="0"/>
              </a:rPr>
              <a:t>`</a:t>
            </a:r>
            <a:endParaRPr lang="ru-RU" sz="200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9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25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N92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81075"/>
            <a:ext cx="3706813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DSCN92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11488"/>
            <a:ext cx="414020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musee_lio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8913"/>
            <a:ext cx="47720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211638" y="4611688"/>
            <a:ext cx="4932362" cy="2246312"/>
          </a:xfrm>
          <a:prstGeom prst="rect">
            <a:avLst/>
          </a:prstGeom>
          <a:solidFill>
            <a:srgbClr val="FBFCCE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7030A0"/>
                </a:solidFill>
                <a:cs typeface="Arial" charset="0"/>
              </a:rPr>
              <a:t>Готовые цветные стёкла нарезали </a:t>
            </a:r>
          </a:p>
          <a:p>
            <a:pPr algn="ctr"/>
            <a:r>
              <a:rPr lang="ru-RU" sz="2000" b="1" i="1">
                <a:solidFill>
                  <a:srgbClr val="7030A0"/>
                </a:solidFill>
                <a:cs typeface="Arial" charset="0"/>
              </a:rPr>
              <a:t>в соответствии с рисунком, </a:t>
            </a:r>
          </a:p>
          <a:p>
            <a:pPr algn="ctr"/>
            <a:r>
              <a:rPr lang="ru-RU" sz="2000" b="1" i="1">
                <a:solidFill>
                  <a:srgbClr val="7030A0"/>
                </a:solidFill>
                <a:cs typeface="Arial" charset="0"/>
              </a:rPr>
              <a:t>набирали на шаблоне,</a:t>
            </a:r>
          </a:p>
          <a:p>
            <a:pPr algn="ctr"/>
            <a:r>
              <a:rPr lang="ru-RU" sz="2000" b="1" i="1">
                <a:solidFill>
                  <a:srgbClr val="7030A0"/>
                </a:solidFill>
                <a:cs typeface="Arial" charset="0"/>
              </a:rPr>
              <a:t> а затем покрывали росписью.      Эти элементы скрепляли свинцовыми перемычками и заключали в металлическую раму.</a:t>
            </a:r>
            <a:endParaRPr lang="ru-RU" sz="2400" i="1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71686" name="Прямоугольник 5"/>
          <p:cNvSpPr>
            <a:spLocks noChangeArrowheads="1"/>
          </p:cNvSpPr>
          <p:nvPr/>
        </p:nvSpPr>
        <p:spPr bwMode="auto">
          <a:xfrm>
            <a:off x="4859338" y="0"/>
            <a:ext cx="4284662" cy="836613"/>
          </a:xfrm>
          <a:prstGeom prst="rect">
            <a:avLst/>
          </a:prstGeom>
          <a:solidFill>
            <a:srgbClr val="FBFCCE">
              <a:alpha val="8901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D60093"/>
                </a:solidFill>
                <a:cs typeface="Arial" charset="0"/>
              </a:rPr>
              <a:t>Как изготавливали цветные витражи?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5" descr="Фран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152400"/>
            <a:ext cx="889317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 descr="Лабири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9625" y="233363"/>
            <a:ext cx="1804988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144463" y="4292600"/>
            <a:ext cx="4427537" cy="2430463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На полах готических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соборов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из мрамора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выкладывали лабиринты,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как символ запутанного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жизненного пути.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6"/>
          <p:cNvSpPr>
            <a:spLocks noChangeArrowheads="1"/>
          </p:cNvSpPr>
          <p:nvPr/>
        </p:nvSpPr>
        <p:spPr bwMode="auto">
          <a:xfrm>
            <a:off x="250825" y="1125538"/>
            <a:ext cx="31686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0" y="1285875"/>
            <a:ext cx="31384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</a:rPr>
              <a:t>Какая церковь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является </a:t>
            </a:r>
            <a:br>
              <a:rPr lang="ru-RU" sz="3200" b="1" i="1">
                <a:solidFill>
                  <a:srgbClr val="7030A0"/>
                </a:solidFill>
              </a:rPr>
            </a:br>
            <a:r>
              <a:rPr lang="ru-RU" sz="3200" b="1" i="1">
                <a:solidFill>
                  <a:srgbClr val="7030A0"/>
                </a:solidFill>
              </a:rPr>
              <a:t>главной 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в Париже, -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шедевром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ранней 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французской</a:t>
            </a:r>
          </a:p>
          <a:p>
            <a:r>
              <a:rPr lang="ru-RU" sz="3200" b="1" i="1">
                <a:solidFill>
                  <a:srgbClr val="7030A0"/>
                </a:solidFill>
              </a:rPr>
              <a:t>готики?</a:t>
            </a:r>
          </a:p>
        </p:txBody>
      </p:sp>
      <p:sp>
        <p:nvSpPr>
          <p:cNvPr id="73732" name="WordArt 8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427538" y="476250"/>
            <a:ext cx="417671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Сен-Шапель</a:t>
            </a:r>
          </a:p>
        </p:txBody>
      </p:sp>
      <p:sp>
        <p:nvSpPr>
          <p:cNvPr id="73733" name="WordArt 10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851275" y="2708275"/>
            <a:ext cx="5292725" cy="957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spc="720">
                <a:ln w="9525">
                  <a:noFill/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Сен-Жермен-де-Пре</a:t>
            </a:r>
          </a:p>
        </p:txBody>
      </p:sp>
      <p:sp>
        <p:nvSpPr>
          <p:cNvPr id="73734" name="WordArt 12" descr="Белый мрамор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995738" y="5300663"/>
            <a:ext cx="49688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660066"/>
                </a:solidFill>
                <a:latin typeface="Arial"/>
                <a:cs typeface="Arial"/>
              </a:rPr>
              <a:t>Нотр-Дам-де-Пари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2843213" y="3068638"/>
            <a:ext cx="976312" cy="215900"/>
          </a:xfrm>
          <a:prstGeom prst="rightArrow">
            <a:avLst>
              <a:gd name="adj1" fmla="val 50000"/>
              <a:gd name="adj2" fmla="val 113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6" name="AutoShape 14"/>
          <p:cNvSpPr>
            <a:spLocks noChangeArrowheads="1"/>
          </p:cNvSpPr>
          <p:nvPr/>
        </p:nvSpPr>
        <p:spPr bwMode="auto">
          <a:xfrm rot="4071169">
            <a:off x="3728244" y="1104107"/>
            <a:ext cx="215900" cy="976312"/>
          </a:xfrm>
          <a:prstGeom prst="upArrow">
            <a:avLst>
              <a:gd name="adj1" fmla="val 50000"/>
              <a:gd name="adj2" fmla="val 113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7" name="AutoShape 17"/>
          <p:cNvSpPr>
            <a:spLocks noChangeArrowheads="1"/>
          </p:cNvSpPr>
          <p:nvPr/>
        </p:nvSpPr>
        <p:spPr bwMode="auto">
          <a:xfrm rot="2212194">
            <a:off x="3276600" y="4868863"/>
            <a:ext cx="903288" cy="215900"/>
          </a:xfrm>
          <a:prstGeom prst="rightArrow">
            <a:avLst>
              <a:gd name="adj1" fmla="val 50000"/>
              <a:gd name="adj2" fmla="val 104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936625"/>
          </a:xfrm>
          <a:solidFill>
            <a:srgbClr val="FBFCCE">
              <a:alpha val="81175"/>
            </a:srgbClr>
          </a:solidFill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D60093"/>
                </a:solidFill>
                <a:cs typeface="Arial" charset="0"/>
              </a:rPr>
              <a:t>Памятники готической архитектуры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16113"/>
            <a:ext cx="5364163" cy="3313112"/>
          </a:xfrm>
          <a:solidFill>
            <a:srgbClr val="FBFCCE">
              <a:alpha val="64000"/>
            </a:srgb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   </a:t>
            </a:r>
            <a:r>
              <a:rPr lang="ru-RU" sz="2800" b="1" i="1" dirty="0" smtClean="0">
                <a:solidFill>
                  <a:srgbClr val="7030A0"/>
                </a:solidFill>
              </a:rPr>
              <a:t>Крупнейшим памятником готической архитектуры является собор </a:t>
            </a:r>
            <a:r>
              <a:rPr lang="ru-RU" sz="2800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Парижской Богоматери - </a:t>
            </a:r>
            <a:r>
              <a:rPr lang="ru-RU" sz="2800" b="1" i="1" u="sng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Нотр-Дам</a:t>
            </a:r>
            <a:r>
              <a:rPr lang="ru-RU" sz="2800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де Пари</a:t>
            </a:r>
            <a:endParaRPr lang="ru-RU" sz="2800" i="1" dirty="0" smtClean="0">
              <a:solidFill>
                <a:srgbClr val="D60093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800" b="1" i="1" dirty="0" smtClean="0">
                <a:solidFill>
                  <a:srgbClr val="660066"/>
                </a:solidFill>
              </a:rPr>
              <a:t>(начало строительства 1163 г., конец - XIV в.). </a:t>
            </a:r>
          </a:p>
        </p:txBody>
      </p:sp>
      <p:pic>
        <p:nvPicPr>
          <p:cNvPr id="74756" name="Picture 11" descr="notr_dam_de_pari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4013" y="1236663"/>
            <a:ext cx="3709987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 eaLnBrk="1" hangingPunct="1"/>
            <a:r>
              <a:rPr lang="ru-RU" sz="4000" smtClean="0"/>
              <a:t>          </a:t>
            </a:r>
            <a:r>
              <a:rPr lang="ru-RU" sz="4000" b="1" i="1" smtClean="0">
                <a:solidFill>
                  <a:srgbClr val="D60093"/>
                </a:solidFill>
              </a:rPr>
              <a:t>Нотр- Дам -де -Пари</a:t>
            </a:r>
          </a:p>
        </p:txBody>
      </p:sp>
      <p:sp>
        <p:nvSpPr>
          <p:cNvPr id="75779" name="Rectangle 8"/>
          <p:cNvSpPr>
            <a:spLocks noGrp="1" noChangeArrowheads="1"/>
          </p:cNvSpPr>
          <p:nvPr>
            <p:ph sz="quarter" idx="4"/>
          </p:nvPr>
        </p:nvSpPr>
        <p:spPr>
          <a:xfrm>
            <a:off x="5795963" y="4652963"/>
            <a:ext cx="2890837" cy="1477962"/>
          </a:xfrm>
        </p:spPr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75780" name="Picture 10" descr="fotor2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 rot="20714192">
            <a:off x="179388" y="333375"/>
            <a:ext cx="2089150" cy="1393825"/>
          </a:xfrm>
        </p:spPr>
      </p:pic>
      <p:pic>
        <p:nvPicPr>
          <p:cNvPr id="75781" name="Picture 11" descr="notr_dam_de_pari_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22863" y="620713"/>
            <a:ext cx="4021137" cy="6092825"/>
          </a:xfrm>
        </p:spPr>
      </p:pic>
      <p:pic>
        <p:nvPicPr>
          <p:cNvPr id="75782" name="Picture 12" descr="234234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1052513"/>
            <a:ext cx="32400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13" descr="497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4076700"/>
            <a:ext cx="33845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9" descr="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/>
          <a:srcRect/>
          <a:stretch>
            <a:fillRect/>
          </a:stretch>
        </p:blipFill>
        <p:spPr>
          <a:xfrm rot="505941">
            <a:off x="250825" y="3357563"/>
            <a:ext cx="2160588" cy="1620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Западный фасад Собора Парижской Богоматер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9388" y="6165850"/>
            <a:ext cx="8785225" cy="522288"/>
          </a:xfrm>
          <a:prstGeom prst="rect">
            <a:avLst/>
          </a:prstGeom>
          <a:solidFill>
            <a:srgbClr val="FBFCCE">
              <a:alpha val="9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Западный фасад Собора Парижской Богоматери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-541338" y="0"/>
            <a:ext cx="9685338" cy="1700213"/>
          </a:xfrm>
          <a:solidFill>
            <a:srgbClr val="FBFCCE">
              <a:alpha val="65881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0042A2"/>
                </a:solidFill>
                <a:latin typeface="Comic Sans MS" pitchFamily="66" charset="0"/>
              </a:rPr>
              <a:t> </a:t>
            </a:r>
            <a:r>
              <a:rPr lang="ru-RU" sz="2000" b="1" smtClean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ru-RU" sz="2400" b="1" smtClean="0">
                <a:solidFill>
                  <a:srgbClr val="A568D2"/>
                </a:solidFill>
                <a:latin typeface="Comic Sans MS" pitchFamily="66" charset="0"/>
              </a:rPr>
              <a:t>Стремящиеся ввысь колонны и шпили, украшенные резными каменными кружевами, будто теряются в небесах, поглощенные дымкой облаков.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solidFill>
                  <a:srgbClr val="A568D2"/>
                </a:solidFill>
                <a:latin typeface="Comic Sans MS" pitchFamily="66" charset="0"/>
              </a:rPr>
              <a:t>Гигантские размеры фасада создают ощущение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solidFill>
                  <a:srgbClr val="A568D2"/>
                </a:solidFill>
                <a:latin typeface="Comic Sans MS" pitchFamily="66" charset="0"/>
              </a:rPr>
              <a:t> космического пространства.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400" smtClean="0">
              <a:solidFill>
                <a:srgbClr val="0042A2"/>
              </a:solidFill>
              <a:latin typeface="Comic Sans MS" pitchFamily="66" charset="0"/>
            </a:endParaRPr>
          </a:p>
        </p:txBody>
      </p:sp>
      <p:pic>
        <p:nvPicPr>
          <p:cNvPr id="77827" name="Picture 8" descr="5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1633538"/>
            <a:ext cx="9864725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52413" y="5878513"/>
            <a:ext cx="9793288" cy="979487"/>
          </a:xfrm>
          <a:prstGeom prst="rect">
            <a:avLst/>
          </a:prstGeom>
          <a:solidFill>
            <a:srgbClr val="FBFCCE">
              <a:alpha val="8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>
                <a:solidFill>
                  <a:srgbClr val="7030A0"/>
                </a:solidFill>
                <a:latin typeface="Comic Sans MS" pitchFamily="66" charset="0"/>
              </a:rPr>
              <a:t> Тонкость и грациозность форм придают постройке особенную легкость и воздушность. </a:t>
            </a:r>
          </a:p>
          <a:p>
            <a:pPr algn="ctr">
              <a:lnSpc>
                <a:spcPct val="80000"/>
              </a:lnSpc>
            </a:pPr>
            <a:r>
              <a:rPr lang="ru-RU" sz="2400" b="1">
                <a:solidFill>
                  <a:srgbClr val="7030A0"/>
                </a:solidFill>
                <a:latin typeface="Comic Sans MS" pitchFamily="66" charset="0"/>
              </a:rPr>
              <a:t>Силуэт здания будто готов оторваться от земли и воспарить. 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990600"/>
          </a:xfrm>
          <a:solidFill>
            <a:srgbClr val="FBFCCE">
              <a:alpha val="85097"/>
            </a:srgbClr>
          </a:solidFill>
        </p:spPr>
        <p:txBody>
          <a:bodyPr/>
          <a:lstStyle/>
          <a:p>
            <a:pPr eaLnBrk="1" hangingPunct="1"/>
            <a:r>
              <a:rPr lang="ru-RU" sz="2400" i="1" smtClean="0">
                <a:solidFill>
                  <a:srgbClr val="7030A0"/>
                </a:solidFill>
              </a:rPr>
              <a:t>Шартрский собор был первым, в конструкции которого использовались опирающиеся на </a:t>
            </a:r>
            <a:r>
              <a:rPr lang="ru-RU" sz="2400" i="1" smtClean="0">
                <a:solidFill>
                  <a:srgbClr val="D60093"/>
                </a:solidFill>
              </a:rPr>
              <a:t>контрфорсы</a:t>
            </a:r>
            <a:r>
              <a:rPr lang="ru-RU" sz="2400" i="1" smtClean="0">
                <a:solidFill>
                  <a:srgbClr val="7030A0"/>
                </a:solidFill>
              </a:rPr>
              <a:t> </a:t>
            </a:r>
            <a:r>
              <a:rPr lang="ru-RU" sz="2400" b="1" i="1" smtClean="0">
                <a:solidFill>
                  <a:srgbClr val="D60093"/>
                </a:solidFill>
              </a:rPr>
              <a:t>аркбутаны</a:t>
            </a:r>
            <a:r>
              <a:rPr lang="ru-RU" sz="2400" i="1" smtClean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78851" name="Текст 2"/>
          <p:cNvSpPr>
            <a:spLocks noGrp="1"/>
          </p:cNvSpPr>
          <p:nvPr>
            <p:ph type="body" sz="half" idx="1"/>
          </p:nvPr>
        </p:nvSpPr>
        <p:spPr>
          <a:xfrm>
            <a:off x="-396875" y="1557338"/>
            <a:ext cx="5113338" cy="4032250"/>
          </a:xfrm>
        </p:spPr>
        <p:txBody>
          <a:bodyPr/>
          <a:lstStyle/>
          <a:p>
            <a:pPr algn="ctr" eaLnBrk="1" hangingPunct="1"/>
            <a:r>
              <a:rPr lang="ru-RU" sz="1800" b="1" i="1" smtClean="0">
                <a:solidFill>
                  <a:srgbClr val="002060"/>
                </a:solidFill>
              </a:rPr>
              <a:t>С 876 года в Шартре хранится Святая </a:t>
            </a:r>
            <a:r>
              <a:rPr lang="ru-RU" sz="1800" b="1" i="1" smtClean="0">
                <a:solidFill>
                  <a:srgbClr val="A568D2"/>
                </a:solidFill>
              </a:rPr>
              <a:t>плащаница Девы Марии</a:t>
            </a:r>
            <a:r>
              <a:rPr lang="ru-RU" sz="1800" b="1" i="1" smtClean="0">
                <a:solidFill>
                  <a:srgbClr val="002060"/>
                </a:solidFill>
              </a:rPr>
              <a:t>. Вместо первого кафедрального собора, сгоревшего в 1020 году,</a:t>
            </a:r>
          </a:p>
          <a:p>
            <a:pPr algn="ctr" eaLnBrk="1" hangingPunct="1">
              <a:buFontTx/>
              <a:buNone/>
            </a:pPr>
            <a:r>
              <a:rPr lang="ru-RU" sz="1800" b="1" i="1" smtClean="0">
                <a:solidFill>
                  <a:srgbClr val="002060"/>
                </a:solidFill>
              </a:rPr>
              <a:t>     был возведён </a:t>
            </a:r>
            <a:r>
              <a:rPr lang="ru-RU" sz="1800" b="1" i="1" smtClean="0">
                <a:solidFill>
                  <a:schemeClr val="accent2"/>
                </a:solidFill>
              </a:rPr>
              <a:t>романский</a:t>
            </a:r>
            <a:r>
              <a:rPr lang="ru-RU" sz="1800" b="1" i="1" smtClean="0">
                <a:solidFill>
                  <a:srgbClr val="002060"/>
                </a:solidFill>
              </a:rPr>
              <a:t> собор с огромной криптой.</a:t>
            </a:r>
          </a:p>
          <a:p>
            <a:pPr algn="ctr" eaLnBrk="1" hangingPunct="1"/>
            <a:r>
              <a:rPr lang="ru-RU" sz="1800" b="1" i="1" smtClean="0">
                <a:solidFill>
                  <a:srgbClr val="002060"/>
                </a:solidFill>
              </a:rPr>
              <a:t>Он пережил пожар 1134 года, разрушивший практически весь город, но сильно пострадал во </a:t>
            </a:r>
          </a:p>
          <a:p>
            <a:pPr algn="ctr" eaLnBrk="1" hangingPunct="1">
              <a:buFontTx/>
              <a:buNone/>
            </a:pPr>
            <a:r>
              <a:rPr lang="ru-RU" sz="1800" b="1" i="1" smtClean="0">
                <a:solidFill>
                  <a:srgbClr val="002060"/>
                </a:solidFill>
              </a:rPr>
              <a:t>время пожара 10 июня 1194 года. </a:t>
            </a:r>
          </a:p>
          <a:p>
            <a:pPr algn="ctr" eaLnBrk="1" hangingPunct="1"/>
            <a:r>
              <a:rPr lang="ru-RU" sz="1800" b="1" i="1" smtClean="0">
                <a:solidFill>
                  <a:srgbClr val="002060"/>
                </a:solidFill>
              </a:rPr>
              <a:t>От этого пожара, занявшегося от удара молнии, уцелели только башни с западным фасадом и крипта.                                                                                                    </a:t>
            </a:r>
          </a:p>
        </p:txBody>
      </p:sp>
      <p:pic>
        <p:nvPicPr>
          <p:cNvPr id="78852" name="Picture 2" descr="Картинка 31 из 9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9313" y="1484313"/>
            <a:ext cx="448468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5842000"/>
            <a:ext cx="9144000" cy="1016000"/>
          </a:xfrm>
          <a:prstGeom prst="rect">
            <a:avLst/>
          </a:prstGeom>
          <a:solidFill>
            <a:srgbClr val="FBFCCE">
              <a:alpha val="8705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2060"/>
                </a:solidFill>
              </a:rPr>
              <a:t>Чудесное спасение от огня священной плащаницы сочли знамением свыше и послужило поводом для строительства нового, ещё более грандиозного, здания.</a:t>
            </a:r>
          </a:p>
        </p:txBody>
      </p:sp>
      <p:pic>
        <p:nvPicPr>
          <p:cNvPr id="1028" name="Picture 4" descr="Шартрский соб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3671887" cy="1728787"/>
          </a:xfrm>
          <a:solidFill>
            <a:srgbClr val="FBFCCE">
              <a:alpha val="74901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b="1" i="1" smtClean="0">
                <a:solidFill>
                  <a:srgbClr val="7030A0"/>
                </a:solidFill>
              </a:rPr>
              <a:t>     </a:t>
            </a:r>
            <a:r>
              <a:rPr lang="ru-RU" sz="2000" b="1" i="1" smtClean="0">
                <a:solidFill>
                  <a:srgbClr val="7030A0"/>
                </a:solidFill>
              </a:rPr>
              <a:t>Возведение  собора  началось в1194г.             на пожертвования, стекавшиеся  в Шартр  со всей Франции.                                              </a:t>
            </a:r>
          </a:p>
        </p:txBody>
      </p:sp>
      <p:pic>
        <p:nvPicPr>
          <p:cNvPr id="18435" name="Picture 11" descr="Собор в Шарте Фран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388" y="4149725"/>
            <a:ext cx="3816350" cy="2030413"/>
          </a:xfrm>
          <a:prstGeom prst="rect">
            <a:avLst/>
          </a:prstGeom>
          <a:solidFill>
            <a:srgbClr val="FBFCCE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7030A0"/>
                </a:solidFill>
              </a:rPr>
              <a:t>Основные работы, были завершены в 1220 году, освящение собора состоялось </a:t>
            </a:r>
          </a:p>
          <a:p>
            <a:pPr algn="ctr"/>
            <a:r>
              <a:rPr lang="ru-RU" b="1" i="1">
                <a:solidFill>
                  <a:srgbClr val="D60093"/>
                </a:solidFill>
              </a:rPr>
              <a:t>24 октября 1260 года </a:t>
            </a:r>
          </a:p>
          <a:p>
            <a:pPr algn="ctr"/>
            <a:r>
              <a:rPr lang="ru-RU" b="1" i="1">
                <a:solidFill>
                  <a:srgbClr val="7030A0"/>
                </a:solidFill>
              </a:rPr>
              <a:t>в присутствии короля </a:t>
            </a:r>
          </a:p>
          <a:p>
            <a:pPr algn="ctr"/>
            <a:r>
              <a:rPr lang="ru-RU" b="1" i="1">
                <a:solidFill>
                  <a:srgbClr val="D60093"/>
                </a:solidFill>
              </a:rPr>
              <a:t>Людовика IX  </a:t>
            </a:r>
            <a:r>
              <a:rPr lang="ru-RU" b="1" i="1">
                <a:solidFill>
                  <a:srgbClr val="7030A0"/>
                </a:solidFill>
              </a:rPr>
              <a:t>и членов королевской семьи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388" y="188913"/>
            <a:ext cx="5130800" cy="522287"/>
          </a:xfrm>
          <a:prstGeom prst="rect">
            <a:avLst/>
          </a:prstGeom>
          <a:solidFill>
            <a:srgbClr val="FBFCCE">
              <a:alpha val="87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Cобор</a:t>
            </a:r>
            <a:r>
              <a:rPr lang="ru-RU" sz="2800" b="1" i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Шартре, Франция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2513"/>
            <a:ext cx="4248150" cy="4464050"/>
          </a:xfrm>
          <a:solidFill>
            <a:srgbClr val="FBFCCE">
              <a:alpha val="61000"/>
            </a:srgb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800" b="1" i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Сиенский собор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Италия.</a:t>
            </a:r>
            <a:endParaRPr lang="ru-RU" sz="1800" b="1" i="1" dirty="0" smtClean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8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Его величественный западный фасад, спроектированный </a:t>
            </a:r>
            <a:r>
              <a:rPr lang="ru-RU" sz="2000" b="1" i="1" dirty="0" smtClean="0">
                <a:solidFill>
                  <a:srgbClr val="A568D2"/>
                </a:solidFill>
              </a:rPr>
              <a:t>Джованни Пизано, </a:t>
            </a:r>
            <a:r>
              <a:rPr lang="ru-RU" sz="2000" b="1" i="1" dirty="0" smtClean="0">
                <a:solidFill>
                  <a:srgbClr val="7030A0"/>
                </a:solidFill>
              </a:rPr>
              <a:t>великолепный образец      итальянской готической архитектуры. </a:t>
            </a:r>
            <a:endParaRPr lang="ru-RU" sz="1800" b="1" i="1" dirty="0" smtClean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000" b="1" i="1" dirty="0">
                <a:solidFill>
                  <a:srgbClr val="660066"/>
                </a:solidFill>
              </a:rPr>
              <a:t>Закладка собора </a:t>
            </a:r>
            <a:r>
              <a:rPr lang="ru-RU" sz="2000" b="1" i="1" dirty="0" smtClean="0">
                <a:solidFill>
                  <a:srgbClr val="660066"/>
                </a:solidFill>
              </a:rPr>
              <a:t>состоялась     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i="1" dirty="0" smtClean="0">
                <a:solidFill>
                  <a:srgbClr val="660066"/>
                </a:solidFill>
              </a:rPr>
              <a:t>в 1220 г</a:t>
            </a:r>
            <a:r>
              <a:rPr lang="ru-RU" sz="2000" b="1" i="1" dirty="0">
                <a:solidFill>
                  <a:srgbClr val="660066"/>
                </a:solidFill>
              </a:rPr>
              <a:t>. </a:t>
            </a:r>
            <a:r>
              <a:rPr lang="ru-RU" sz="2000" b="1" i="1" dirty="0" smtClean="0">
                <a:solidFill>
                  <a:srgbClr val="660066"/>
                </a:solidFill>
              </a:rPr>
              <a:t> Освящен 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i="1" dirty="0" smtClean="0">
                <a:solidFill>
                  <a:srgbClr val="D60093"/>
                </a:solidFill>
              </a:rPr>
              <a:t>18 ноября 1179 года.   </a:t>
            </a:r>
            <a:endParaRPr lang="ru-RU" sz="2400" b="1" dirty="0" smtClean="0">
              <a:solidFill>
                <a:srgbClr val="D60093"/>
              </a:solidFill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0" y="404813"/>
            <a:ext cx="9144000" cy="3816350"/>
          </a:xfrm>
          <a:solidFill>
            <a:srgbClr val="FBFCCE">
              <a:alpha val="56078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600" b="1" smtClean="0">
                <a:solidFill>
                  <a:srgbClr val="660066"/>
                </a:solidFill>
                <a:latin typeface="Comic Sans MS" pitchFamily="66" charset="0"/>
              </a:rPr>
              <a:t> В готической архитектуре выделяют 3 этапа развития</a:t>
            </a:r>
            <a:r>
              <a:rPr lang="ru-RU" sz="3600" smtClean="0">
                <a:solidFill>
                  <a:srgbClr val="660066"/>
                </a:solidFill>
                <a:latin typeface="Comic Sans MS" pitchFamily="66" charset="0"/>
              </a:rPr>
              <a:t>:</a:t>
            </a:r>
          </a:p>
          <a:p>
            <a:pPr eaLnBrk="1" hangingPunct="1"/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ранняя готика (</a:t>
            </a:r>
            <a:r>
              <a:rPr lang="en-US" sz="3600" b="1" smtClean="0">
                <a:solidFill>
                  <a:srgbClr val="7030A0"/>
                </a:solidFill>
                <a:latin typeface="Comic Sans MS" pitchFamily="66" charset="0"/>
              </a:rPr>
              <a:t>XII-XIII)</a:t>
            </a:r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,</a:t>
            </a:r>
          </a:p>
          <a:p>
            <a:pPr eaLnBrk="1" hangingPunct="1"/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высокая готика (</a:t>
            </a:r>
            <a:r>
              <a:rPr lang="en-US" sz="3600" b="1" smtClean="0">
                <a:solidFill>
                  <a:srgbClr val="7030A0"/>
                </a:solidFill>
                <a:latin typeface="Comic Sans MS" pitchFamily="66" charset="0"/>
              </a:rPr>
              <a:t>XIII</a:t>
            </a:r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в.</a:t>
            </a:r>
            <a:r>
              <a:rPr lang="en-US" sz="3600" b="1" smtClean="0">
                <a:solidFill>
                  <a:srgbClr val="7030A0"/>
                </a:solidFill>
                <a:latin typeface="Comic Sans MS" pitchFamily="66" charset="0"/>
              </a:rPr>
              <a:t>)</a:t>
            </a:r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, и</a:t>
            </a:r>
          </a:p>
          <a:p>
            <a:pPr eaLnBrk="1" hangingPunct="1"/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поздняя или пламенеющая готика (</a:t>
            </a:r>
            <a:r>
              <a:rPr lang="en-US" sz="3600" b="1" smtClean="0">
                <a:solidFill>
                  <a:srgbClr val="7030A0"/>
                </a:solidFill>
                <a:latin typeface="Comic Sans MS" pitchFamily="66" charset="0"/>
              </a:rPr>
              <a:t>XIV-XV</a:t>
            </a:r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 вв.в отд. сл.- </a:t>
            </a:r>
            <a:r>
              <a:rPr lang="en-US" sz="3600" b="1" smtClean="0">
                <a:solidFill>
                  <a:srgbClr val="7030A0"/>
                </a:solidFill>
                <a:latin typeface="Comic Sans MS" pitchFamily="66" charset="0"/>
              </a:rPr>
              <a:t>XVI</a:t>
            </a:r>
            <a:r>
              <a:rPr lang="ru-RU" sz="3600" b="1" smtClean="0">
                <a:solidFill>
                  <a:srgbClr val="7030A0"/>
                </a:solidFill>
                <a:latin typeface="Comic Sans MS" pitchFamily="66" charset="0"/>
              </a:rPr>
              <a:t>в.)</a:t>
            </a:r>
          </a:p>
          <a:p>
            <a:pPr eaLnBrk="1" hangingPunct="1"/>
            <a:endParaRPr lang="ru-RU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52149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В Италию готика пришла только к </a:t>
            </a:r>
            <a:r>
              <a:rPr lang="en-US">
                <a:solidFill>
                  <a:srgbClr val="0070C0"/>
                </a:solidFill>
                <a:latin typeface="Arial Black" pitchFamily="34" charset="0"/>
              </a:rPr>
              <a:t>XV</a:t>
            </a:r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 в. и господствовала недолго , 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как «варварский стиль», быстро уступила место Ренессансу; </a:t>
            </a:r>
          </a:p>
          <a:p>
            <a:pPr algn="ctr"/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а поскольку он пришла сюда из Германии, то до сих пор называется «stile tedesco» — немецкий стиль.</a:t>
            </a:r>
            <a:endParaRPr lang="ru-RU" b="1" i="1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67586" name="Picture 2" descr="Картинка 193 из 297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2071688"/>
            <a:ext cx="344487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Миланский собор 13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7206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64163" y="260350"/>
            <a:ext cx="3779837" cy="1077913"/>
          </a:xfrm>
          <a:prstGeom prst="rect">
            <a:avLst/>
          </a:prstGeom>
          <a:solidFill>
            <a:srgbClr val="FBFCCE">
              <a:alpha val="75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600" b="1" i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Собор </a:t>
            </a:r>
            <a:r>
              <a:rPr lang="ru-RU" sz="3600" b="1" i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Дуомо</a:t>
            </a:r>
            <a:r>
              <a:rPr lang="ru-RU" sz="3600" b="1" i="1" dirty="0">
                <a:solidFill>
                  <a:srgbClr val="D60093"/>
                </a:solidFill>
              </a:rPr>
              <a:t> </a:t>
            </a:r>
          </a:p>
          <a:p>
            <a:pPr>
              <a:defRPr/>
            </a:pPr>
            <a:r>
              <a:rPr lang="ru-RU" sz="2800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Милан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>
                <a:solidFill>
                  <a:srgbClr val="660066"/>
                </a:solidFill>
              </a:rPr>
              <a:t>1386-1418гг. 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9700" y="3644900"/>
            <a:ext cx="3924300" cy="2838450"/>
          </a:xfrm>
          <a:prstGeom prst="rect">
            <a:avLst/>
          </a:prstGeom>
          <a:solidFill>
            <a:srgbClr val="FBFCCE">
              <a:alpha val="85000"/>
            </a:srgbClr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ru-RU" b="1" i="1">
              <a:solidFill>
                <a:srgbClr val="7030A0"/>
              </a:solidFill>
            </a:endParaRPr>
          </a:p>
          <a:p>
            <a:pPr algn="ctr"/>
            <a:r>
              <a:rPr lang="ru-RU" sz="2000" b="1" i="1">
                <a:solidFill>
                  <a:srgbClr val="660066"/>
                </a:solidFill>
                <a:ea typeface="Aharoni"/>
                <a:cs typeface="Aharoni"/>
              </a:rPr>
              <a:t>Герцог Висконти, желавший видеть собор великим символом своей власти, пригласил ломбардских, немецких и французских архитекторов и настоял на использовании мрамора</a:t>
            </a:r>
          </a:p>
          <a:p>
            <a:r>
              <a:rPr lang="ru-RU" sz="2400" b="1" i="1" u="sng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 b="1" i="1" u="sng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4" descr="Картинка 630 из 297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0"/>
            <a:ext cx="76009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0" y="5707063"/>
            <a:ext cx="9358313" cy="1150937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800000"/>
                </a:solidFill>
                <a:latin typeface="PaladinPCRus"/>
                <a:ea typeface="Aharoni"/>
                <a:cs typeface="Aharoni"/>
              </a:rPr>
              <a:t>В1418 г. собор был освящен папой Мартином </a:t>
            </a:r>
            <a:r>
              <a:rPr lang="en-US" sz="2000" b="1" smtClean="0">
                <a:solidFill>
                  <a:srgbClr val="800000"/>
                </a:solidFill>
                <a:latin typeface="Aharoni"/>
                <a:ea typeface="Aharoni"/>
                <a:cs typeface="Aharoni"/>
              </a:rPr>
              <a:t>V</a:t>
            </a:r>
            <a:r>
              <a:rPr lang="ru-RU" sz="2000" b="1" smtClean="0">
                <a:solidFill>
                  <a:srgbClr val="800000"/>
                </a:solidFill>
                <a:latin typeface="PaladinPCRus"/>
                <a:ea typeface="Aharoni"/>
                <a:cs typeface="Aharoni"/>
              </a:rPr>
              <a:t>, но оставался незаконченным до </a:t>
            </a:r>
            <a:r>
              <a:rPr lang="en-US" sz="2000" b="1" smtClean="0">
                <a:solidFill>
                  <a:srgbClr val="800000"/>
                </a:solidFill>
                <a:latin typeface="Aharoni"/>
                <a:ea typeface="Aharoni"/>
                <a:cs typeface="Aharoni"/>
              </a:rPr>
              <a:t>XIX</a:t>
            </a:r>
            <a:r>
              <a:rPr lang="ru-RU" sz="2000" b="1" smtClean="0">
                <a:solidFill>
                  <a:srgbClr val="800000"/>
                </a:solidFill>
                <a:latin typeface="PaladinPCRus"/>
                <a:ea typeface="Aharoni"/>
                <a:cs typeface="Aharoni"/>
              </a:rPr>
              <a:t>в., пока при Наполеоне был не завершен фасад.</a:t>
            </a:r>
            <a:br>
              <a:rPr lang="ru-RU" sz="2000" b="1" smtClean="0">
                <a:solidFill>
                  <a:srgbClr val="800000"/>
                </a:solidFill>
                <a:latin typeface="PaladinPCRus"/>
                <a:ea typeface="Aharoni"/>
                <a:cs typeface="Aharoni"/>
              </a:rPr>
            </a:br>
            <a:r>
              <a:rPr lang="ru-RU" sz="2000" b="1" smtClean="0">
                <a:solidFill>
                  <a:srgbClr val="800000"/>
                </a:solidFill>
                <a:latin typeface="PaladinPCRus"/>
                <a:ea typeface="Aharoni"/>
                <a:cs typeface="Aharoni"/>
              </a:rPr>
              <a:t> Более пяти веков строился этот собор и, в результате, соединил многие черты архитектурных стилей, от барокко до неоготики. </a:t>
            </a:r>
            <a:r>
              <a:rPr lang="ru-RU" sz="2000" b="1" smtClean="0">
                <a:ea typeface="Aharoni"/>
                <a:cs typeface="Aharoni"/>
              </a:rPr>
              <a:t/>
            </a:r>
            <a:br>
              <a:rPr lang="ru-RU" sz="2000" b="1" smtClean="0">
                <a:ea typeface="Aharoni"/>
                <a:cs typeface="Aharoni"/>
              </a:rPr>
            </a:br>
            <a:endParaRPr lang="ru-RU" sz="2000" b="1" smtClean="0">
              <a:ea typeface="Aharoni"/>
              <a:cs typeface="Aharoni"/>
            </a:endParaRPr>
          </a:p>
        </p:txBody>
      </p:sp>
      <p:pic>
        <p:nvPicPr>
          <p:cNvPr id="1032" name="Picture 8" descr="Картинка 278 из 297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-285750"/>
            <a:ext cx="7572375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Картинка 446 из 297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63" y="-214313"/>
            <a:ext cx="7643812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Прямоугольник 9"/>
          <p:cNvSpPr>
            <a:spLocks noChangeArrowheads="1"/>
          </p:cNvSpPr>
          <p:nvPr/>
        </p:nvSpPr>
        <p:spPr bwMode="auto">
          <a:xfrm>
            <a:off x="2286000" y="1444625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800000"/>
                </a:solidFill>
                <a:latin typeface="PaladinPCRus"/>
              </a:rPr>
              <a:t>. </a:t>
            </a:r>
            <a:endParaRPr lang="ru-RU"/>
          </a:p>
        </p:txBody>
      </p:sp>
      <p:pic>
        <p:nvPicPr>
          <p:cNvPr id="1028" name="Picture 4" descr="Картинка 119 из 2977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25400"/>
            <a:ext cx="9501188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Картинка 111 из 2977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478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36838"/>
            <a:ext cx="3744912" cy="3744912"/>
          </a:xfrm>
          <a:solidFill>
            <a:srgbClr val="FBFCCE">
              <a:alpha val="83920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smtClean="0">
                <a:solidFill>
                  <a:srgbClr val="0042A2"/>
                </a:solidFill>
              </a:rPr>
              <a:t>    </a:t>
            </a:r>
            <a:r>
              <a:rPr lang="ru-RU" sz="2400" b="1" i="1" smtClean="0">
                <a:solidFill>
                  <a:srgbClr val="7030A0"/>
                </a:solidFill>
              </a:rPr>
              <a:t>Коронационная церковь и усыпальница английских королей – великолепный образец готической архитектуры. </a:t>
            </a:r>
          </a:p>
          <a:p>
            <a:pPr algn="ctr" eaLnBrk="1" hangingPunct="1">
              <a:buFontTx/>
              <a:buNone/>
            </a:pPr>
            <a:r>
              <a:rPr lang="ru-RU" sz="2400" b="1" i="1" smtClean="0">
                <a:solidFill>
                  <a:srgbClr val="7030A0"/>
                </a:solidFill>
              </a:rPr>
              <a:t>   Построил в ХI в. Эдвард Исповедник</a:t>
            </a:r>
            <a:r>
              <a:rPr lang="ru-RU" sz="2000" b="1" i="1" smtClean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83971" name="Picture 2" descr="Картинка 6 из 334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1625" y="0"/>
            <a:ext cx="5032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Картинка 144 из 334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8" y="-107950"/>
            <a:ext cx="5072062" cy="74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>
          <a:xfrm>
            <a:off x="179388" y="260350"/>
            <a:ext cx="3744912" cy="1728788"/>
          </a:xfrm>
          <a:solidFill>
            <a:srgbClr val="FBFCCE">
              <a:alpha val="86000"/>
            </a:srgb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400" b="1" i="1" dirty="0" smtClean="0">
                <a:solidFill>
                  <a:srgbClr val="D60093"/>
                </a:solidFill>
                <a:latin typeface="+mj-lt"/>
              </a:rPr>
              <a:t>Вестминстерское Аббатство —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b="1" i="1" dirty="0" smtClean="0">
                <a:solidFill>
                  <a:srgbClr val="D60093"/>
                </a:solidFill>
                <a:latin typeface="+mj-lt"/>
              </a:rPr>
              <a:t>главная национальная святыня Англии</a:t>
            </a:r>
          </a:p>
          <a:p>
            <a:pPr algn="ctr" eaLnBrk="1" hangingPunct="1"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0" y="1052513"/>
            <a:ext cx="3995738" cy="5591175"/>
          </a:xfrm>
          <a:solidFill>
            <a:srgbClr val="FBFCCE">
              <a:alpha val="81960"/>
            </a:srgbClr>
          </a:solidFill>
        </p:spPr>
        <p:txBody>
          <a:bodyPr/>
          <a:lstStyle/>
          <a:p>
            <a:pPr eaLnBrk="1" hangingPunct="1"/>
            <a:r>
              <a:rPr lang="ru-RU" sz="1800" b="1" i="1" smtClean="0">
                <a:solidFill>
                  <a:srgbClr val="7030A0"/>
                </a:solidFill>
              </a:rPr>
              <a:t>Интерьер относится к периоду расцвета готической архитектуры. Его заполняют гробницы и памятники многих королей, литераторов, военачальников и других людей, удостоенных этой высокой чести. </a:t>
            </a:r>
            <a:br>
              <a:rPr lang="ru-RU" sz="1800" b="1" i="1" smtClean="0">
                <a:solidFill>
                  <a:srgbClr val="7030A0"/>
                </a:solidFill>
              </a:rPr>
            </a:br>
            <a:r>
              <a:rPr lang="ru-RU" sz="1800" b="1" i="1" smtClean="0">
                <a:solidFill>
                  <a:srgbClr val="7030A0"/>
                </a:solidFill>
              </a:rPr>
              <a:t>Почти все короли Англии после Вильгельма Завоевателя короновались в Вестминстерском аббатстве, в нем происходили многочисленные события, связанные с жизнью государства и королевской семьи.</a:t>
            </a:r>
            <a:br>
              <a:rPr lang="ru-RU" sz="1800" b="1" i="1" smtClean="0">
                <a:solidFill>
                  <a:srgbClr val="7030A0"/>
                </a:solidFill>
              </a:rPr>
            </a:br>
            <a:endParaRPr lang="ru-RU" sz="1800" b="1" i="1" smtClean="0">
              <a:solidFill>
                <a:srgbClr val="7030A0"/>
              </a:solidFill>
            </a:endParaRPr>
          </a:p>
        </p:txBody>
      </p:sp>
      <p:sp>
        <p:nvSpPr>
          <p:cNvPr id="84995" name="Прямоугольник 2"/>
          <p:cNvSpPr>
            <a:spLocks noChangeArrowheads="1"/>
          </p:cNvSpPr>
          <p:nvPr/>
        </p:nvSpPr>
        <p:spPr bwMode="auto">
          <a:xfrm>
            <a:off x="642938" y="1500188"/>
            <a:ext cx="314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800000"/>
                </a:solidFill>
                <a:latin typeface="PaladinPCRus"/>
              </a:rPr>
              <a:t> </a:t>
            </a:r>
            <a:endParaRPr lang="ru-RU" sz="2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4996" name="Picture 8" descr="вестминсте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1138" y="-36513"/>
            <a:ext cx="5122862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 descr="Картинка 32 из 334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0"/>
            <a:ext cx="5143500" cy="69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 descr="Картинка 56 из 3340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1638" y="-171450"/>
            <a:ext cx="5214937" cy="759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8" descr="Картинка 137 из 3340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4291013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6" descr="Картинка 120 из 3340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86863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2" name="Picture 10" descr="Картинка 169 из 3340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358313" cy="788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" descr="Картинка 347 из 85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573463"/>
            <a:ext cx="33893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 descr="Картинка 7 из 85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5988" y="1052513"/>
            <a:ext cx="31480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Картинка 19 из 85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786188"/>
            <a:ext cx="30718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 descr="Картинка 19 из 853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786188"/>
            <a:ext cx="30718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8" descr="Картинка 19 из 853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981075"/>
            <a:ext cx="31321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3" name="Содержимое 10"/>
          <p:cNvSpPr>
            <a:spLocks noGrp="1"/>
          </p:cNvSpPr>
          <p:nvPr>
            <p:ph idx="1"/>
          </p:nvPr>
        </p:nvSpPr>
        <p:spPr>
          <a:xfrm>
            <a:off x="0" y="0"/>
            <a:ext cx="9144000" cy="981075"/>
          </a:xfrm>
          <a:solidFill>
            <a:srgbClr val="FBFCCE">
              <a:alpha val="7803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i="1" smtClean="0">
                <a:solidFill>
                  <a:srgbClr val="A568D2"/>
                </a:solidFill>
              </a:rPr>
              <a:t>В поздней Готике все сложнее становятся рисунки витражей, скульптуры, "каменного"орнамента, резьба потолков. </a:t>
            </a:r>
            <a:br>
              <a:rPr lang="ru-RU" sz="2000" b="1" i="1" smtClean="0">
                <a:solidFill>
                  <a:srgbClr val="A568D2"/>
                </a:solidFill>
              </a:rPr>
            </a:br>
            <a:r>
              <a:rPr lang="ru-RU" sz="2000" b="1" i="1" smtClean="0">
                <a:solidFill>
                  <a:srgbClr val="A568D2"/>
                </a:solidFill>
              </a:rPr>
              <a:t> Они напоминают сложнейшие узоры кружева. </a:t>
            </a:r>
          </a:p>
        </p:txBody>
      </p:sp>
      <p:pic>
        <p:nvPicPr>
          <p:cNvPr id="125962" name="Picture 10" descr="Картинка 19 из 853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1863" y="3584575"/>
            <a:ext cx="3132137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12" descr="Картинка 230 из 853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03575" y="3048000"/>
            <a:ext cx="2667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14" descr="Картинка 249 из 853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03575" y="3043238"/>
            <a:ext cx="2714625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6" descr="Плам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34639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7" descr="Пламенеющ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15888"/>
            <a:ext cx="4243388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44463" y="4652963"/>
            <a:ext cx="4787900" cy="207010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К </a:t>
            </a:r>
            <a:r>
              <a:rPr lang="en-US" sz="2400" b="1" i="1">
                <a:solidFill>
                  <a:srgbClr val="7030A0"/>
                </a:solidFill>
              </a:rPr>
              <a:t>XV</a:t>
            </a:r>
            <a:r>
              <a:rPr lang="ru-RU" sz="2400" b="1" i="1">
                <a:solidFill>
                  <a:srgbClr val="7030A0"/>
                </a:solidFill>
              </a:rPr>
              <a:t> веку готический собор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становится все более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декоративным.</a:t>
            </a:r>
          </a:p>
          <a:p>
            <a:pPr marL="342900" indent="-342900" algn="ctr"/>
            <a:r>
              <a:rPr lang="ru-RU" sz="2800" b="1" i="1">
                <a:solidFill>
                  <a:srgbClr val="D60093"/>
                </a:solidFill>
              </a:rPr>
              <a:t>Такую готику называют</a:t>
            </a:r>
          </a:p>
          <a:p>
            <a:pPr marL="342900" indent="-342900" algn="ctr"/>
            <a:r>
              <a:rPr lang="ru-RU" sz="2800" b="1" i="1">
                <a:solidFill>
                  <a:srgbClr val="D60093"/>
                </a:solidFill>
              </a:rPr>
              <a:t>«пламенеющей».</a:t>
            </a:r>
          </a:p>
        </p:txBody>
      </p:sp>
      <p:pic>
        <p:nvPicPr>
          <p:cNvPr id="87045" name="Picture 5" descr="Пламя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200" y="2679700"/>
            <a:ext cx="18923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981075"/>
            <a:ext cx="1593850" cy="43656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pic>
        <p:nvPicPr>
          <p:cNvPr id="88067" name="Picture 9" descr="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 rot="21010670">
            <a:off x="250825" y="3141663"/>
            <a:ext cx="2370138" cy="3167062"/>
          </a:xfrm>
        </p:spPr>
      </p:pic>
      <p:pic>
        <p:nvPicPr>
          <p:cNvPr id="88068" name="Picture 10" descr="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732588" y="188913"/>
            <a:ext cx="2160587" cy="3311525"/>
          </a:xfrm>
        </p:spPr>
      </p:pic>
      <p:pic>
        <p:nvPicPr>
          <p:cNvPr id="88069" name="Picture 11" descr="2528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contrast="12000"/>
          </a:blip>
          <a:srcRect/>
          <a:stretch>
            <a:fillRect/>
          </a:stretch>
        </p:blipFill>
        <p:spPr>
          <a:xfrm>
            <a:off x="2195513" y="4652963"/>
            <a:ext cx="4038600" cy="2025650"/>
          </a:xfrm>
        </p:spPr>
      </p:pic>
      <p:pic>
        <p:nvPicPr>
          <p:cNvPr id="88070" name="Picture 12" descr="204255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 rot="347568">
            <a:off x="3708400" y="188913"/>
            <a:ext cx="2733675" cy="3960812"/>
          </a:xfrm>
        </p:spPr>
      </p:pic>
      <p:pic>
        <p:nvPicPr>
          <p:cNvPr id="88071" name="Picture 13" descr="wprague5"/>
          <p:cNvPicPr>
            <a:picLocks noChangeAspect="1" noChangeArrowheads="1"/>
          </p:cNvPicPr>
          <p:nvPr/>
        </p:nvPicPr>
        <p:blipFill>
          <a:blip r:embed="rId7">
            <a:lum bright="6000" contrast="18000"/>
          </a:blip>
          <a:srcRect/>
          <a:stretch>
            <a:fillRect/>
          </a:stretch>
        </p:blipFill>
        <p:spPr bwMode="auto">
          <a:xfrm rot="371982">
            <a:off x="6443663" y="3573463"/>
            <a:ext cx="23558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14" descr="2432963"/>
          <p:cNvPicPr>
            <a:picLocks noChangeAspect="1" noChangeArrowheads="1"/>
          </p:cNvPicPr>
          <p:nvPr/>
        </p:nvPicPr>
        <p:blipFill>
          <a:blip r:embed="rId8">
            <a:lum contrast="6000"/>
          </a:blip>
          <a:srcRect/>
          <a:stretch>
            <a:fillRect/>
          </a:stretch>
        </p:blipFill>
        <p:spPr bwMode="auto">
          <a:xfrm>
            <a:off x="0" y="333375"/>
            <a:ext cx="34718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Кель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350" y="115888"/>
            <a:ext cx="5564188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107950" y="3716338"/>
            <a:ext cx="3925888" cy="2808287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Строительство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собора в Кёльне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было начато в 1248 году,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а завершено лишь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в 1880 году.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Это история готики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в камне.</a:t>
            </a:r>
          </a:p>
        </p:txBody>
      </p:sp>
      <p:pic>
        <p:nvPicPr>
          <p:cNvPr id="89092" name="Picture 5" descr="Кельн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439261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4105275" cy="3167062"/>
          </a:xfrm>
          <a:solidFill>
            <a:srgbClr val="FBFCCE">
              <a:alpha val="68000"/>
            </a:srgb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    </a:t>
            </a:r>
            <a:r>
              <a:rPr lang="ru-RU" sz="2400" b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Костел Св. Анны –</a:t>
            </a:r>
          </a:p>
          <a:p>
            <a:pPr algn="ctr" eaLnBrk="1" hangingPunct="1">
              <a:buFontTx/>
              <a:buNone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шедевр зрелой готики Литвы,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Построен в конце XV в., 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Отстроен после пожара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 в 1564 г. Открыт в 1581 г. 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    С тех пор за 400 лет своего существования - его внешний облик не менялся. </a:t>
            </a:r>
          </a:p>
        </p:txBody>
      </p:sp>
      <p:pic>
        <p:nvPicPr>
          <p:cNvPr id="90115" name="Picture 2" descr="Картинка 3 из 24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5313" y="0"/>
            <a:ext cx="4738687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Картинка 65 из 24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4234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Мон Сен-Миш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12713"/>
            <a:ext cx="8966200" cy="66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179388" y="260350"/>
            <a:ext cx="3529012" cy="1512888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В готическом стиле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строили не только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соборы,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но и монастыри</a:t>
            </a:r>
            <a:r>
              <a:rPr lang="ru-RU" sz="2400" i="1">
                <a:solidFill>
                  <a:srgbClr val="462300"/>
                </a:solidFill>
              </a:rPr>
              <a:t>.</a:t>
            </a:r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5651500" y="5445125"/>
            <a:ext cx="3276600" cy="12255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Монастырь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Мон Сен-Мишель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на юге Франции.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DSCN56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075" y="404813"/>
            <a:ext cx="442436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179388" y="1052513"/>
            <a:ext cx="4211637" cy="3694112"/>
          </a:xfrm>
          <a:prstGeom prst="rect">
            <a:avLst/>
          </a:prstGeom>
          <a:solidFill>
            <a:srgbClr val="FBFCCE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0042A2"/>
              </a:solidFill>
              <a:latin typeface="Comic Sans MS" pitchFamily="66" charset="0"/>
              <a:cs typeface="Arial" charset="0"/>
            </a:endParaRPr>
          </a:p>
          <a:p>
            <a:pPr algn="ctr"/>
            <a:r>
              <a:rPr lang="ru-RU" sz="2400" b="1">
                <a:solidFill>
                  <a:srgbClr val="0042A2"/>
                </a:solidFill>
                <a:latin typeface="Comic Sans MS" pitchFamily="66" charset="0"/>
                <a:cs typeface="Arial" charset="0"/>
              </a:rPr>
              <a:t>В отличие от романского периода </a:t>
            </a:r>
          </a:p>
          <a:p>
            <a:pPr algn="ctr"/>
            <a:r>
              <a:rPr lang="ru-RU" sz="2400" b="1">
                <a:solidFill>
                  <a:srgbClr val="0042A2"/>
                </a:solidFill>
                <a:latin typeface="Comic Sans MS" pitchFamily="66" charset="0"/>
                <a:cs typeface="Arial" charset="0"/>
              </a:rPr>
              <a:t>центрами европейской религиозной, культурной, политической и экономической жизни     к концу XII в. стали    </a:t>
            </a:r>
            <a:r>
              <a:rPr lang="ru-RU" sz="2400" b="1">
                <a:solidFill>
                  <a:srgbClr val="C00000"/>
                </a:solidFill>
                <a:latin typeface="Comic Sans MS" pitchFamily="66" charset="0"/>
                <a:cs typeface="Arial" charset="0"/>
              </a:rPr>
              <a:t>не монастыри, а города.</a:t>
            </a:r>
          </a:p>
          <a:p>
            <a:pPr algn="ctr"/>
            <a:r>
              <a:rPr lang="ru-RU" sz="2400">
                <a:solidFill>
                  <a:srgbClr val="0042A2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2400">
              <a:solidFill>
                <a:srgbClr val="0042A2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Город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06363"/>
            <a:ext cx="3587750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 descr="Горо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1588" y="106363"/>
            <a:ext cx="5218112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179388" y="5734050"/>
            <a:ext cx="3651250" cy="1123950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Горожане жили</a:t>
            </a:r>
          </a:p>
          <a:p>
            <a:pPr marL="342900" indent="-342900" algn="ctr"/>
            <a:r>
              <a:rPr lang="ru-RU" sz="2400" b="1" i="1">
                <a:solidFill>
                  <a:srgbClr val="660066"/>
                </a:solidFill>
              </a:rPr>
              <a:t>в готических домиках.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1813"/>
            <a:ext cx="9144000" cy="172878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D60093"/>
                </a:solidFill>
                <a:latin typeface="Cleopatra"/>
              </a:rPr>
              <a:t>Выводы: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324975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Конструкции стиля готика - </a:t>
            </a:r>
            <a:r>
              <a:rPr lang="ru-RU" sz="2400" i="1" smtClean="0">
                <a:solidFill>
                  <a:srgbClr val="7030A0"/>
                </a:solidFill>
              </a:rPr>
              <a:t>каркасные, ажурные, каменные; вытянутые вверх, стрельчатые арки; подчеркнутый скелет конструкций.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Линии стиля готика - </a:t>
            </a:r>
            <a:r>
              <a:rPr lang="ru-RU" sz="2400" i="1" smtClean="0">
                <a:solidFill>
                  <a:srgbClr val="7030A0"/>
                </a:solidFill>
              </a:rPr>
              <a:t>стрельчатые, образующие свод </a:t>
            </a:r>
            <a:r>
              <a:rPr lang="en-US" sz="2400" i="1" smtClean="0">
                <a:solidFill>
                  <a:srgbClr val="7030A0"/>
                </a:solidFill>
              </a:rPr>
              <a:t>  </a:t>
            </a:r>
            <a:r>
              <a:rPr lang="ru-RU" sz="2400" i="1" smtClean="0">
                <a:solidFill>
                  <a:srgbClr val="7030A0"/>
                </a:solidFill>
              </a:rPr>
              <a:t>из двух пересекающихся дуг, ребристо повторяющиеся линии.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Форма </a:t>
            </a:r>
            <a:r>
              <a:rPr lang="ru-RU" sz="2400" i="1" smtClean="0">
                <a:solidFill>
                  <a:srgbClr val="7030A0"/>
                </a:solidFill>
              </a:rPr>
              <a:t>- прямоугольные в плане здания; стрельчатые арки, переходящие в столбы.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Характерные элементы интерьера </a:t>
            </a:r>
            <a:r>
              <a:rPr lang="ru-RU" sz="2400" i="1" smtClean="0">
                <a:solidFill>
                  <a:srgbClr val="7030A0"/>
                </a:solidFill>
              </a:rPr>
              <a:t>- веерный свод с опорами либо кессонный потолок и деревянные  панели стен; лиственный сложный орнамент;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залы </a:t>
            </a:r>
            <a:r>
              <a:rPr lang="ru-RU" sz="2400" i="1" smtClean="0">
                <a:solidFill>
                  <a:srgbClr val="7030A0"/>
                </a:solidFill>
              </a:rPr>
              <a:t>высокие, узкие и длинные, либо широкие с опорами </a:t>
            </a:r>
            <a:r>
              <a:rPr lang="en-US" sz="2400" i="1" smtClean="0">
                <a:solidFill>
                  <a:srgbClr val="7030A0"/>
                </a:solidFill>
              </a:rPr>
              <a:t> </a:t>
            </a:r>
            <a:r>
              <a:rPr lang="ru-RU" sz="2400" i="1" smtClean="0">
                <a:solidFill>
                  <a:srgbClr val="7030A0"/>
                </a:solidFill>
              </a:rPr>
              <a:t>по центру.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Окна - </a:t>
            </a:r>
            <a:r>
              <a:rPr lang="ru-RU" sz="2400" i="1" smtClean="0">
                <a:solidFill>
                  <a:srgbClr val="7030A0"/>
                </a:solidFill>
              </a:rPr>
              <a:t>вытянутые вверх часто с многоцветными витражами; по верху здания иногда круглые декоративные окна.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Двери - </a:t>
            </a:r>
            <a:r>
              <a:rPr lang="ru-RU" sz="2400" i="1" smtClean="0">
                <a:solidFill>
                  <a:srgbClr val="7030A0"/>
                </a:solidFill>
              </a:rPr>
              <a:t>стрельчатые ребристые арки дверных проемов; двери дубовые филенчатые.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7030A0"/>
                </a:solidFill>
              </a:rPr>
              <a:t>Преобладающие цвета - желтый, красный, синий.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0042A2"/>
                </a:solidFill>
              </a:rPr>
              <a:t/>
            </a:r>
            <a:br>
              <a:rPr lang="ru-RU" sz="2400" smtClean="0">
                <a:solidFill>
                  <a:srgbClr val="0042A2"/>
                </a:solidFill>
              </a:rPr>
            </a:br>
            <a:endParaRPr lang="ru-RU" sz="2400" smtClean="0">
              <a:solidFill>
                <a:srgbClr val="0042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Содержимое 2"/>
          <p:cNvSpPr>
            <a:spLocks noGrp="1"/>
          </p:cNvSpPr>
          <p:nvPr>
            <p:ph idx="1"/>
          </p:nvPr>
        </p:nvSpPr>
        <p:spPr>
          <a:xfrm>
            <a:off x="179388" y="188913"/>
            <a:ext cx="8964612" cy="2087562"/>
          </a:xfrm>
          <a:solidFill>
            <a:srgbClr val="FBFCCE">
              <a:alpha val="85881"/>
            </a:srgbClr>
          </a:solidFill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A568D2"/>
                </a:solidFill>
              </a:rPr>
              <a:t>Кессоны </a:t>
            </a:r>
            <a:r>
              <a:rPr lang="ru-RU" sz="2800" i="1" smtClean="0">
                <a:solidFill>
                  <a:srgbClr val="A568D2"/>
                </a:solidFill>
              </a:rPr>
              <a:t>(фр. caisson — ящик) </a:t>
            </a:r>
            <a:r>
              <a:rPr lang="ru-RU" sz="2800" b="1" i="1" smtClean="0">
                <a:solidFill>
                  <a:srgbClr val="A568D2"/>
                </a:solidFill>
              </a:rPr>
              <a:t>— в архитектуре квадратное или многоугольное декоративное углубление в потолочном своде или на внутренней поверхности арки</a:t>
            </a:r>
            <a:r>
              <a:rPr lang="ru-RU" sz="2800" i="1" smtClean="0">
                <a:solidFill>
                  <a:srgbClr val="A568D2"/>
                </a:solidFill>
              </a:rPr>
              <a:t>. 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708275"/>
            <a:ext cx="4284662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428875"/>
            <a:ext cx="2881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Готика_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4" descr="Зам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89281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5292725" y="260350"/>
            <a:ext cx="3600450" cy="1636713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И в </a:t>
            </a:r>
            <a:r>
              <a:rPr lang="en-US" sz="2400" b="1" i="1">
                <a:solidFill>
                  <a:srgbClr val="D60093"/>
                </a:solidFill>
              </a:rPr>
              <a:t>XIX</a:t>
            </a:r>
            <a:r>
              <a:rPr lang="ru-RU" sz="2400" b="1" i="1">
                <a:solidFill>
                  <a:srgbClr val="D60093"/>
                </a:solidFill>
              </a:rPr>
              <a:t> веке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готический замок</a:t>
            </a:r>
            <a:endParaRPr lang="ru-RU" sz="2400" b="1">
              <a:solidFill>
                <a:srgbClr val="D60093"/>
              </a:solidFill>
            </a:endParaRP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воспринимали</a:t>
            </a:r>
          </a:p>
          <a:p>
            <a:pPr marL="342900" indent="-342900" algn="ctr"/>
            <a:r>
              <a:rPr lang="ru-RU" sz="2400" b="1" i="1">
                <a:solidFill>
                  <a:srgbClr val="D60093"/>
                </a:solidFill>
              </a:rPr>
              <a:t>как сказочный</a:t>
            </a:r>
            <a:r>
              <a:rPr lang="ru-RU" sz="2400" i="1">
                <a:solidFill>
                  <a:srgbClr val="462300"/>
                </a:solidFill>
              </a:rPr>
              <a:t>.</a:t>
            </a:r>
          </a:p>
        </p:txBody>
      </p:sp>
      <p:sp>
        <p:nvSpPr>
          <p:cNvPr id="95236" name="Rectangle 6"/>
          <p:cNvSpPr>
            <a:spLocks noChangeArrowheads="1"/>
          </p:cNvSpPr>
          <p:nvPr/>
        </p:nvSpPr>
        <p:spPr bwMode="auto">
          <a:xfrm>
            <a:off x="250825" y="5661025"/>
            <a:ext cx="6265863" cy="936625"/>
          </a:xfrm>
          <a:prstGeom prst="rect">
            <a:avLst/>
          </a:prstGeom>
          <a:solidFill>
            <a:srgbClr val="FBFCCE">
              <a:alpha val="7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Замок «сказочного короля» Баварии</a:t>
            </a:r>
          </a:p>
          <a:p>
            <a:pPr marL="342900" indent="-342900" algn="ctr"/>
            <a:r>
              <a:rPr lang="ru-RU" sz="2400" b="1" i="1">
                <a:solidFill>
                  <a:srgbClr val="7030A0"/>
                </a:solidFill>
              </a:rPr>
              <a:t>Людвига </a:t>
            </a:r>
            <a:r>
              <a:rPr lang="en-US" sz="2400" b="1" i="1">
                <a:solidFill>
                  <a:srgbClr val="7030A0"/>
                </a:solidFill>
              </a:rPr>
              <a:t>II -</a:t>
            </a:r>
            <a:r>
              <a:rPr lang="ru-RU" sz="2400" b="1" i="1">
                <a:solidFill>
                  <a:srgbClr val="7030A0"/>
                </a:solidFill>
              </a:rPr>
              <a:t> Нойшванштайн.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438400" y="304800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ru-RU" sz="4000" b="1" i="1" dirty="0">
                <a:solidFill>
                  <a:srgbClr val="D60093"/>
                </a:solidFill>
                <a:latin typeface="+mj-lt"/>
              </a:rPr>
              <a:t>ГОТИЧЕСКИЙ </a:t>
            </a:r>
            <a:br>
              <a:rPr lang="ru-RU" sz="4000" b="1" i="1" dirty="0">
                <a:solidFill>
                  <a:srgbClr val="D60093"/>
                </a:solidFill>
                <a:latin typeface="+mj-lt"/>
              </a:rPr>
            </a:br>
            <a:r>
              <a:rPr lang="ru-RU" sz="4000" b="1" i="1" dirty="0">
                <a:solidFill>
                  <a:srgbClr val="D60093"/>
                </a:solidFill>
                <a:latin typeface="+mj-lt"/>
              </a:rPr>
              <a:t>СТИЛЬ?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5589588"/>
            <a:ext cx="6997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7030A0"/>
                </a:solidFill>
                <a:cs typeface="Arial" charset="0"/>
              </a:rPr>
              <a:t>Какие из приведённых здесь иллюстраций </a:t>
            </a:r>
          </a:p>
          <a:p>
            <a:r>
              <a:rPr lang="ru-RU" sz="2400" b="1" i="1">
                <a:solidFill>
                  <a:srgbClr val="7030A0"/>
                </a:solidFill>
                <a:cs typeface="Arial" charset="0"/>
              </a:rPr>
              <a:t>не соответствуют готическому стилю?</a:t>
            </a:r>
          </a:p>
        </p:txBody>
      </p:sp>
      <p:pic>
        <p:nvPicPr>
          <p:cNvPr id="30724" name="Picture 4" descr="FOTO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3429000"/>
            <a:ext cx="23764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ок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7" descr="DSCN31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048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8" descr="DSCN94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15240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9" descr="DSCN947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35052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FOTO_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2725" y="2205038"/>
            <a:ext cx="13477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DSCN01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2205038"/>
            <a:ext cx="239395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5588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D60093"/>
                </a:solidFill>
              </a:rPr>
              <a:t>Московский Кремль – элементы Готики</a:t>
            </a:r>
          </a:p>
        </p:txBody>
      </p:sp>
      <p:sp>
        <p:nvSpPr>
          <p:cNvPr id="97283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97284" name="Picture 9" descr="0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549275"/>
            <a:ext cx="4268787" cy="5688013"/>
          </a:xfrm>
        </p:spPr>
      </p:pic>
      <p:pic>
        <p:nvPicPr>
          <p:cNvPr id="97285" name="Picture 10" descr="0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530225"/>
            <a:ext cx="4572000" cy="3427413"/>
          </a:xfrm>
        </p:spPr>
      </p:pic>
      <p:pic>
        <p:nvPicPr>
          <p:cNvPr id="97286" name="Picture 11" descr="9251_1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572250" y="2486025"/>
            <a:ext cx="2571750" cy="4371975"/>
          </a:xfrm>
        </p:spPr>
      </p:pic>
      <p:sp>
        <p:nvSpPr>
          <p:cNvPr id="97287" name="Text Box 12"/>
          <p:cNvSpPr txBox="1">
            <a:spLocks noChangeArrowheads="1"/>
          </p:cNvSpPr>
          <p:nvPr/>
        </p:nvSpPr>
        <p:spPr bwMode="auto">
          <a:xfrm>
            <a:off x="323850" y="6396038"/>
            <a:ext cx="2681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>
                <a:solidFill>
                  <a:srgbClr val="D60093"/>
                </a:solidFill>
              </a:rPr>
              <a:t>Спасская башня</a:t>
            </a:r>
          </a:p>
        </p:txBody>
      </p:sp>
      <p:sp>
        <p:nvSpPr>
          <p:cNvPr id="97288" name="Text Box 13"/>
          <p:cNvSpPr txBox="1">
            <a:spLocks noChangeArrowheads="1"/>
          </p:cNvSpPr>
          <p:nvPr/>
        </p:nvSpPr>
        <p:spPr bwMode="auto">
          <a:xfrm>
            <a:off x="3924300" y="6457950"/>
            <a:ext cx="260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D60093"/>
                </a:solidFill>
              </a:rPr>
              <a:t>Никольская башня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D60093"/>
                </a:solidFill>
              </a:rPr>
              <a:t>Неоготика</a:t>
            </a:r>
          </a:p>
        </p:txBody>
      </p:sp>
      <p:pic>
        <p:nvPicPr>
          <p:cNvPr id="98306" name="Picture 9" descr="068145_28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786063" cy="3219450"/>
          </a:xfrm>
        </p:spPr>
      </p:pic>
      <p:sp>
        <p:nvSpPr>
          <p:cNvPr id="98307" name="Text Box 10"/>
          <p:cNvSpPr txBox="1">
            <a:spLocks noChangeArrowheads="1"/>
          </p:cNvSpPr>
          <p:nvPr/>
        </p:nvSpPr>
        <p:spPr bwMode="auto">
          <a:xfrm>
            <a:off x="231775" y="3227388"/>
            <a:ext cx="282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Церковь А.Невского</a:t>
            </a:r>
          </a:p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С-Петербург</a:t>
            </a:r>
          </a:p>
        </p:txBody>
      </p:sp>
      <p:pic>
        <p:nvPicPr>
          <p:cNvPr id="98308" name="Picture 11" descr="7073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30938" y="0"/>
            <a:ext cx="2913062" cy="3765550"/>
          </a:xfrm>
        </p:spPr>
      </p:pic>
      <p:sp>
        <p:nvSpPr>
          <p:cNvPr id="98309" name="Text Box 12"/>
          <p:cNvSpPr txBox="1">
            <a:spLocks noChangeArrowheads="1"/>
          </p:cNvSpPr>
          <p:nvPr/>
        </p:nvSpPr>
        <p:spPr bwMode="auto">
          <a:xfrm>
            <a:off x="6215063" y="3214688"/>
            <a:ext cx="3214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Башни в Престоне США 1913 г.</a:t>
            </a:r>
          </a:p>
        </p:txBody>
      </p:sp>
      <p:pic>
        <p:nvPicPr>
          <p:cNvPr id="98310" name="Picture 13" descr="2006022210165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12000" contrast="18000"/>
          </a:blip>
          <a:srcRect/>
          <a:stretch>
            <a:fillRect/>
          </a:stretch>
        </p:blipFill>
        <p:spPr>
          <a:xfrm>
            <a:off x="2857500" y="836613"/>
            <a:ext cx="3214688" cy="3024187"/>
          </a:xfrm>
        </p:spPr>
      </p:pic>
      <p:sp>
        <p:nvSpPr>
          <p:cNvPr id="98311" name="Text Box 14"/>
          <p:cNvSpPr txBox="1">
            <a:spLocks noChangeArrowheads="1"/>
          </p:cNvSpPr>
          <p:nvPr/>
        </p:nvSpPr>
        <p:spPr bwMode="auto">
          <a:xfrm>
            <a:off x="3000375" y="3786188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Улица Парижа</a:t>
            </a:r>
          </a:p>
        </p:txBody>
      </p:sp>
      <p:pic>
        <p:nvPicPr>
          <p:cNvPr id="98312" name="Picture 15" descr="gotika7477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-6000" contrast="6000"/>
          </a:blip>
          <a:srcRect/>
          <a:stretch>
            <a:fillRect/>
          </a:stretch>
        </p:blipFill>
        <p:spPr>
          <a:xfrm>
            <a:off x="0" y="3857625"/>
            <a:ext cx="2106613" cy="2655888"/>
          </a:xfrm>
        </p:spPr>
      </p:pic>
      <p:sp>
        <p:nvSpPr>
          <p:cNvPr id="98313" name="Text Box 16"/>
          <p:cNvSpPr txBox="1">
            <a:spLocks noChangeArrowheads="1"/>
          </p:cNvSpPr>
          <p:nvPr/>
        </p:nvSpPr>
        <p:spPr bwMode="auto">
          <a:xfrm>
            <a:off x="0" y="6488113"/>
            <a:ext cx="2051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Здание в Баку</a:t>
            </a:r>
          </a:p>
        </p:txBody>
      </p:sp>
      <p:pic>
        <p:nvPicPr>
          <p:cNvPr id="98314" name="Picture 17" descr="IMG_03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6275" y="3857625"/>
            <a:ext cx="33877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5" name="Text Box 18"/>
          <p:cNvSpPr txBox="1">
            <a:spLocks noChangeArrowheads="1"/>
          </p:cNvSpPr>
          <p:nvPr/>
        </p:nvSpPr>
        <p:spPr bwMode="auto">
          <a:xfrm>
            <a:off x="5795963" y="6237288"/>
            <a:ext cx="3348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Церковь Баженова </a:t>
            </a:r>
          </a:p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в с. Быково</a:t>
            </a:r>
          </a:p>
        </p:txBody>
      </p:sp>
      <p:pic>
        <p:nvPicPr>
          <p:cNvPr id="98316" name="Picture 19" descr="прпрп"/>
          <p:cNvPicPr>
            <a:picLocks noChangeAspect="1" noChangeArrowheads="1"/>
          </p:cNvPicPr>
          <p:nvPr/>
        </p:nvPicPr>
        <p:blipFill>
          <a:blip r:embed="rId7">
            <a:lum bright="12000" contrast="24000"/>
          </a:blip>
          <a:srcRect/>
          <a:stretch>
            <a:fillRect/>
          </a:stretch>
        </p:blipFill>
        <p:spPr bwMode="auto">
          <a:xfrm>
            <a:off x="2500313" y="4194175"/>
            <a:ext cx="292893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7" name="Text Box 20"/>
          <p:cNvSpPr txBox="1">
            <a:spLocks noChangeArrowheads="1"/>
          </p:cNvSpPr>
          <p:nvPr/>
        </p:nvSpPr>
        <p:spPr bwMode="auto">
          <a:xfrm>
            <a:off x="2500313" y="6488113"/>
            <a:ext cx="2549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Arial Black" pitchFamily="34" charset="0"/>
              </a:rPr>
              <a:t>Мост в Будапеште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979613" y="0"/>
            <a:ext cx="4737100" cy="1871663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A568D2"/>
                </a:solidFill>
              </a:rPr>
              <a:t>Саграда Фамилия. Барселона.</a:t>
            </a:r>
            <a:br>
              <a:rPr lang="ru-RU" sz="2400" b="1" i="1" smtClean="0">
                <a:solidFill>
                  <a:srgbClr val="A568D2"/>
                </a:solidFill>
              </a:rPr>
            </a:br>
            <a:r>
              <a:rPr lang="ru-RU" sz="2400" b="1" i="1" smtClean="0">
                <a:solidFill>
                  <a:srgbClr val="A568D2"/>
                </a:solidFill>
              </a:rPr>
              <a:t>Антонио Гауди</a:t>
            </a:r>
          </a:p>
        </p:txBody>
      </p:sp>
      <p:pic>
        <p:nvPicPr>
          <p:cNvPr id="99331" name="Picture 14" descr="5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571750"/>
            <a:ext cx="1738313" cy="2325688"/>
          </a:xfrm>
        </p:spPr>
      </p:pic>
      <p:pic>
        <p:nvPicPr>
          <p:cNvPr id="99332" name="Picture 15" descr="DSC_6183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684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16" descr="p10604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68850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18" descr="sagrada_de_famili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829300" y="0"/>
            <a:ext cx="3314700" cy="5084763"/>
          </a:xfrm>
        </p:spPr>
      </p:pic>
      <p:pic>
        <p:nvPicPr>
          <p:cNvPr id="99335" name="Picture 17" descr="Sagrada Famil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/>
          <a:srcRect/>
          <a:stretch>
            <a:fillRect/>
          </a:stretch>
        </p:blipFill>
        <p:spPr>
          <a:xfrm>
            <a:off x="2700338" y="2060575"/>
            <a:ext cx="3421062" cy="4797425"/>
          </a:xfrm>
        </p:spPr>
      </p:pic>
      <p:pic>
        <p:nvPicPr>
          <p:cNvPr id="99336" name="Picture 13" descr="386525_9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>
            <a:lum bright="6000" contrast="6000"/>
          </a:blip>
          <a:srcRect/>
          <a:stretch>
            <a:fillRect/>
          </a:stretch>
        </p:blipFill>
        <p:spPr>
          <a:xfrm>
            <a:off x="1476375" y="981075"/>
            <a:ext cx="1595438" cy="2552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WordArt 5"/>
          <p:cNvSpPr>
            <a:spLocks noChangeArrowheads="1" noChangeShapeType="1" noTextEdit="1"/>
          </p:cNvSpPr>
          <p:nvPr/>
        </p:nvSpPr>
        <p:spPr bwMode="auto">
          <a:xfrm>
            <a:off x="357188" y="500063"/>
            <a:ext cx="8607425" cy="4008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4400" i="1" kern="1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Черты какого  </a:t>
            </a:r>
          </a:p>
          <a:p>
            <a:r>
              <a:rPr lang="ru-RU" sz="4400" i="1" kern="1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архитектурного </a:t>
            </a:r>
          </a:p>
          <a:p>
            <a:r>
              <a:rPr lang="ru-RU" sz="4400" i="1" kern="1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стиля </a:t>
            </a:r>
          </a:p>
          <a:p>
            <a:r>
              <a:rPr lang="ru-RU" sz="4400" i="1" kern="1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присутствуют</a:t>
            </a:r>
          </a:p>
          <a:p>
            <a:r>
              <a:rPr lang="ru-RU" sz="4400" i="1" kern="1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в этих зданиях?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40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Политех_Го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5733257"/>
            <a:ext cx="6696744" cy="954108"/>
          </a:xfrm>
          <a:prstGeom prst="rect">
            <a:avLst/>
          </a:prstGeom>
          <a:solidFill>
            <a:srgbClr val="FBFCCE">
              <a:alpha val="76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800" i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  В стиле "Пламенеющая готика"</a:t>
            </a:r>
          </a:p>
          <a:p>
            <a:pPr>
              <a:defRPr/>
            </a:pPr>
            <a:r>
              <a:rPr lang="ru-RU" sz="2800" i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       Ныне УГТУ на ул. Энгельса.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SCN99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4813"/>
            <a:ext cx="43735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79388" y="620713"/>
            <a:ext cx="4176712" cy="5140325"/>
          </a:xfrm>
          <a:prstGeom prst="rect">
            <a:avLst/>
          </a:prstGeom>
          <a:solidFill>
            <a:srgbClr val="FBFCCE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Comic Sans MS" pitchFamily="66" charset="0"/>
              </a:rPr>
              <a:t>Центрами общественной жизни средневекового города стали </a:t>
            </a:r>
            <a:r>
              <a:rPr lang="ru-RU" sz="3600" b="1" i="1">
                <a:solidFill>
                  <a:srgbClr val="C00000"/>
                </a:solidFill>
                <a:latin typeface="Comic Sans MS" pitchFamily="66" charset="0"/>
              </a:rPr>
              <a:t>ратуша</a:t>
            </a:r>
            <a:r>
              <a:rPr lang="ru-RU" sz="320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ru-RU" sz="2400" b="1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sz="2800" b="1">
                <a:solidFill>
                  <a:srgbClr val="002060"/>
                </a:solidFill>
                <a:latin typeface="Comic Sans MS" pitchFamily="66" charset="0"/>
              </a:rPr>
              <a:t>здание городского самоуправления) </a:t>
            </a:r>
            <a:r>
              <a:rPr lang="ru-RU" sz="3200">
                <a:solidFill>
                  <a:srgbClr val="002060"/>
                </a:solidFill>
                <a:latin typeface="Comic Sans MS" pitchFamily="66" charset="0"/>
              </a:rPr>
              <a:t>и </a:t>
            </a:r>
            <a:r>
              <a:rPr lang="ru-RU" sz="3600" b="1" i="1">
                <a:solidFill>
                  <a:srgbClr val="C00000"/>
                </a:solidFill>
                <a:latin typeface="Comic Sans MS" pitchFamily="66" charset="0"/>
              </a:rPr>
              <a:t>кафедральный собор</a:t>
            </a:r>
            <a:endParaRPr lang="ru-RU" sz="360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Кирх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260350"/>
            <a:ext cx="7667625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9388" y="6396038"/>
            <a:ext cx="9324975" cy="461962"/>
          </a:xfrm>
          <a:prstGeom prst="rect">
            <a:avLst/>
          </a:prstGeom>
          <a:solidFill>
            <a:srgbClr val="FBFCCE">
              <a:alpha val="7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Лютеранская церковь. Проект архитектора А.А.Шодэ.1913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1"/>
          <p:cNvSpPr txBox="1">
            <a:spLocks noChangeArrowheads="1"/>
          </p:cNvSpPr>
          <p:nvPr/>
        </p:nvSpPr>
        <p:spPr bwMode="auto">
          <a:xfrm>
            <a:off x="1042988" y="836613"/>
            <a:ext cx="6697662" cy="769937"/>
          </a:xfrm>
          <a:prstGeom prst="rect">
            <a:avLst/>
          </a:prstGeom>
          <a:solidFill>
            <a:srgbClr val="FBFCCE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7030A0"/>
                </a:solidFill>
              </a:rPr>
              <a:t>    Домашнее задание</a:t>
            </a:r>
          </a:p>
        </p:txBody>
      </p:sp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30613"/>
          </a:xfrm>
          <a:prstGeom prst="rect">
            <a:avLst/>
          </a:prstGeom>
          <a:solidFill>
            <a:srgbClr val="FBFCCE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b="1" i="1">
                <a:solidFill>
                  <a:srgbClr val="7030A0"/>
                </a:solidFill>
              </a:rPr>
              <a:t>Глава 15.</a:t>
            </a:r>
          </a:p>
          <a:p>
            <a:pPr>
              <a:buFont typeface="Wingdings" pitchFamily="2" charset="2"/>
              <a:buChar char="Ø"/>
            </a:pPr>
            <a:r>
              <a:rPr lang="ru-RU" sz="3600" b="1" i="1">
                <a:solidFill>
                  <a:srgbClr val="7030A0"/>
                </a:solidFill>
              </a:rPr>
              <a:t>Рассказ об одном из готических соборов.</a:t>
            </a:r>
          </a:p>
          <a:p>
            <a:pPr>
              <a:buFont typeface="Wingdings" pitchFamily="2" charset="2"/>
              <a:buChar char="Ø"/>
            </a:pPr>
            <a:r>
              <a:rPr lang="ru-RU" sz="3600" b="1" i="1">
                <a:solidFill>
                  <a:srgbClr val="7030A0"/>
                </a:solidFill>
              </a:rPr>
              <a:t>Создать проект архитектурного сооружения  в традициях готики.  </a:t>
            </a:r>
          </a:p>
          <a:p>
            <a:endParaRPr lang="ru-RU" sz="3600" b="1" i="1">
              <a:solidFill>
                <a:srgbClr val="7030A0"/>
              </a:solidFill>
            </a:endParaRPr>
          </a:p>
          <a:p>
            <a:r>
              <a:rPr lang="ru-RU" sz="1400" i="1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7544" y="0"/>
          <a:ext cx="8228013" cy="3697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179388" y="4005263"/>
            <a:ext cx="4248150" cy="2616200"/>
          </a:xfrm>
          <a:prstGeom prst="rect">
            <a:avLst/>
          </a:prstGeom>
          <a:solidFill>
            <a:srgbClr val="FBFCC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omic Sans MS" pitchFamily="66" charset="0"/>
              </a:rPr>
              <a:t>Ратуша</a:t>
            </a:r>
            <a:r>
              <a:rPr lang="ru-RU">
                <a:solidFill>
                  <a:srgbClr val="C00000"/>
                </a:solidFill>
                <a:latin typeface="Comic Sans MS" pitchFamily="66" charset="0"/>
              </a:rPr>
              <a:t> - </a:t>
            </a:r>
            <a:r>
              <a:rPr lang="ru-RU" sz="2000" b="1">
                <a:solidFill>
                  <a:srgbClr val="0042A2"/>
                </a:solidFill>
                <a:latin typeface="Comic Sans MS" pitchFamily="66" charset="0"/>
              </a:rPr>
              <a:t>здание городского самоуправления .</a:t>
            </a:r>
          </a:p>
          <a:p>
            <a:r>
              <a:rPr lang="ru-RU" sz="2000" b="1">
                <a:solidFill>
                  <a:srgbClr val="0042A2"/>
                </a:solidFill>
                <a:latin typeface="Comic Sans MS" pitchFamily="66" charset="0"/>
              </a:rPr>
              <a:t>Большое каменное здание с залом для собраний на первом этаже и подсобными помещениями на втором.</a:t>
            </a:r>
          </a:p>
          <a:p>
            <a:r>
              <a:rPr lang="ru-RU" sz="2000" b="1">
                <a:solidFill>
                  <a:srgbClr val="0042A2"/>
                </a:solidFill>
                <a:latin typeface="Comic Sans MS" pitchFamily="66" charset="0"/>
              </a:rPr>
              <a:t> Над ратушей возвышалась башня-символ свободы города. </a:t>
            </a:r>
          </a:p>
        </p:txBody>
      </p:sp>
      <p:pic>
        <p:nvPicPr>
          <p:cNvPr id="27652" name="Picture 10" descr="DSCN44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80975" y="1268413"/>
            <a:ext cx="18224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1" descr="Sobor S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8850" y="1211263"/>
            <a:ext cx="18351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4643438" y="4221163"/>
            <a:ext cx="4500562" cy="2216150"/>
          </a:xfrm>
          <a:prstGeom prst="rect">
            <a:avLst/>
          </a:prstGeom>
          <a:solidFill>
            <a:srgbClr val="FBFCC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Собор </a:t>
            </a:r>
            <a:r>
              <a:rPr lang="ru-RU" sz="2200" b="1">
                <a:solidFill>
                  <a:schemeClr val="accent2"/>
                </a:solidFill>
                <a:latin typeface="Comic Sans MS" pitchFamily="66" charset="0"/>
              </a:rPr>
              <a:t>–</a:t>
            </a:r>
            <a:r>
              <a:rPr lang="ru-RU" sz="2200">
                <a:latin typeface="Comic Sans MS" pitchFamily="66" charset="0"/>
              </a:rPr>
              <a:t> </a:t>
            </a:r>
            <a:r>
              <a:rPr lang="ru-RU" sz="2200" b="1">
                <a:solidFill>
                  <a:srgbClr val="0042A2"/>
                </a:solidFill>
                <a:latin typeface="Comic Sans MS" pitchFamily="66" charset="0"/>
              </a:rPr>
              <a:t>модель мироздания, </a:t>
            </a:r>
          </a:p>
          <a:p>
            <a:r>
              <a:rPr lang="ru-RU" sz="2200" b="1">
                <a:solidFill>
                  <a:srgbClr val="0042A2"/>
                </a:solidFill>
                <a:latin typeface="Comic Sans MS" pitchFamily="66" charset="0"/>
              </a:rPr>
              <a:t>символ Вселенной и свод знаний о ней, весь художественный строй которого, выражал  идею небесной и земной иерархии</a:t>
            </a:r>
            <a:r>
              <a:rPr lang="ru-RU" sz="2200">
                <a:latin typeface="Comic Sans MS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7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2129</Words>
  <Application>Microsoft Office PowerPoint</Application>
  <PresentationFormat>Экран (4:3)</PresentationFormat>
  <Paragraphs>390</Paragraphs>
  <Slides>81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Оформление по умолчанию</vt:lpstr>
      <vt:lpstr>Презентация PowerPoint</vt:lpstr>
      <vt:lpstr>ГОТИЧЕСКИЙ  СТИЛЬ</vt:lpstr>
      <vt:lpstr>Презентация PowerPoint</vt:lpstr>
      <vt:lpstr>Главное отличие : </vt:lpstr>
      <vt:lpstr>Готический стиль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Франции  готический стиль распространился  в Западную, Среднюю и Южную Европу 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контрфорсов и аркбутанов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Готические стрельчатые окна</vt:lpstr>
      <vt:lpstr>Презентация PowerPoint</vt:lpstr>
      <vt:lpstr>Витражи готических соборов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Памятники готической архитектуры</vt:lpstr>
      <vt:lpstr>          Нотр- Дам -де -Пари</vt:lpstr>
      <vt:lpstr>Презентация PowerPoint</vt:lpstr>
      <vt:lpstr>Презентация PowerPoint</vt:lpstr>
      <vt:lpstr>Шартрский собор был первым, в конструкции которого использовались опирающиеся на контрфорсы аркбутаны. </vt:lpstr>
      <vt:lpstr>Презентация PowerPoint</vt:lpstr>
      <vt:lpstr>Презентация PowerPoint</vt:lpstr>
      <vt:lpstr>Презентация PowerPoint</vt:lpstr>
      <vt:lpstr>В1418 г. собор был освящен папой Мартином V, но оставался незаконченным до XIXв., пока при Наполеоне был не завершен фасад.  Более пяти веков строился этот собор и, в результате, соединил многие черты архитектурных стилей, от барокко до неоготики.  </vt:lpstr>
      <vt:lpstr>Презентация PowerPoint</vt:lpstr>
      <vt:lpstr>Интерьер относится к периоду расцвета готической архитектуры. Его заполняют гробницы и памятники многих королей, литераторов, военачальников и других людей, удостоенных этой высокой чести.  Почти все короли Англии после Вильгельма Завоевателя короновались в Вестминстерском аббатстве, в нем происходили многочисленные события, связанные с жизнью государства и королевской семьи.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Презентация PowerPoint</vt:lpstr>
      <vt:lpstr>Презентация PowerPoint</vt:lpstr>
      <vt:lpstr>Презентация PowerPoint</vt:lpstr>
      <vt:lpstr>Московский Кремль – элементы Готики</vt:lpstr>
      <vt:lpstr>Неоготика</vt:lpstr>
      <vt:lpstr>Саграда Фамилия. Барселона. Антонио Гауди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98</cp:revision>
  <dcterms:created xsi:type="dcterms:W3CDTF">2004-02-18T16:54:14Z</dcterms:created>
  <dcterms:modified xsi:type="dcterms:W3CDTF">2018-07-23T10:59:25Z</dcterms:modified>
</cp:coreProperties>
</file>