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8" r:id="rId4"/>
    <p:sldId id="269" r:id="rId5"/>
    <p:sldId id="271" r:id="rId6"/>
    <p:sldId id="257" r:id="rId7"/>
    <p:sldId id="273" r:id="rId8"/>
    <p:sldId id="274" r:id="rId9"/>
    <p:sldId id="275" r:id="rId10"/>
    <p:sldId id="272" r:id="rId11"/>
    <p:sldId id="259" r:id="rId12"/>
    <p:sldId id="276" r:id="rId13"/>
    <p:sldId id="260" r:id="rId14"/>
    <p:sldId id="262" r:id="rId15"/>
    <p:sldId id="261" r:id="rId16"/>
    <p:sldId id="267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44C"/>
    <a:srgbClr val="AEA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DC5DD0-3501-400D-81F2-ADFE532D655F}" type="datetimeFigureOut">
              <a:rPr lang="ru-RU" smtClean="0"/>
              <a:pPr/>
              <a:t>06.10.2022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E01FB1-24C3-46E2-A975-8640899BBA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2;&#1091;&#1079;&#1099;&#1082;&#1072;&#1083;&#1100;&#1085;&#1099;&#1081;%20&#1082;&#1074;&#1077;&#1089;&#1090;%20-%20&#1059;%20&#1078;&#1080;&#1088;&#1072;&#1092;&#1086;&#1074;%20&#1087;&#1103;&#1090;&#1085;&#1072;-&#1087;&#1103;&#1090;&#1085;&#1072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314324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36" y="85723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43050"/>
            <a:ext cx="6929486" cy="344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214422"/>
            <a:ext cx="6929486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5334" y="4675823"/>
            <a:ext cx="1334500" cy="216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8680"/>
            <a:ext cx="6141238" cy="453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475656" y="1268760"/>
            <a:ext cx="1368152" cy="7200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4561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98" t="4421" r="1279" b="4948"/>
          <a:stretch/>
        </p:blipFill>
        <p:spPr>
          <a:xfrm>
            <a:off x="985055" y="764704"/>
            <a:ext cx="6301589" cy="3938188"/>
          </a:xfrm>
          <a:prstGeom prst="rect">
            <a:avLst/>
          </a:prstGeom>
        </p:spPr>
      </p:pic>
      <p:sp>
        <p:nvSpPr>
          <p:cNvPr id="6" name="Ромб 5"/>
          <p:cNvSpPr/>
          <p:nvPr/>
        </p:nvSpPr>
        <p:spPr>
          <a:xfrm>
            <a:off x="1331640" y="980728"/>
            <a:ext cx="720080" cy="122413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5334" y="4675823"/>
            <a:ext cx="1334500" cy="21600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но 1 2"/>
          <p:cNvSpPr/>
          <p:nvPr/>
        </p:nvSpPr>
        <p:spPr>
          <a:xfrm>
            <a:off x="539552" y="404664"/>
            <a:ext cx="936104" cy="1080120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90193" y="332250"/>
            <a:ext cx="367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Гимнастика для глаз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 descr="Картинки по запросу картинки - кораблик"/>
          <p:cNvPicPr/>
          <p:nvPr/>
        </p:nvPicPr>
        <p:blipFill>
          <a:blip r:embed="rId3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06" y="2771842"/>
            <a:ext cx="935355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картинки - ракета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15174" flipH="1">
            <a:off x="3337575" y="186126"/>
            <a:ext cx="809659" cy="694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Картинки по запросу картинки - самолётик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14537" y="749383"/>
            <a:ext cx="1217652" cy="765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73757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C 0.0073 0.04514 0.03195 0.07754 0.0566 0.07754 C 0.08125 0.07754 0.10261 0.04514 0.11007 1.85185E-6 C 0.12066 0.04514 0.1415 0.07754 0.16685 0.07754 C 0.1915 0.07754 0.21303 0.04514 0.2198 1.85185E-6 C 0.23021 0.04514 0.25191 0.07754 0.27657 0.07754 C 0.30174 0.07754 0.32639 0.04514 0.33316 1.85185E-6 C 0.34063 0.04514 0.36216 0.07754 0.39063 0.07754 C 0.41146 0.07754 0.43612 0.04514 0.44358 1.85185E-6 C 0.45087 0.04514 0.4757 0.07754 0.50035 0.07754 C 0.525 0.07754 0.54653 0.04514 0.55382 1.85185E-6 C 0.56441 0.04514 0.58542 0.07754 0.6106 0.07754 C 0.63525 0.07754 0.65678 0.04514 0.66737 1.85185E-6 C 0.67414 0.04514 0.69566 0.07754 0.72032 0.07754 C 0.74566 0.07754 0.77032 0.04514 0.77709 1.85185E-6 C 0.78455 0.04514 0.80591 0.07754 0.83438 0.07754 C 0.85903 0.07754 0.87987 0.04514 0.8875 1.85185E-6 " pathEditMode="relative" rAng="0" ptsTypes="AAAAAAAAAAAAAAAAA">
                                      <p:cBhvr>
                                        <p:cTn id="3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7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3.7037E-6 C 0.33108 3.7037E-6 0.52379 0.18842 0.52379 0.42106 C 0.52379 0.65347 0.33108 0.84236 0.09462 0.84236 C -0.14219 0.84236 -0.33437 0.65347 -0.33437 0.42106 C -0.33437 0.18842 -0.14219 3.7037E-6 0.09462 3.7037E-6 Z " pathEditMode="relative" rAng="0" ptsTypes="AAAAA">
                                      <p:cBhvr>
                                        <p:cTn id="48" dur="7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-0.04306 L 0.63802 -0.04306 L 0.63802 0.74444 L -0.10955 0.74444 L -0.10955 -0.04306 Z " pathEditMode="relative" rAng="0" ptsTypes="AAAAA">
                                      <p:cBhvr>
                                        <p:cTn id="62" dur="8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3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31927" cy="21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470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Дорисуй </a:t>
            </a:r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фигуру, </a:t>
            </a:r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чтобы получилась картинка. 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  <p:pic>
        <p:nvPicPr>
          <p:cNvPr id="1036" name="Рисунок 10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5038" y="1131292"/>
            <a:ext cx="4527202" cy="4529956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698000"/>
            <a:ext cx="2039332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Физминутка</a:t>
            </a:r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:  «У жирафа…» 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 rot="10800000">
            <a:off x="5796136" y="5949280"/>
            <a:ext cx="819512" cy="31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502" y="863823"/>
            <a:ext cx="6184967" cy="458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7679553" y="268983"/>
            <a:ext cx="612000" cy="6120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rgia" panose="02040502050405020303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90886" y="1038716"/>
            <a:ext cx="977904" cy="505048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558075" y="1677989"/>
            <a:ext cx="1110319" cy="744873"/>
          </a:xfrm>
          <a:prstGeom prst="triangl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4008" y="2562509"/>
            <a:ext cx="571504" cy="57150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85887" y="3422436"/>
            <a:ext cx="1000132" cy="50006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   </a:t>
            </a:r>
          </a:p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    </a:t>
            </a:r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Блок-схема: решение 8"/>
          <p:cNvSpPr/>
          <p:nvPr/>
        </p:nvSpPr>
        <p:spPr>
          <a:xfrm>
            <a:off x="7679553" y="4013045"/>
            <a:ext cx="714380" cy="1000132"/>
          </a:xfrm>
          <a:prstGeom prst="flowChartDecision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8887" y="4771978"/>
            <a:ext cx="2595113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268983"/>
            <a:ext cx="456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Раскрась </a:t>
            </a:r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картину, сосчитай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1338" y="299468"/>
            <a:ext cx="26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2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5746" y="1014549"/>
            <a:ext cx="769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2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6601" y="1926460"/>
            <a:ext cx="60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10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8333" y="2581304"/>
            <a:ext cx="37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3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443" y="3357475"/>
            <a:ext cx="445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4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318" y="4279886"/>
            <a:ext cx="55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eorgia" panose="02040502050405020303" pitchFamily="18" charset="0"/>
              </a:rPr>
              <a:t>6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72130" y="4437111"/>
            <a:ext cx="2014033" cy="21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69269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«</a:t>
            </a:r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Дорисуй узор». 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l="49783" t="9448" r="14601" b="49227"/>
          <a:stretch/>
        </p:blipFill>
        <p:spPr bwMode="auto">
          <a:xfrm>
            <a:off x="2267744" y="1484784"/>
            <a:ext cx="4618557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79812" y="2780928"/>
            <a:ext cx="428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МОЛОДЦЫ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3592" cy="726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41376" y="332656"/>
            <a:ext cx="75608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AEA566"/>
                </a:solidFill>
                <a:latin typeface="Monotype Corsiva" panose="03010101010201010101" pitchFamily="66" charset="0"/>
              </a:rPr>
              <a:t>Подготовила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</a:rPr>
              <a:t>:   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Учитель-дефектолог Смирнова Галина Алфеевна</a:t>
            </a:r>
          </a:p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AEA566"/>
                </a:solidFill>
                <a:latin typeface="Monotype Corsiva" panose="03010101010201010101" pitchFamily="66" charset="0"/>
              </a:rPr>
              <a:t>Материал: 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«Подготовка к школе детей с задержкой психического развития»  Книга 1, 2 – С.Г. Шевченко. Издательство «Школьная пресса», 2003г.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«Раз-ступенька, два-ступенька…» - Л.Г. </a:t>
            </a:r>
            <a:r>
              <a:rPr lang="ru-RU" dirty="0" err="1" smtClean="0"/>
              <a:t>Петерсон</a:t>
            </a:r>
            <a:r>
              <a:rPr lang="ru-RU" dirty="0" smtClean="0"/>
              <a:t>, Н.П. Холина.(Методические рекомендации),</a:t>
            </a:r>
            <a:r>
              <a:rPr lang="ru-RU" dirty="0"/>
              <a:t> </a:t>
            </a:r>
            <a:r>
              <a:rPr lang="ru-RU" dirty="0" smtClean="0"/>
              <a:t>Издательство «Баланс» 2006г.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Картинки: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avatars.mds.yandex.net/i?id=d3474e44d591a12993451babee31270b-4468364-images-thumbs&amp;n=13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en-US" dirty="0"/>
              <a:t>https://regnum.ru/uploads/pictures/news/2017/11/22/regnum_picture_1511370892699084_normal.jpg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https</a:t>
            </a:r>
            <a:r>
              <a:rPr lang="en-US" dirty="0"/>
              <a:t>://maxmediadv.ru/upload/medialibrary/929/9297d5f52d437d50e9a36eee4dfbb8a7.jpg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https://myslide.ru/documents_7/73312684d605bbe62960edcdf952608f/img6.jpg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http://</a:t>
            </a:r>
            <a:r>
              <a:rPr lang="en-US" dirty="0" smtClean="0"/>
              <a:t>images.myshared.ru/24/1275838/slide_6.jpg</a:t>
            </a:r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Рисунки в авторском исполнении</a:t>
            </a:r>
          </a:p>
          <a:p>
            <a:pPr marL="285750" indent="-285750">
              <a:buFontTx/>
              <a:buChar char="-"/>
            </a:pPr>
            <a:r>
              <a:rPr lang="en-US" dirty="0"/>
              <a:t>https://yandex.ru/video/preview/?filmId=10750220538712309105&amp;suggest_reqid=308545365157017587090687361049700&amp;text=</a:t>
            </a:r>
            <a:r>
              <a:rPr lang="ru-RU" dirty="0" err="1"/>
              <a:t>Музыкальный+квест</a:t>
            </a:r>
            <a:r>
              <a:rPr lang="ru-RU" dirty="0"/>
              <a:t>++</a:t>
            </a:r>
            <a:r>
              <a:rPr lang="ru-RU" dirty="0" err="1"/>
              <a:t>У+Жирафов+пятна</a:t>
            </a:r>
            <a:r>
              <a:rPr lang="ru-RU" dirty="0"/>
              <a:t>.</a:t>
            </a:r>
            <a:r>
              <a:rPr lang="en-US" dirty="0"/>
              <a:t>mp4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4572008"/>
            <a:ext cx="1928794" cy="21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928662" y="1357298"/>
            <a:ext cx="1296000" cy="129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000240"/>
            <a:ext cx="972000" cy="9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43042" y="3429000"/>
            <a:ext cx="1044000" cy="1044000"/>
          </a:xfrm>
          <a:prstGeom prst="triangle">
            <a:avLst/>
          </a:prstGeom>
          <a:solidFill>
            <a:srgbClr val="AEA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286124"/>
            <a:ext cx="1571636" cy="93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57884" y="1500174"/>
            <a:ext cx="1785950" cy="936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214810" y="4357694"/>
            <a:ext cx="1080000" cy="1440000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14480" y="21429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itchFamily="66" charset="0"/>
              </a:rPr>
              <a:t>Какие геометрические фигуры вы знаете? 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7-конечная звезда 2"/>
          <p:cNvSpPr/>
          <p:nvPr/>
        </p:nvSpPr>
        <p:spPr>
          <a:xfrm>
            <a:off x="1571604" y="785794"/>
            <a:ext cx="500066" cy="500066"/>
          </a:xfrm>
          <a:prstGeom prst="star7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3071802" y="2857496"/>
            <a:ext cx="490542" cy="500066"/>
          </a:xfrm>
          <a:prstGeom prst="star7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3714744" y="285728"/>
            <a:ext cx="500066" cy="500066"/>
          </a:xfrm>
          <a:prstGeom prst="star7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7786710" y="2357430"/>
            <a:ext cx="500066" cy="500066"/>
          </a:xfrm>
          <a:prstGeom prst="star7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214678" y="4929198"/>
            <a:ext cx="500066" cy="500066"/>
          </a:xfrm>
          <a:prstGeom prst="star7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072066" y="1142984"/>
            <a:ext cx="1143008" cy="1214446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1285852" y="4000504"/>
            <a:ext cx="1143008" cy="1214446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7286644" y="571480"/>
            <a:ext cx="857256" cy="785818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5429256" y="3357562"/>
            <a:ext cx="642942" cy="785818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14348" y="1571612"/>
            <a:ext cx="785818" cy="785818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7072330" y="4500570"/>
            <a:ext cx="714380" cy="785818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5312" y="486180"/>
            <a:ext cx="70389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ятно 1 6"/>
          <p:cNvSpPr/>
          <p:nvPr/>
        </p:nvSpPr>
        <p:spPr>
          <a:xfrm>
            <a:off x="285720" y="116632"/>
            <a:ext cx="613872" cy="792088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5148064" y="1142732"/>
            <a:ext cx="757888" cy="864096"/>
          </a:xfrm>
          <a:prstGeom prst="irregularSeal1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15206" y="4572008"/>
            <a:ext cx="1928794" cy="21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92981" y="278708"/>
            <a:ext cx="4822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Пальчиковая гимнастика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479" y="2963981"/>
            <a:ext cx="3024336" cy="23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128" y="1386994"/>
            <a:ext cx="2311092" cy="2227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65" y="2950120"/>
            <a:ext cx="2364043" cy="227761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45286"/>
            <a:ext cx="4519521" cy="241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1065" y="4725144"/>
            <a:ext cx="2454655" cy="198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5665" y="209435"/>
            <a:ext cx="7452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Построить </a:t>
            </a:r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машины из геометрических фигур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010" y="882638"/>
            <a:ext cx="6822753" cy="41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5334" y="4675823"/>
            <a:ext cx="1334500" cy="2160000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1331640" y="1124744"/>
            <a:ext cx="1440160" cy="1080120"/>
          </a:xfrm>
          <a:prstGeom prst="triangle">
            <a:avLst>
              <a:gd name="adj" fmla="val 450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48527" y="304588"/>
            <a:ext cx="5485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Назови </a:t>
            </a:r>
            <a:r>
              <a:rPr lang="ru-RU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onotype Corsiva" panose="03010101010201010101" pitchFamily="66" charset="0"/>
                <a:ea typeface="Times New Roman" panose="02020603050405020304" pitchFamily="18" charset="0"/>
              </a:rPr>
              <a:t> предметы данной формы </a:t>
            </a:r>
            <a:endParaRPr lang="ru-RU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5334" y="4675823"/>
            <a:ext cx="1334500" cy="2160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644" y="573700"/>
            <a:ext cx="64087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124744"/>
            <a:ext cx="100811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7175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5334" y="4675823"/>
            <a:ext cx="1334500" cy="216000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043147"/>
            <a:ext cx="6009488" cy="385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1268760"/>
            <a:ext cx="144016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3382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5334" y="4675823"/>
            <a:ext cx="1334500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685" y="476672"/>
            <a:ext cx="6305483" cy="49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835696" y="980728"/>
            <a:ext cx="100811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6939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140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Bookman Old Style</vt:lpstr>
      <vt:lpstr>Calibri</vt:lpstr>
      <vt:lpstr>Cambria</vt:lpstr>
      <vt:lpstr>Georgia</vt:lpstr>
      <vt:lpstr>Gill Sans MT</vt:lpstr>
      <vt:lpstr>Monotype Corsiva</vt:lpstr>
      <vt:lpstr>Times New Roman</vt:lpstr>
      <vt:lpstr>Wingdings</vt:lpstr>
      <vt:lpstr>Wingdings 3</vt:lpstr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</dc:creator>
  <cp:lastModifiedBy>User</cp:lastModifiedBy>
  <cp:revision>136</cp:revision>
  <dcterms:created xsi:type="dcterms:W3CDTF">2017-03-19T10:44:26Z</dcterms:created>
  <dcterms:modified xsi:type="dcterms:W3CDTF">2022-10-06T09:45:13Z</dcterms:modified>
</cp:coreProperties>
</file>