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63" r:id="rId3"/>
    <p:sldId id="307" r:id="rId4"/>
    <p:sldId id="293" r:id="rId5"/>
    <p:sldId id="292" r:id="rId6"/>
    <p:sldId id="294" r:id="rId7"/>
    <p:sldId id="301" r:id="rId8"/>
    <p:sldId id="304" r:id="rId9"/>
    <p:sldId id="306" r:id="rId10"/>
    <p:sldId id="305" r:id="rId11"/>
    <p:sldId id="289" r:id="rId12"/>
    <p:sldId id="296" r:id="rId13"/>
    <p:sldId id="297" r:id="rId14"/>
    <p:sldId id="265" r:id="rId15"/>
    <p:sldId id="298" r:id="rId16"/>
  </p:sldIdLst>
  <p:sldSz cx="121697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79" autoAdjust="0"/>
  </p:normalViewPr>
  <p:slideViewPr>
    <p:cSldViewPr>
      <p:cViewPr varScale="1">
        <p:scale>
          <a:sx n="106" d="100"/>
          <a:sy n="106" d="100"/>
        </p:scale>
        <p:origin x="762" y="108"/>
      </p:cViewPr>
      <p:guideLst>
        <p:guide orient="horz" pos="2160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7685C-259F-4F3E-8B6D-55FB0C69D0E7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0563" y="1143000"/>
            <a:ext cx="5476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7B73C-61BA-4471-B7D8-C9D0F6D1AF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46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7B73C-61BA-4471-B7D8-C9D0F6D1AF1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5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7FFB38B-94EC-475B-8721-BEC4912DD309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4930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66"/>
            <a:ext cx="12163074" cy="6017133"/>
          </a:xfrm>
          <a:prstGeom prst="rect">
            <a:avLst/>
          </a:prstGeom>
        </p:spPr>
      </p:pic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52797" y="6473952"/>
            <a:ext cx="101009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2" y="5876925"/>
            <a:ext cx="227330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одзаголовок 4"/>
          <p:cNvSpPr txBox="1">
            <a:spLocks/>
          </p:cNvSpPr>
          <p:nvPr userDrawn="1"/>
        </p:nvSpPr>
        <p:spPr>
          <a:xfrm>
            <a:off x="632708" y="1268760"/>
            <a:ext cx="11116936" cy="3672408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экспертно-консультативный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 родительской общественности 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Департаменте образования 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Москвы</a:t>
            </a:r>
          </a:p>
          <a:p>
            <a:pPr marL="0" indent="0" algn="ctr">
              <a:buNone/>
            </a:pPr>
            <a:endParaRPr lang="ru-RU" sz="3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профилактике негативных проявлений среди обучающихся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38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3050"/>
            <a:ext cx="40037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3051"/>
            <a:ext cx="68032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35101"/>
            <a:ext cx="40037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800600"/>
            <a:ext cx="730186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12775"/>
            <a:ext cx="730186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367338"/>
            <a:ext cx="730186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74639"/>
            <a:ext cx="2738199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74639"/>
            <a:ext cx="8011769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40866"/>
            <a:ext cx="12163074" cy="6017133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872" y="5918963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67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30426"/>
            <a:ext cx="10344309" cy="147002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886200"/>
            <a:ext cx="851884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406901"/>
            <a:ext cx="103443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06713"/>
            <a:ext cx="103443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00201"/>
            <a:ext cx="537498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35113"/>
            <a:ext cx="537709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174875"/>
            <a:ext cx="53770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35113"/>
            <a:ext cx="537921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174875"/>
            <a:ext cx="5379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13325" y="3473"/>
            <a:ext cx="12183100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826" y="-14372"/>
            <a:ext cx="1095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00201"/>
            <a:ext cx="1095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356351"/>
            <a:ext cx="3853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356351"/>
            <a:ext cx="28396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568" y="5877152"/>
            <a:ext cx="2274207" cy="98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980728"/>
            <a:ext cx="12169775" cy="36627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</a:rPr>
              <a:t>Всемирный день памяти жертв дорожно-транспортных происшествий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</a:rPr>
              <a:t>21 ноября в 2021 году</a:t>
            </a:r>
          </a:p>
        </p:txBody>
      </p:sp>
    </p:spTree>
    <p:extLst>
      <p:ext uri="{BB962C8B-B14F-4D97-AF65-F5344CB8AC3E}">
        <p14:creationId xmlns:p14="http://schemas.microsoft.com/office/powerpoint/2010/main" val="1124861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0" y="-19097"/>
            <a:ext cx="12169775" cy="90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2798779" y="267652"/>
            <a:ext cx="7331342" cy="641616"/>
          </a:xfrm>
          <a:prstGeom prst="rect">
            <a:avLst/>
          </a:prstGeom>
        </p:spPr>
        <p:txBody>
          <a:bodyPr lIns="108632" tIns="54317" rIns="108632" bIns="54317" anchor="ctr">
            <a:normAutofit fontScale="82500" lnSpcReduction="20000"/>
          </a:bodyPr>
          <a:lstStyle>
            <a:lvl1pPr algn="ctr" defTabSz="1088433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5191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1494" y="1131537"/>
            <a:ext cx="7763995" cy="552987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altLang="ru-RU" sz="2396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ДТП с участием детей и подростков:</a:t>
            </a:r>
          </a:p>
          <a:p>
            <a:pPr marL="342283" indent="-342283">
              <a:buFont typeface="Wingdings" panose="05000000000000000000" pitchFamily="2" charset="2"/>
              <a:buChar char="§"/>
              <a:defRPr/>
            </a:pPr>
            <a:r>
              <a:rPr lang="ru-RU" altLang="ru-RU" sz="219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проезжей части в неустановленном месте (95%);</a:t>
            </a:r>
          </a:p>
          <a:p>
            <a:pPr marL="342283" indent="-342283">
              <a:buFont typeface="Wingdings" panose="05000000000000000000" pitchFamily="2" charset="2"/>
              <a:buChar char="§"/>
              <a:defRPr/>
            </a:pPr>
            <a:r>
              <a:rPr lang="ru-RU" altLang="ru-RU" sz="219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Вовремя не заметили приближающий транспорт;</a:t>
            </a:r>
          </a:p>
          <a:p>
            <a:pPr marL="342283" indent="-342283">
              <a:buFont typeface="Wingdings" panose="05000000000000000000" pitchFamily="2" charset="2"/>
              <a:buChar char="§"/>
              <a:defRPr/>
            </a:pPr>
            <a:r>
              <a:rPr lang="ru-RU" altLang="ru-RU" sz="219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могут правильно рассчитать расстояние до транспорта </a:t>
            </a:r>
          </a:p>
          <a:p>
            <a:pPr marL="342283" indent="-342283">
              <a:buFont typeface="Wingdings" panose="05000000000000000000" pitchFamily="2" charset="2"/>
              <a:buChar char="§"/>
              <a:defRPr/>
            </a:pPr>
            <a:r>
              <a:rPr lang="ru-RU" altLang="ru-RU" sz="219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 из 10);</a:t>
            </a:r>
          </a:p>
          <a:p>
            <a:pPr marL="342283" indent="-342283">
              <a:buFont typeface="Wingdings" panose="05000000000000000000" pitchFamily="2" charset="2"/>
              <a:buChar char="§"/>
              <a:defRPr/>
            </a:pPr>
            <a:r>
              <a:rPr lang="ru-RU" altLang="ru-RU" sz="219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развито чувство опасности;</a:t>
            </a:r>
          </a:p>
          <a:p>
            <a:pPr marL="342283" indent="-342283">
              <a:buFont typeface="Wingdings" panose="05000000000000000000" pitchFamily="2" charset="2"/>
              <a:buChar char="§"/>
              <a:defRPr/>
            </a:pPr>
            <a:r>
              <a:rPr lang="ru-RU" altLang="ru-RU" sz="219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на проезжую часть из-за предметов и объектов (киоски, машины, заборы); </a:t>
            </a:r>
          </a:p>
          <a:p>
            <a:pPr marL="342283" indent="-342283">
              <a:buFont typeface="Wingdings" panose="05000000000000000000" pitchFamily="2" charset="2"/>
              <a:buChar char="§"/>
              <a:defRPr/>
            </a:pPr>
            <a:r>
              <a:rPr lang="ru-RU" altLang="ru-RU" sz="219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замечают транспорт, идущий по другой полосе (как в одном направлении, так и в другом);</a:t>
            </a:r>
          </a:p>
          <a:p>
            <a:pPr marL="342283" indent="-342283">
              <a:buFont typeface="Wingdings" panose="05000000000000000000" pitchFamily="2" charset="2"/>
              <a:buChar char="§"/>
              <a:defRPr/>
            </a:pPr>
            <a:r>
              <a:rPr lang="ru-RU" altLang="ru-RU" sz="219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Медленно реагируют на ситуацию на дороге;</a:t>
            </a:r>
          </a:p>
          <a:p>
            <a:pPr marL="342283" indent="-342283">
              <a:buFont typeface="Wingdings" panose="05000000000000000000" pitchFamily="2" charset="2"/>
              <a:buChar char="§"/>
              <a:defRPr/>
            </a:pPr>
            <a:r>
              <a:rPr lang="ru-RU" altLang="ru-RU" sz="219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осознают опасности, исходящей от транспортного средства;</a:t>
            </a:r>
          </a:p>
          <a:p>
            <a:pPr marL="342283" indent="-342283">
              <a:buFont typeface="Wingdings" panose="05000000000000000000" pitchFamily="2" charset="2"/>
              <a:buChar char="§"/>
              <a:defRPr/>
            </a:pPr>
            <a:r>
              <a:rPr lang="ru-RU" altLang="ru-RU" sz="219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вблизи и на проезжей части (двор);</a:t>
            </a:r>
          </a:p>
          <a:p>
            <a:pPr marL="342283" indent="-342283">
              <a:buFont typeface="Wingdings" panose="05000000000000000000" pitchFamily="2" charset="2"/>
              <a:buChar char="§"/>
              <a:defRPr/>
            </a:pPr>
            <a:r>
              <a:rPr lang="ru-RU" altLang="ru-RU" sz="219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Активные разговоры с друзьями;</a:t>
            </a:r>
          </a:p>
          <a:p>
            <a:pPr marL="342283" indent="-342283">
              <a:buFont typeface="Wingdings" panose="05000000000000000000" pitchFamily="2" charset="2"/>
              <a:buChar char="§"/>
              <a:defRPr/>
            </a:pPr>
            <a:r>
              <a:rPr lang="ru-RU" altLang="ru-RU" sz="219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 по телефону и прослушивания музыки.</a:t>
            </a:r>
          </a:p>
        </p:txBody>
      </p:sp>
      <p:pic>
        <p:nvPicPr>
          <p:cNvPr id="3" name="Picture 11" descr="C:\Users\USER\Desktop\264139-154265041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2" t="6194" r="1700"/>
          <a:stretch/>
        </p:blipFill>
        <p:spPr bwMode="auto">
          <a:xfrm>
            <a:off x="8086869" y="1632498"/>
            <a:ext cx="3936238" cy="41086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0476" y="267652"/>
            <a:ext cx="11992631" cy="583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194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памяти жертв ДТП  </a:t>
            </a:r>
            <a:endParaRPr lang="ru-RU" sz="3194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20017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ЗНАЧЕНИЕ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847" y="1071546"/>
            <a:ext cx="9358378" cy="55007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День памяти стал важным инструментом в контексте глобальных усилий по сокращению числа жертв дорожно-транспортных происшествий. 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обеспечивает возможность обратить внимание на масштабы эмоциональных страданий и экономических потерь, сопряженных с дорожно-транспортными происшествиями, и должным образом оценить страдания жертв дорожно-транспортных происшествий, а также работу служб поддержки и спасения.</a:t>
            </a:r>
          </a:p>
        </p:txBody>
      </p:sp>
    </p:spTree>
    <p:extLst>
      <p:ext uri="{BB962C8B-B14F-4D97-AF65-F5344CB8AC3E}">
        <p14:creationId xmlns:p14="http://schemas.microsoft.com/office/powerpoint/2010/main" val="4245895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Руководство дл организаторов дня памяти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971" y="1214422"/>
            <a:ext cx="10952798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>
                <a:solidFill>
                  <a:schemeClr val="tx2"/>
                </a:solidFill>
              </a:rPr>
              <a:t>Организации ВОЗ, FEVR и "</a:t>
            </a:r>
            <a:r>
              <a:rPr lang="ru-RU" dirty="0" err="1">
                <a:solidFill>
                  <a:schemeClr val="tx2"/>
                </a:solidFill>
              </a:rPr>
              <a:t>Роудпис</a:t>
            </a:r>
            <a:r>
              <a:rPr lang="ru-RU" dirty="0">
                <a:solidFill>
                  <a:schemeClr val="tx2"/>
                </a:solidFill>
              </a:rPr>
              <a:t>" совместно разработали пособие "Всемирный день памяти жертв дорожно-транспортных происшествий: руководство для организаторов", с помощью которого отдельные лица или группы людей могут планировать или организовывать мероприятия в этот день. </a:t>
            </a:r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</a:rPr>
              <a:t>В руководстве излагается краткая история этого дня, предлагаются варианты планирования Всемирного дня памяти жертв ДТП и приводятся примеры конкретных мероприятий, которые можно организовать.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409" y="5429264"/>
            <a:ext cx="9423414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Руководство для организаторов:</a:t>
            </a:r>
          </a:p>
          <a:p>
            <a:r>
              <a:rPr lang="en-US" sz="3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http://www.euro.who.int/document/9244594520R.pdf?ua=1</a:t>
            </a:r>
            <a:endParaRPr lang="ru-RU" sz="3000" i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Традиции этого дня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2723" y="1214422"/>
            <a:ext cx="10952798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Мероприятия, организуемые в этот день, направлены на массовое привлечение внимания к проблеме, напоминанию о необходимости срочного принятия практических мер для снижения уровня смертности на дорогах. </a:t>
            </a:r>
          </a:p>
          <a:p>
            <a:pPr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Одним из атрибутов даты является традиция включать на автомобилях ближний свет фар в память о погибших и в знак выражения соболезнования их семьям.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ПАМЯТЬ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0231" y="980728"/>
            <a:ext cx="783348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принято чтить память всех жертв ДТП,  память тех,  кто уже никогда не вернется домой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странах люди призывают друг друга сделать все от нас зависящее, чтобы трагедий на дорогах было как можно меньше.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оставаться равнодушными при виде нарушений правил дорожного движения.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научиться ценить самое главное, что имеем – свою жизнь! </a:t>
            </a:r>
          </a:p>
        </p:txBody>
      </p:sp>
      <p:pic>
        <p:nvPicPr>
          <p:cNvPr id="4098" name="Picture 2" descr="H:\памдаты\НОЯБРЬ\День памяти жертв ДТП\img-20171116171724-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0837" y="1714488"/>
            <a:ext cx="4054592" cy="26074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6954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памдаты\НОЯБРЬ\День памяти жертв ДТП\article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855" y="1000108"/>
            <a:ext cx="8298353" cy="4593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Учрежден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0441" y="1071546"/>
            <a:ext cx="6786610" cy="35719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</a:rPr>
              <a:t> Всемирный день памяти жертв ДТП 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</a:rPr>
              <a:t>утвержден по предложению 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</a:rPr>
              <a:t>Генеральной Ассамблеи ООН 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</a:rPr>
              <a:t>(Резолюция № A/RES/60/5) 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</a:rPr>
              <a:t>ежегодно, начиная с 2005 года, </a:t>
            </a:r>
          </a:p>
          <a:p>
            <a:pPr marL="0" indent="0" algn="r">
              <a:buNone/>
            </a:pPr>
            <a:r>
              <a:rPr lang="ru-RU" dirty="0">
                <a:solidFill>
                  <a:srgbClr val="002060"/>
                </a:solidFill>
              </a:rPr>
              <a:t>в </a:t>
            </a:r>
            <a:r>
              <a:rPr lang="ru-RU" b="1" dirty="0">
                <a:solidFill>
                  <a:srgbClr val="002060"/>
                </a:solidFill>
              </a:rPr>
              <a:t>третье воскресенье ноября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7" name="Picture 3" descr="H:\памдаты\НОЯБРЬ\День памяти жертв ДТП\zwrf-wiglh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87" y="1956995"/>
            <a:ext cx="5033957" cy="37754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6059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08" y="9717"/>
            <a:ext cx="12147591" cy="90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183" y="1101091"/>
            <a:ext cx="7309873" cy="451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9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всем мире в результате дорожно-транспортных происшествий ежедневно погибает более трех тысяч человек и около 100 тысяч получают серьезные травмы. Большая часть из погибших и пострадавших — молодежь.</a:t>
            </a:r>
          </a:p>
          <a:p>
            <a:pPr algn="just"/>
            <a:r>
              <a:rPr lang="ru-RU" sz="2396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По данным ООН, каждый год дорожно-транспортные происшествия уносят 1 миллион 300 тысяч жизней. Еще от 20 до 50 миллионов человек получают различного рода травмы. Более 50% всех смертельных исходов вследствие дорожно-транспортных происшествий приходится на возрастную группу от 15 до 44 лет.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5271" y="5883637"/>
            <a:ext cx="11992631" cy="583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194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ДТП является главной причиной смерти подростков 15-19 лет!</a:t>
            </a:r>
            <a:endParaRPr lang="ru-RU" sz="3194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User\Desktop\10660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44723" y="1589415"/>
            <a:ext cx="4247907" cy="3539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1" y="304349"/>
            <a:ext cx="11992631" cy="64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9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памяти жертв ДТП  </a:t>
            </a:r>
            <a:endParaRPr lang="ru-RU" sz="3594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9887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Инициатор Дня памяти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9847" y="1000108"/>
            <a:ext cx="11572956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fontAlgn="base"/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Инициатором учреждения дня памяти жертв ДТП стала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британская благотворительная организация "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Роудпис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(</a:t>
            </a:r>
            <a:r>
              <a:rPr lang="ru-RU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RoadPeace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оказывающая помощь людям, пострадавшим в результате ДТП. Впервые он был проведен в Великобритании в 1993 году — в Европе это был самый трагичный год, на дорогах погибли почти 50 тысяч человек.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8409" y="4214818"/>
            <a:ext cx="11501518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/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Днем проведения было выбрано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третье воскресенье ноября</a:t>
            </a:r>
            <a:r>
              <a:rPr lang="ru-RU" sz="3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потому что оно следует за Поминальным воскресеньем (второе воскресенье ноября), когда в Великобритании и странах Содружества поминают всех тех, кто погиб в войнах и конфликтах.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161" y="0"/>
            <a:ext cx="10952798" cy="11430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История Дня памяти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6971" y="1357298"/>
            <a:ext cx="11287204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1995 году проведение этого дня поддержала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Европейская федерация жертв ДТП (FEVR)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Его стали проводить не только в Великобритании, но и в других странах Европы, как Европейский день памяти жертв дорожно-транспортных происшествий. Постепенно этот день памяти распространялся и на другие континенты.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8409" y="3786190"/>
            <a:ext cx="9501254" cy="267765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2003 году инициативу поддержала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Всемирная организация здравоохранения (ВОЗ)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 в октябре 2005 года Всемирный день памяти жертв ДТП был официально учрежден Генеральной Ассамблеей ООН с целью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общественной осведомленности в отношении предупреждения дорожно-транспортного травматизма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6571" y="0"/>
            <a:ext cx="10952798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Резолюция Генеральной ассамблеи  ООН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971" y="1000108"/>
            <a:ext cx="8572560" cy="563231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 провозглашения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октября 2005 года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(резолюция 60/5)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странах ООН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международном сообществе 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Всемирного дня памяти жертв ДТП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 большее число стран мира стали проводить различные мероприятия, чтобы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почтить память жертв дорожно-транспортных происшествий и выразить соболезнования членам их семей</a:t>
            </a:r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H:\памдаты\НОЯБРЬ\День памяти жертв ДТП\un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3845" y="1214422"/>
            <a:ext cx="2748001" cy="3297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647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Предпринимаемые меры безопасности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928670"/>
            <a:ext cx="121697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Строятся тротуары, оборудуются пешеходные переходы, возводятся путепроводы, устанавливается дорожное освещение; </a:t>
            </a:r>
          </a:p>
          <a:p>
            <a:pPr>
              <a:buFont typeface="Wingdings" pitchFamily="2" charset="2"/>
              <a:buChar char="§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Принимаются и ужесточаются законы об управлении транспортным средством в состоянии опьянения, превышении скорости, об обязательном использовании ремней безопасности и запрещении набора текстовых сообщений и другой опасной практики, связанной с использованием мобильного телефона, за рулем; </a:t>
            </a:r>
          </a:p>
          <a:p>
            <a:pPr>
              <a:buFont typeface="Wingdings" pitchFamily="2" charset="2"/>
              <a:buChar char="§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В центральных кварталах городов создаются пешеходные зоны;</a:t>
            </a:r>
          </a:p>
          <a:p>
            <a:pPr>
              <a:buFont typeface="Wingdings" pitchFamily="2" charset="2"/>
              <a:buChar char="§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Принимаются меры по укреплению травматологических служб для оказания неотложной медицинской помощи пострадавшим с травмами, представляющими опасность для жизни.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2200" y="6251"/>
            <a:ext cx="12165375" cy="90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2799969" y="267652"/>
            <a:ext cx="7328691" cy="641616"/>
          </a:xfrm>
          <a:prstGeom prst="rect">
            <a:avLst/>
          </a:prstGeom>
        </p:spPr>
        <p:txBody>
          <a:bodyPr lIns="108607" tIns="54304" rIns="108607" bIns="54304" anchor="ctr">
            <a:normAutofit fontScale="82500" lnSpcReduction="20000"/>
          </a:bodyPr>
          <a:lstStyle>
            <a:lvl1pPr algn="ctr" defTabSz="1088433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519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0499" y="457759"/>
            <a:ext cx="10994595" cy="3685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797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3" name="Прямоугольник 2"/>
          <p:cNvSpPr>
            <a:spLocks noChangeArrowheads="1"/>
          </p:cNvSpPr>
          <p:nvPr/>
        </p:nvSpPr>
        <p:spPr bwMode="auto">
          <a:xfrm>
            <a:off x="-34238" y="212201"/>
            <a:ext cx="12165375" cy="64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3593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Статистика ДТП за 2020 год</a:t>
            </a:r>
          </a:p>
        </p:txBody>
      </p:sp>
      <p:sp>
        <p:nvSpPr>
          <p:cNvPr id="4103" name="Прямоугольник 2"/>
          <p:cNvSpPr>
            <a:spLocks noChangeArrowheads="1"/>
          </p:cNvSpPr>
          <p:nvPr/>
        </p:nvSpPr>
        <p:spPr bwMode="auto">
          <a:xfrm>
            <a:off x="1332359" y="5085184"/>
            <a:ext cx="8192101" cy="107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19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 в г. Москве по вине пешеходов произошло 2649 ДТП – 220 погибших</a:t>
            </a:r>
            <a:r>
              <a:rPr lang="en-US" altLang="ru-RU" sz="319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altLang="ru-RU" sz="3193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939" y="5891701"/>
            <a:ext cx="2000894" cy="96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0271" y="1450930"/>
            <a:ext cx="55446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на улицах и дорогах страны зарегистрировано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145 073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дорожно-транспортных происшествия, в которых: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погибли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16 152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</a:t>
            </a:r>
          </a:p>
          <a:p>
            <a:pPr marL="285750" indent="-285750"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ранения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183 040</a:t>
            </a:r>
          </a:p>
        </p:txBody>
      </p:sp>
      <p:pic>
        <p:nvPicPr>
          <p:cNvPr id="1026" name="Picture 2" descr="Как заставить виновника ДТП возместить ущерб, если у него нет страховки  (ПАМЯТКА) — Новости Хабаровс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14" y="1423843"/>
            <a:ext cx="4559152" cy="304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94911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0" y="-91972"/>
            <a:ext cx="12169775" cy="100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2798779" y="267652"/>
            <a:ext cx="7331342" cy="641616"/>
          </a:xfrm>
          <a:prstGeom prst="rect">
            <a:avLst/>
          </a:prstGeom>
        </p:spPr>
        <p:txBody>
          <a:bodyPr lIns="108632" tIns="54317" rIns="108632" bIns="54317" anchor="ctr">
            <a:normAutofit fontScale="82500" lnSpcReduction="20000"/>
          </a:bodyPr>
          <a:lstStyle>
            <a:lvl1pPr algn="ctr" defTabSz="1088433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5191" b="1" dirty="0">
              <a:solidFill>
                <a:schemeClr val="bg1"/>
              </a:solidFill>
            </a:endParaRPr>
          </a:p>
        </p:txBody>
      </p:sp>
      <p:sp>
        <p:nvSpPr>
          <p:cNvPr id="7174" name="Прямоугольник 1"/>
          <p:cNvSpPr>
            <a:spLocks noChangeArrowheads="1"/>
          </p:cNvSpPr>
          <p:nvPr/>
        </p:nvSpPr>
        <p:spPr bwMode="auto">
          <a:xfrm>
            <a:off x="261495" y="1070861"/>
            <a:ext cx="6973174" cy="561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396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ПРИЧИНЫ ДТП:</a:t>
            </a:r>
          </a:p>
          <a:p>
            <a:r>
              <a:rPr lang="ru-RU" altLang="ru-RU" sz="2795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795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не соблюдение скоростного режима</a:t>
            </a:r>
          </a:p>
          <a:p>
            <a:r>
              <a:rPr lang="ru-RU" altLang="ru-RU" sz="2795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переход дороги в не установленном месте (90% из 100%)</a:t>
            </a:r>
          </a:p>
          <a:p>
            <a:r>
              <a:rPr lang="ru-RU" altLang="ru-RU" sz="2795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не использование ремней безопасности и УДД</a:t>
            </a:r>
          </a:p>
          <a:p>
            <a:r>
              <a:rPr lang="ru-RU" altLang="ru-RU" sz="2795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переход проезжей части по регулируемому и нерегулируемому пешеходному переходу</a:t>
            </a:r>
          </a:p>
          <a:p>
            <a:r>
              <a:rPr lang="ru-RU" altLang="ru-RU" sz="2795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выход из-за стоящего препятствия</a:t>
            </a:r>
          </a:p>
          <a:p>
            <a:r>
              <a:rPr lang="ru-RU" altLang="ru-RU" sz="2795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управление ТС в состоянии алкогольного или наркотического опьянения</a:t>
            </a:r>
          </a:p>
          <a:p>
            <a:r>
              <a:rPr lang="ru-RU" altLang="ru-RU" sz="2795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 использование мобильных телефонов и гаджетов.</a:t>
            </a:r>
          </a:p>
        </p:txBody>
      </p:sp>
      <p:pic>
        <p:nvPicPr>
          <p:cNvPr id="6154" name="Picture 10" descr="C:\Users\USER\Desktop\inx960x6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064" y="1486167"/>
            <a:ext cx="4672595" cy="4026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" y="304349"/>
            <a:ext cx="11992631" cy="645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94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Всемирный день памяти жертв ДТП  </a:t>
            </a:r>
            <a:endParaRPr lang="ru-RU" sz="3594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10661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947</Words>
  <Application>Microsoft Office PowerPoint</Application>
  <PresentationFormat>Произвольный</PresentationFormat>
  <Paragraphs>78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Wingdings 2</vt:lpstr>
      <vt:lpstr>Тема Office</vt:lpstr>
      <vt:lpstr>Презентация PowerPoint</vt:lpstr>
      <vt:lpstr>Учрежден</vt:lpstr>
      <vt:lpstr>Презентация PowerPoint</vt:lpstr>
      <vt:lpstr>Инициатор Дня памяти</vt:lpstr>
      <vt:lpstr>История Дня памяти</vt:lpstr>
      <vt:lpstr>Резолюция Генеральной ассамблеи  ООН </vt:lpstr>
      <vt:lpstr>Предпринимаемые меры безопасности</vt:lpstr>
      <vt:lpstr>Презентация PowerPoint</vt:lpstr>
      <vt:lpstr>Презентация PowerPoint</vt:lpstr>
      <vt:lpstr>Презентация PowerPoint</vt:lpstr>
      <vt:lpstr>ЗНАЧЕНИЕ</vt:lpstr>
      <vt:lpstr>Руководство дл организаторов дня памяти</vt:lpstr>
      <vt:lpstr>Традиции этого дня</vt:lpstr>
      <vt:lpstr>ПАМЯТЬ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Андрей Клепуков</cp:lastModifiedBy>
  <cp:revision>132</cp:revision>
  <dcterms:created xsi:type="dcterms:W3CDTF">2017-06-20T12:12:29Z</dcterms:created>
  <dcterms:modified xsi:type="dcterms:W3CDTF">2022-10-23T13:53:25Z</dcterms:modified>
</cp:coreProperties>
</file>