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2" y="3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627B2-288E-4BF7-93B6-998F65F02B0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4EFBA-8D46-438A-819A-C6CE5B8C7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EC33D48-5411-475E-8E1F-5BDC37C566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1EFA97-FF1F-48EC-8F80-288585194701}" type="datetimeFigureOut">
              <a:rPr lang="ru-RU" smtClean="0"/>
              <a:pPr/>
              <a:t>17.10.2022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58;&#1077;&#1089;&#1090;%20&#171;&#1060;&#1045;&#1053;&#1054;&#1051;&#1067;&#187;.ppt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ihtekiler.com/tarihi-soz-luk-konu.php?id=77" TargetMode="External"/><Relationship Id="rId2" Type="http://schemas.openxmlformats.org/officeDocument/2006/relationships/hyperlink" Target="http://pda.fantlab.ru/edition788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rtsmile.ru/reference/drugs/50853/" TargetMode="External"/><Relationship Id="rId5" Type="http://schemas.openxmlformats.org/officeDocument/2006/relationships/hyperlink" Target="http://mp-guns.ru/load/boepripasy_i_oruzhie_podderzhki/japonija/universalnaja_oskolochnaja_granata_tip_91/112-1-0-1169" TargetMode="External"/><Relationship Id="rId4" Type="http://schemas.openxmlformats.org/officeDocument/2006/relationships/hyperlink" Target="http://blag.mk.ru/upload/iblock_mk/475/54/30/c4/DETAIL_PICTURE_57716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ФЕНОЛЫ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Галина Геннадиевна,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dirty="0">
                <a:latin typeface="Times New Roman" pitchFamily="18" charset="0"/>
              </a:rPr>
              <a:t>читель химии МБОУ «Гимназия №2»,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г. Инта,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/>
          </a:p>
        </p:txBody>
      </p:sp>
      <p:pic>
        <p:nvPicPr>
          <p:cNvPr id="4" name="Picture 2" descr="C:\Мои документы\Pictures\Сним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96" b="99704" l="0" r="9966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9803"/>
            <a:ext cx="2847975" cy="321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7669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tx1"/>
                </a:solidFill>
                <a:effectLst/>
              </a:rPr>
              <a:t>Реакции фенола по </a:t>
            </a:r>
            <a:r>
              <a:rPr lang="ru-RU" sz="5400" dirty="0" err="1">
                <a:solidFill>
                  <a:schemeClr val="tx1"/>
                </a:solidFill>
                <a:effectLst/>
              </a:rPr>
              <a:t>бензольному</a:t>
            </a:r>
            <a:r>
              <a:rPr lang="ru-RU" sz="5400" dirty="0">
                <a:solidFill>
                  <a:schemeClr val="tx1"/>
                </a:solidFill>
                <a:effectLst/>
              </a:rPr>
              <a:t> кольцу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7787208" cy="4925144"/>
          </a:xfrm>
        </p:spPr>
        <p:txBody>
          <a:bodyPr/>
          <a:lstStyle/>
          <a:p>
            <a:pPr marL="0" indent="0">
              <a:buNone/>
            </a:pPr>
            <a:r>
              <a:rPr lang="bg-BG" b="1" dirty="0">
                <a:solidFill>
                  <a:schemeClr val="tx1"/>
                </a:solidFill>
              </a:rPr>
              <a:t>Галогенирование – для фенола характерны реакции замещения с галогенами. Они проходят значительно легче, чем реакции </a:t>
            </a:r>
            <a:r>
              <a:rPr lang="bg-BG" b="1" dirty="0" smtClean="0">
                <a:solidFill>
                  <a:schemeClr val="tx1"/>
                </a:solidFill>
              </a:rPr>
              <a:t>замещения у  </a:t>
            </a:r>
            <a:r>
              <a:rPr lang="bg-BG" b="1" dirty="0">
                <a:solidFill>
                  <a:schemeClr val="tx1"/>
                </a:solidFill>
              </a:rPr>
              <a:t>бензола.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2132856"/>
            <a:ext cx="5245551" cy="2592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2327371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043664" cy="4851648"/>
          </a:xfrm>
        </p:spPr>
        <p:txBody>
          <a:bodyPr/>
          <a:lstStyle/>
          <a:p>
            <a:pPr marL="0" indent="0">
              <a:buNone/>
            </a:pPr>
            <a:r>
              <a:rPr lang="bg-BG" b="1" dirty="0"/>
              <a:t>В результате полного нитрования фенола образуется   2,4,6-тринитрофенол (пикриновая кислота) –взрывчатое вещество. В </a:t>
            </a:r>
            <a:r>
              <a:rPr lang="en-US" b="1" dirty="0"/>
              <a:t>XIX </a:t>
            </a:r>
            <a:r>
              <a:rPr lang="bg-BG" b="1" dirty="0"/>
              <a:t>столетии её применяли в качестве жёлтого красителя до случая, когда в Париже (1871) одно текстильное предприятие в результате взрыва было снесено с поверхности земли.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645" r="-1147"/>
          <a:stretch/>
        </p:blipFill>
        <p:spPr>
          <a:xfrm>
            <a:off x="1259632" y="3573016"/>
            <a:ext cx="6791325" cy="27718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839062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25144"/>
            <a:ext cx="72390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Получение фенола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3640832" cy="2764904"/>
          </a:xfrm>
        </p:spPr>
        <p:txBody>
          <a:bodyPr/>
          <a:lstStyle/>
          <a:p>
            <a:pPr marL="0" indent="0">
              <a:buNone/>
            </a:pPr>
            <a:r>
              <a:rPr lang="bg-BG" b="1" dirty="0" smtClean="0"/>
              <a:t>потребность </a:t>
            </a:r>
            <a:r>
              <a:rPr lang="bg-BG" b="1" dirty="0"/>
              <a:t>в феноле настолько велика, что этого источника оказывается недостаточно.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33" y="1124744"/>
            <a:ext cx="3632126" cy="272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000099"/>
                </a:solidFill>
              </a:rPr>
              <a:t>Фенол выделяют из каменноугольной смолы.</a:t>
            </a:r>
          </a:p>
        </p:txBody>
      </p:sp>
    </p:spTree>
    <p:extLst>
      <p:ext uri="{BB962C8B-B14F-4D97-AF65-F5344CB8AC3E}">
        <p14:creationId xmlns="" xmlns:p14="http://schemas.microsoft.com/office/powerpoint/2010/main" val="3403575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tx1"/>
                </a:solidFill>
              </a:rPr>
              <a:t>Получение фенола</a:t>
            </a:r>
            <a:endParaRPr lang="ru-RU" sz="5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7664" y="404664"/>
            <a:ext cx="4536504" cy="49949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3550372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3653844"/>
              </p:ext>
            </p:extLst>
          </p:nvPr>
        </p:nvGraphicFramePr>
        <p:xfrm>
          <a:off x="539552" y="188640"/>
          <a:ext cx="6624736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447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Положительная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Отрицательная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(токсическое действие)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лекарственные препараты (пурген, парацетамол) 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антисептики (3-5 % раствор  -карболовая кислота);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эфирные масла (обладают сильными бактерицидными и противовирусными свойствами, стимулируют иммунную систему, повышают артериальное давление: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анетол в укропе, фенхеле,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анисе;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тимол в чабреце;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- эвгенол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гвоздике,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                                                                           базилике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);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флавоноиды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(способствуют удалению радиоактивных элементов из организма).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фенолформальдегидные смолы; 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пестициды; 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гербициды; 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инсектициды;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загрязнение вод  фенольными отходами.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373216"/>
            <a:ext cx="5040560" cy="1143000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  <a:effectLst/>
              </a:rPr>
              <a:t>Физиологическое действие </a:t>
            </a:r>
            <a:r>
              <a:rPr lang="ru-RU" sz="4800" dirty="0" smtClean="0">
                <a:solidFill>
                  <a:schemeClr val="tx1"/>
                </a:solidFill>
                <a:effectLst/>
              </a:rPr>
              <a:t>фенола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8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Применение фенола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653" y="441970"/>
            <a:ext cx="443292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Пластмасса </a:t>
            </a:r>
            <a:r>
              <a:rPr lang="ru-RU" b="1" dirty="0" smtClean="0">
                <a:solidFill>
                  <a:schemeClr val="tx1"/>
                </a:solidFill>
              </a:rPr>
              <a:t>фенолформальдегидная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Синтетические </a:t>
            </a:r>
            <a:r>
              <a:rPr lang="ru-RU" b="1" dirty="0">
                <a:solidFill>
                  <a:schemeClr val="tx1"/>
                </a:solidFill>
              </a:rPr>
              <a:t>волокна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36" y="260649"/>
            <a:ext cx="213615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132856"/>
            <a:ext cx="4320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b="1" dirty="0"/>
              <a:t>Взрывчатые </a:t>
            </a:r>
            <a:r>
              <a:rPr lang="ru-RU" sz="2800" b="1" dirty="0" smtClean="0"/>
              <a:t>вещества.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3" y="1403648"/>
            <a:ext cx="218616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33075"/>
            <a:ext cx="1932831" cy="128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228" y="4685074"/>
            <a:ext cx="34771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/>
              <a:t>Лекарства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91" y="4001269"/>
            <a:ext cx="2396505" cy="146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143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429000"/>
            <a:ext cx="72390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  <a:hlinkClick r:id="rId2" action="ppaction://hlinkpres?slideindex=1&amp;slidetitle="/>
              </a:rPr>
              <a:t>ТЕСТ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Проверим себя.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6307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tx1"/>
                </a:solidFill>
                <a:effectLst/>
              </a:rPr>
              <a:t>Оцените себя 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/>
              <a:t> – получил прочные знания, усвоил весь материал.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b="1" dirty="0"/>
              <a:t> – усвоил материал частично.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/>
              <a:t> – мало, что понял, необходимо еще поработать.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5486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Ресурсы Интернет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http://pda.fantlab.ru/edition78865</a:t>
            </a:r>
            <a:endParaRPr lang="ru-RU" dirty="0"/>
          </a:p>
          <a:p>
            <a:r>
              <a:rPr lang="en-US" dirty="0">
                <a:hlinkClick r:id="rId3"/>
              </a:rPr>
              <a:t>http://www.tarihtekiler.com/tarihi-soz-luk-konu.php?id=77</a:t>
            </a:r>
            <a:endParaRPr lang="ru-RU" dirty="0"/>
          </a:p>
          <a:p>
            <a:r>
              <a:rPr lang="en-US" dirty="0">
                <a:hlinkClick r:id="rId4"/>
              </a:rPr>
              <a:t>http://blag.mk.ru/upload/iblock_mk/475/54/30/c4/DETAIL_PICTURE_577161.jpg</a:t>
            </a:r>
            <a:endParaRPr lang="ru-RU" dirty="0"/>
          </a:p>
          <a:p>
            <a:r>
              <a:rPr lang="en-US" dirty="0">
                <a:hlinkClick r:id="rId5"/>
              </a:rPr>
              <a:t>http://mp-guns.ru/load/boepripasy_i_oruzhie_podderzhki/japonija/universalnaja_oskolochnaja_granata_tip_91/112-1-0-1169</a:t>
            </a:r>
            <a:endParaRPr lang="ru-RU" dirty="0"/>
          </a:p>
          <a:p>
            <a:r>
              <a:rPr lang="en-US" dirty="0">
                <a:hlinkClick r:id="rId6"/>
              </a:rPr>
              <a:t>http://www.startsmile.ru/reference/drugs/50853/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2549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Куприн «Олеся»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162550" y="1557337"/>
            <a:ext cx="3560763" cy="43862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«… Потом я пробовал заняться лечением </a:t>
            </a:r>
            <a:r>
              <a:rPr lang="ru-RU" sz="2400" b="1" dirty="0" err="1">
                <a:solidFill>
                  <a:schemeClr val="tx1"/>
                </a:solidFill>
              </a:rPr>
              <a:t>перебродских</a:t>
            </a:r>
            <a:r>
              <a:rPr lang="ru-RU" sz="2400" b="1" dirty="0">
                <a:solidFill>
                  <a:schemeClr val="tx1"/>
                </a:solidFill>
              </a:rPr>
              <a:t>  жителей. В моем  распоряжении были касторовое масло, карболка, борная кислота, йод»</a:t>
            </a:r>
          </a:p>
        </p:txBody>
      </p:sp>
      <p:pic>
        <p:nvPicPr>
          <p:cNvPr id="27650" name="Picture 2" descr="C:\Мои документы\Pictures\78865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485775"/>
            <a:ext cx="3533775" cy="5742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5130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/>
              </a:rPr>
              <a:t>Соединения, в которых ароматический радикал фенил С</a:t>
            </a:r>
            <a:r>
              <a:rPr lang="ru-RU" sz="3200" baseline="-25000" dirty="0">
                <a:solidFill>
                  <a:schemeClr val="tx1"/>
                </a:solidFill>
                <a:effectLst/>
              </a:rPr>
              <a:t>6</a:t>
            </a:r>
            <a:r>
              <a:rPr lang="ru-RU" sz="3200" dirty="0">
                <a:solidFill>
                  <a:schemeClr val="tx1"/>
                </a:solidFill>
                <a:effectLst/>
              </a:rPr>
              <a:t>Н</a:t>
            </a:r>
            <a:r>
              <a:rPr lang="ru-RU" sz="3200" baseline="-25000" dirty="0">
                <a:solidFill>
                  <a:schemeClr val="tx1"/>
                </a:solidFill>
                <a:effectLst/>
              </a:rPr>
              <a:t>5</a:t>
            </a:r>
            <a:r>
              <a:rPr lang="ru-RU" sz="3200" dirty="0">
                <a:solidFill>
                  <a:schemeClr val="tx1"/>
                </a:solidFill>
                <a:effectLst/>
              </a:rPr>
              <a:t>- непосредственно связан с гидроксильной группой, отличаются по свойствам от ароматических спиртов, настолько, что их выделяют в отдельный класс органических соединений, называемый фенолами.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C:\Мои документы\Pictur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3" y="520701"/>
            <a:ext cx="2020885" cy="166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9396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effectLst/>
              </a:rPr>
              <a:t>Классификация и изомерия фенолов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 descr="C:\Documents and Settings\Миша\Рабочий стол\Новая папка\фенолы\img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125" y="1028699"/>
            <a:ext cx="78676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8877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4941168"/>
            <a:ext cx="5729064" cy="1143000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  <a:effectLst/>
              </a:rPr>
              <a:t>Строение молекулы фенола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Неподеленная</a:t>
            </a:r>
            <a:r>
              <a:rPr lang="ru-RU" b="1" dirty="0"/>
              <a:t> электронная пара атома кислорода притягивается 6-ти электронным облаком </a:t>
            </a:r>
            <a:r>
              <a:rPr lang="ru-RU" b="1" dirty="0" err="1"/>
              <a:t>бензольного</a:t>
            </a:r>
            <a:r>
              <a:rPr lang="ru-RU" b="1" dirty="0"/>
              <a:t> кольца, из-за чего связь О – Н </a:t>
            </a:r>
            <a:r>
              <a:rPr lang="ru-RU" b="1" dirty="0" smtClean="0"/>
              <a:t> </a:t>
            </a:r>
            <a:r>
              <a:rPr lang="ru-RU" b="1" dirty="0"/>
              <a:t>сильнее поляризуется.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Фенол </a:t>
            </a:r>
            <a:r>
              <a:rPr lang="ru-RU" b="1" dirty="0"/>
              <a:t>- более сильная кислота, чем вода и спирты</a:t>
            </a:r>
            <a:r>
              <a:rPr lang="ru-RU" dirty="0"/>
              <a:t>. </a:t>
            </a:r>
          </a:p>
        </p:txBody>
      </p:sp>
      <p:pic>
        <p:nvPicPr>
          <p:cNvPr id="29698" name="Picture 2" descr="C:\Мои документы\Pictures\Сним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96" b="99704" l="0" r="9966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996952"/>
            <a:ext cx="2847975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8651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Физические свойства фенола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5243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0304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Химические свойства фенола: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Мои документы\Pictures\Сним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96" b="99704" l="0" r="9966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848373" cy="321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3476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  <a:effectLst/>
              </a:rPr>
              <a:t>Реакции </a:t>
            </a:r>
            <a:r>
              <a:rPr lang="ru-RU" sz="5400" dirty="0">
                <a:solidFill>
                  <a:schemeClr val="tx1"/>
                </a:solidFill>
                <a:effectLst/>
              </a:rPr>
              <a:t>фенола по ОН-группе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96"/>
          <a:stretch/>
        </p:blipFill>
        <p:spPr>
          <a:xfrm>
            <a:off x="2483768" y="2060848"/>
            <a:ext cx="5639891" cy="2304256"/>
          </a:xfrm>
          <a:noFill/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1" hangingPunct="0">
              <a:spcBef>
                <a:spcPct val="50000"/>
              </a:spcBef>
            </a:pPr>
            <a:r>
              <a:rPr lang="bg-BG" sz="2800" b="1" dirty="0"/>
              <a:t>Фенол, как и спирты, взаимодействует с металлическим натрием с образованием соли (фенолята натрия) и водорода </a:t>
            </a:r>
          </a:p>
        </p:txBody>
      </p:sp>
    </p:spTree>
    <p:extLst>
      <p:ext uri="{BB962C8B-B14F-4D97-AF65-F5344CB8AC3E}">
        <p14:creationId xmlns="" xmlns:p14="http://schemas.microsoft.com/office/powerpoint/2010/main" val="3819175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tx1"/>
                </a:solidFill>
                <a:effectLst/>
              </a:rPr>
              <a:t>Реакции фенола по ОН-группе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7787208" cy="4781128"/>
          </a:xfrm>
        </p:spPr>
        <p:txBody>
          <a:bodyPr/>
          <a:lstStyle/>
          <a:p>
            <a:pPr marL="0" indent="0">
              <a:buNone/>
            </a:pPr>
            <a:r>
              <a:rPr lang="bg-BG" b="1" dirty="0" smtClean="0">
                <a:solidFill>
                  <a:schemeClr val="tx1"/>
                </a:solidFill>
              </a:rPr>
              <a:t>Фенол </a:t>
            </a:r>
            <a:r>
              <a:rPr lang="bg-BG" b="1" dirty="0">
                <a:solidFill>
                  <a:schemeClr val="tx1"/>
                </a:solidFill>
              </a:rPr>
              <a:t>может взаимодействовать со щелочами, проявляя свойства слабой кислоты.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32" r="-1"/>
          <a:stretch/>
        </p:blipFill>
        <p:spPr>
          <a:xfrm>
            <a:off x="1809750" y="1772816"/>
            <a:ext cx="5966098" cy="2922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513791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158</TotalTime>
  <Words>424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Thermal</vt:lpstr>
      <vt:lpstr>ФЕНОЛЫ</vt:lpstr>
      <vt:lpstr>А. Куприн «Олеся»</vt:lpstr>
      <vt:lpstr>Соединения, в которых ароматический радикал фенил С6Н5- непосредственно связан с гидроксильной группой, отличаются по свойствам от ароматических спиртов, настолько, что их выделяют в отдельный класс органических соединений, называемый фенолами. </vt:lpstr>
      <vt:lpstr>Классификация и изомерия фенолов</vt:lpstr>
      <vt:lpstr>Строение молекулы фенола</vt:lpstr>
      <vt:lpstr>Физические свойства фенола</vt:lpstr>
      <vt:lpstr>Химические свойства фенола:</vt:lpstr>
      <vt:lpstr>Реакции фенола по ОН-группе</vt:lpstr>
      <vt:lpstr>Реакции фенола по ОН-группе</vt:lpstr>
      <vt:lpstr>Реакции фенола по бензольному кольцу</vt:lpstr>
      <vt:lpstr>Слайд 11</vt:lpstr>
      <vt:lpstr>Получение фенола</vt:lpstr>
      <vt:lpstr>Получение фенола</vt:lpstr>
      <vt:lpstr>Физиологическое действие фенола</vt:lpstr>
      <vt:lpstr>Применение фенола</vt:lpstr>
      <vt:lpstr>ТЕСТ</vt:lpstr>
      <vt:lpstr>Оцените себя </vt:lpstr>
      <vt:lpstr>Ресурсы Интернет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ФЕНОЛЫ</dc:title>
  <dc:creator>Марина Агурова</dc:creator>
  <cp:lastModifiedBy>Галина</cp:lastModifiedBy>
  <cp:revision>18</cp:revision>
  <dcterms:created xsi:type="dcterms:W3CDTF">2012-10-07T04:42:28Z</dcterms:created>
  <dcterms:modified xsi:type="dcterms:W3CDTF">2022-10-17T12:16:19Z</dcterms:modified>
</cp:coreProperties>
</file>