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60" r:id="rId4"/>
    <p:sldId id="261" r:id="rId5"/>
    <p:sldId id="263" r:id="rId6"/>
    <p:sldId id="282" r:id="rId7"/>
    <p:sldId id="283" r:id="rId8"/>
    <p:sldId id="288" r:id="rId9"/>
    <p:sldId id="284" r:id="rId10"/>
    <p:sldId id="264" r:id="rId11"/>
    <p:sldId id="281" r:id="rId12"/>
    <p:sldId id="280" r:id="rId13"/>
    <p:sldId id="285" r:id="rId14"/>
    <p:sldId id="287" r:id="rId15"/>
    <p:sldId id="276" r:id="rId16"/>
    <p:sldId id="273" r:id="rId17"/>
    <p:sldId id="266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33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7" autoAdjust="0"/>
  </p:normalViewPr>
  <p:slideViewPr>
    <p:cSldViewPr snapToGrid="0">
      <p:cViewPr varScale="1">
        <p:scale>
          <a:sx n="99" d="100"/>
          <a:sy n="99" d="100"/>
        </p:scale>
        <p:origin x="96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44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8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1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5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5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3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4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6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4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0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2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D083A-C4BE-486C-BA12-A75E56A1EAA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BD2C7-34AB-409A-AB0C-8A025A562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46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35040" y="1211792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Туристский </a:t>
            </a:r>
          </a:p>
          <a:p>
            <a:pPr algn="ctr"/>
            <a:r>
              <a:rPr lang="ru-RU" sz="32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слет обучающихся </a:t>
            </a:r>
          </a:p>
          <a:p>
            <a:pPr algn="ctr"/>
            <a:r>
              <a:rPr lang="ru-RU" sz="3200" b="1" i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Кукморского</a:t>
            </a:r>
            <a:r>
              <a:rPr lang="ru-RU" sz="32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муниципального района</a:t>
            </a:r>
          </a:p>
          <a:p>
            <a:pPr algn="ctr"/>
            <a:r>
              <a:rPr lang="ru-RU" sz="32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Республики </a:t>
            </a:r>
            <a:r>
              <a:rPr lang="ru-RU" sz="3200" b="1" i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Татарстан</a:t>
            </a:r>
          </a:p>
        </p:txBody>
      </p:sp>
      <p:pic>
        <p:nvPicPr>
          <p:cNvPr id="1026" name="Picture 2" descr="Герб Кукморского район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109" y="181402"/>
            <a:ext cx="883691" cy="1112233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65289" y="4796727"/>
            <a:ext cx="565507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Михайлова Альбина </a:t>
            </a:r>
          </a:p>
          <a:p>
            <a:pPr algn="r"/>
            <a:r>
              <a:rPr lang="ru-RU" sz="1400" b="1" i="1" cap="none" spc="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Файзулхаковна</a:t>
            </a:r>
            <a:r>
              <a:rPr lang="ru-RU" sz="14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</a:p>
          <a:p>
            <a:pPr algn="r"/>
            <a:r>
              <a:rPr lang="ru-RU" sz="14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методист </a:t>
            </a:r>
          </a:p>
          <a:p>
            <a:pPr algn="r"/>
            <a:r>
              <a:rPr lang="ru-RU" sz="14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МБУДО «ЦДТ «Галактика»</a:t>
            </a:r>
          </a:p>
          <a:p>
            <a:pPr algn="r"/>
            <a:endParaRPr lang="ru-RU" sz="1400" b="1" i="1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r"/>
            <a:endParaRPr lang="ru-RU" sz="1400" b="1" i="1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r"/>
            <a:endParaRPr lang="ru-RU" sz="1400" b="1" i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1400" b="1" i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2021 г.</a:t>
            </a:r>
            <a:endParaRPr lang="ru-RU" sz="1400" b="1" i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39">
        <p14:reveal/>
      </p:transition>
    </mc:Choice>
    <mc:Fallback xmlns="">
      <p:transition spd="slow" advTm="5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27633" y="172470"/>
            <a:ext cx="3947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Конкурс «ВИЗИТКА».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Каждая команда заранее готовит свою визитную карточку. Команды представляют свое объединение. Участвует вся команда. Время выступления 5 минут.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Нарушение временного ограничения штрафуется (минус 1 балл за каждую минуту сверх нормы)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3115436"/>
            <a:ext cx="4597666" cy="344825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77" y="0"/>
            <a:ext cx="4153914" cy="3115436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9" y="135125"/>
            <a:ext cx="3849611" cy="2887208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72" y="3178394"/>
            <a:ext cx="4295519" cy="3221639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1482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"/>
    </mc:Choice>
    <mc:Fallback xmlns="">
      <p:transition spd="slow" advTm="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12" y="4031716"/>
            <a:ext cx="5024504" cy="28262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27" y="2265497"/>
            <a:ext cx="4956028" cy="278776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05062" y="721660"/>
            <a:ext cx="519764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ЗАДАНИЕ: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постановка бивака за определенное время.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ПОДВЕДЕНИЕ ИТОГОВ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итоги подводит судейская бригада в количестве 2—3 человек. побеждает команда, имеющая наименьшую сумму штрафов за допущенные ошибки.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ШТРАФЫ:</a:t>
            </a:r>
            <a:endParaRPr lang="ru-RU" sz="1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1. мусор на поляне или в палатках 3 балла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2. не снят дерн с кострового места 5 баллов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 расстояние от деревьев до костра менее 3-х метров 3 балла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4. крона деревьев нависает над костром 5 баллов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5. не соблюдаются правила хранения дерна 3 балла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6. порубка или причинение ущерба зеленым насаждениям 10 баллов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7. отсутствие удобного обеденного места, несоблюдение правил хранения продуктов, чистота используемой посуды 5 баллов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8. отсутствие места для рубки дров, нарушение правил техники безопасности при рубке дров, разделке </a:t>
            </a:r>
            <a:r>
              <a:rPr lang="ru-R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сушины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хранении колющих и режущих предметов 5 баллов</a:t>
            </a:r>
          </a:p>
          <a:p>
            <a:pPr algn="jus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9. неудобное расположение палаток, нарушения в их постановке, разбросанные вещи 3 балла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2657" y="17146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Конкурс 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БИВАКОВ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(мест расположения групп на поляне слета)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6" y="171464"/>
            <a:ext cx="4263991" cy="239849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246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"/>
    </mc:Choice>
    <mc:Fallback xmlns="">
      <p:transition spd="slow" advTm="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6" y="3590223"/>
            <a:ext cx="4357036" cy="326777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54" y="1664980"/>
            <a:ext cx="4209954" cy="315746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94049" y="164250"/>
            <a:ext cx="4195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ПАЛАТКИ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23208" y="741419"/>
            <a:ext cx="434099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ОБОРУДОВАНИЕ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: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палатка, колышки, стойки, секундомер.</a:t>
            </a:r>
          </a:p>
          <a:p>
            <a:pPr algn="just"/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ЗАДАНИЕ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: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команда должна как можно быстрее и правильнее поставить палатку.</a:t>
            </a:r>
          </a:p>
          <a:p>
            <a:pPr algn="just"/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ПОДВЕДЕНИЕ ИТОГОВ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: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судья засекает время постановки палатки. При подведении итогов к этому времени прибавляется штрафное время за ошибки при постановке палатки. Побеждает команда, имеющая наименьшее общее время.</a:t>
            </a:r>
          </a:p>
          <a:p>
            <a:pPr algn="just"/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ШТРАФНОЕ ВРЕМЯ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 (1 балл = 30 секундам):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1. Палатка перекошена 3 балла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2. Стойки палатки стоят неровно 1 балл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3. Стенки и крыша палатки " провисают" 3 балла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4. Дно палатки плохо растянуто 1 балл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5. Не все растяжки закреплены колышками 1 балл</a:t>
            </a:r>
          </a:p>
          <a:p>
            <a:pPr algn="just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algun Gothic" panose="020B0503020000020004" pitchFamily="34" charset="-127"/>
              </a:rPr>
              <a:t>6. Вход в палатку не закрыт 1 балл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6" y="351320"/>
            <a:ext cx="4318536" cy="3238902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21229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"/>
    </mc:Choice>
    <mc:Fallback xmlns="">
      <p:transition spd="slow" advTm="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7335" y="289379"/>
            <a:ext cx="4435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 ТУРИСТСКИХ  ПЕСЕН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2269" y="658711"/>
            <a:ext cx="10895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туристских песен у костра с «ЖИВЫМ» </a:t>
            </a:r>
            <a:endPara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музыкальным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сопровождением (гитара).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58460" y="866373"/>
            <a:ext cx="4132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81818"/>
                </a:solidFill>
                <a:latin typeface="Open Sans"/>
              </a:rPr>
              <a:t/>
            </a:r>
            <a:br>
              <a:rPr lang="ru-RU" dirty="0">
                <a:solidFill>
                  <a:srgbClr val="181818"/>
                </a:solidFill>
                <a:latin typeface="Open Sans"/>
              </a:rPr>
            </a:br>
            <a:endParaRPr lang="ru-RU" dirty="0">
              <a:solidFill>
                <a:srgbClr val="181818"/>
              </a:solidFill>
              <a:latin typeface="Open Sans"/>
            </a:endParaRP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ЗАДАНИЕ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команда выставляет на конкурс 2 туристские песни по своему выбору.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ПОДВЕДЕНИЕ ИТОГОВ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итоги подводит жюри (не менее 3 человек). При подведении итогов учитывается: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1)   качество исполнения;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2)   соответствие песни туристской теме;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3)   массовость;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4)   самостоятельный аккомпанемент;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5)   авторство песни.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Каждый член жюри выставляет свою оценку команде в каждой номинации по пятибалльной системе, подсчитывается общая сумма баллов у каждого члена жюри, затем суммируется с оценками других судей. Победитель определяется по наибольшей сумме баллов.</a:t>
            </a:r>
            <a:endParaRPr lang="ru-RU" sz="1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76" y="3618860"/>
            <a:ext cx="3914231" cy="293567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8" y="1305042"/>
            <a:ext cx="4170862" cy="276252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8880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"/>
    </mc:Choice>
    <mc:Fallback xmlns="">
      <p:transition spd="slow" advTm="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2135" y="1460494"/>
            <a:ext cx="53965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Участвует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 команды. </a:t>
            </a:r>
            <a:endPara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письменной форме нужно ответить на вопросы по Правилам вида спорта «Спортивный туризм»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Регламенту проведения соревнований по группе дисциплин «Дистанция-пешеходная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правильный ответ капитан получает 2 балла. Результат определяется по количеству набранных баллов. При равенстве баллов учитывается время, затраченное на выполнение задания. Участникам необходимо иметь при себе ручку.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11254" y="273131"/>
            <a:ext cx="4953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КАПИТАНОВ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007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9"/>
    </mc:Choice>
    <mc:Fallback xmlns="">
      <p:transition spd="slow" advTm="7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0411" y="150112"/>
            <a:ext cx="64713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онкурс « КОСТЕР»</a:t>
            </a:r>
          </a:p>
          <a:p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ОБОРУДОВАНИЕ: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костровые ямы со стойками и укрепленными на них проволокой и ниткой, секундомер.</a:t>
            </a:r>
          </a:p>
          <a:p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ЗАДАНИЕ: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команда из 2-х человек должна разжечь костер, используя природные средства, и пережечь нитку. Уровень дров в костре должен быть не выше проволоки. Команда приходит на конкурс со своими спичками и средствами для разжигания и поддержания костра.</a:t>
            </a:r>
          </a:p>
          <a:p>
            <a:r>
              <a:rPr lang="ru-RU" sz="1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ПОДВЕДЕНИЕ ИТОГОВ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судья засекает время выполнения задания. Побеждает команда, которая быстрее других справится с заданием.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b="1" i="1" dirty="0"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97" y="489085"/>
            <a:ext cx="4907278" cy="3680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7" y="2815392"/>
            <a:ext cx="4992303" cy="37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3"/>
    </mc:Choice>
    <mc:Fallback xmlns="">
      <p:transition spd="slow" advTm="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1" y="957360"/>
            <a:ext cx="2896249" cy="3861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07" y="1065214"/>
            <a:ext cx="3036771" cy="4049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3570" y="273670"/>
            <a:ext cx="3144486" cy="41926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63564" y="184216"/>
            <a:ext cx="81512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ТУРИСТСКИХ ГАЗЕТ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9703" y="4206300"/>
            <a:ext cx="4508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 команда привозит с собой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чистый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 ватмана (размер А1), карандаши, фломастеры, краски, фото.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газеты «Наш лучший поход».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Команда выпускает газету-отчёт по результатам двухдневного похода, совершенного в период с 1.09.2019 по 15.05.2021гг. </a:t>
            </a:r>
          </a:p>
        </p:txBody>
      </p:sp>
    </p:spTree>
    <p:extLst>
      <p:ext uri="{BB962C8B-B14F-4D97-AF65-F5344CB8AC3E}">
        <p14:creationId xmlns:p14="http://schemas.microsoft.com/office/powerpoint/2010/main" val="38627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"/>
    </mc:Choice>
    <mc:Fallback xmlns="">
      <p:transition spd="slow" advTm="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34" y="338488"/>
            <a:ext cx="3923769" cy="294282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7164" t="5149" r="6707" b="9486"/>
          <a:stretch/>
        </p:blipFill>
        <p:spPr bwMode="auto">
          <a:xfrm>
            <a:off x="4254667" y="1558605"/>
            <a:ext cx="3747135" cy="2618072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38" y="3281315"/>
            <a:ext cx="4100362" cy="3075272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8" y="255431"/>
            <a:ext cx="3704925" cy="2778694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794" y="269508"/>
            <a:ext cx="10824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ПОДВЕДЕНИЕ ИТОГОВ.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НАГРАЖДЕНИЕ ПОБЕДИТЕЛЕЙ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 ПРИЗЕРОВ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ТУРИСТСКОГО СЛЕТА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54667" y="3961751"/>
            <a:ext cx="406827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Победители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 призеры в личном и командном зачетах определяются по лучшему времени прохождения дистанции. Победители в общем зачете определяются по сумме мест, занятых командой на дистанции, и общему месту, занятому командой в конкурсной программе. Команды, не принявшие участие хотя бы в одном конкурсе, автоматически исключаются из числа призеров.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11" y="3034125"/>
            <a:ext cx="2805172" cy="374023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1894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3"/>
    </mc:Choice>
    <mc:Fallback xmlns="">
      <p:transition spd="slow" advTm="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98929" y="120721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Спасибо </a:t>
            </a:r>
          </a:p>
          <a:p>
            <a:pPr algn="ctr"/>
            <a:r>
              <a:rPr lang="ru-RU" sz="4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за внимание</a:t>
            </a:r>
            <a:r>
              <a:rPr lang="ru-RU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35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3"/>
    </mc:Choice>
    <mc:Fallback xmlns="">
      <p:transition spd="slow" advTm="367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06501" y="514906"/>
            <a:ext cx="468740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ЦЕЛЬ: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развитие детско-юношеского туризма в районе, социализация детей средствами туризма.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05520" y="2520717"/>
            <a:ext cx="5386480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algn="ctr">
              <a:spcAft>
                <a:spcPts val="0"/>
              </a:spcAft>
            </a:pPr>
            <a:endParaRPr lang="ru-RU" sz="1600" i="1" dirty="0" smtClean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Широкое привлечение учащихся к занятиям туризмом;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ормирование чувства патриотизма и гражданственности;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отивация учащихся к осознанному выбору будущей профессии, профессиональной ориентации;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становление дружеских контактов между детскими коллективами;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форм и методов учебно-тренировочного процесса;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сильнейших команд и участников.</a:t>
            </a:r>
            <a:endParaRPr lang="ru-RU" sz="1600" b="1" i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5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"/>
    </mc:Choice>
    <mc:Fallback xmlns="">
      <p:transition spd="slow" advTm="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6392" y="141776"/>
            <a:ext cx="6583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 ПРОВЕДЕНИЯ</a:t>
            </a: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14-15 мая 2021 года</a:t>
            </a:r>
          </a:p>
          <a:p>
            <a:pPr algn="just">
              <a:spcAft>
                <a:spcPts val="0"/>
              </a:spcAft>
            </a:pPr>
            <a:endParaRPr lang="ru-RU" sz="1600" b="1" i="1" dirty="0" smtClean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ПРОВЕДЕНИЯ СОРЕВНОВАНИЙ</a:t>
            </a:r>
            <a:r>
              <a:rPr lang="ru-RU" sz="16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прилегающей территории 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ДЛОЛ «Сосенка» д. Камышлы 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Кукморского</a:t>
            </a: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района.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b="1" i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Общее руководство проведением 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соревнований осуществляет 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«Центр детского творчества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«ГАЛАКТИКА». 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14309" y="3581791"/>
            <a:ext cx="51728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       </a:t>
            </a:r>
            <a:r>
              <a:rPr lang="ru-RU" sz="1600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Выбор </a:t>
            </a:r>
            <a:r>
              <a:rPr lang="ru-RU" sz="1600" i="1" dirty="0">
                <a:solidFill>
                  <a:schemeClr val="bg1"/>
                </a:solidFill>
                <a:latin typeface="Georgia" panose="02040502050405020303" pitchFamily="18" charset="0"/>
              </a:rPr>
              <a:t>места слета определяется требованиями безопасности участников, удобства подъездов и подходов, планировки лагеря, обеспеченности водой и топливом, пожарной безопасности и охраны природы, ландшафтной характеристикой местности с точки зрения прокладывания интересных для участников и зрителей дистанций соревнований, для старта и финиша по каждой дистанции, для размещения главной судейской коллегии, врача.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60" y="247654"/>
            <a:ext cx="3235801" cy="323351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3086100"/>
            <a:ext cx="6522720" cy="3669030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15118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"/>
    </mc:Choice>
    <mc:Fallback xmlns="">
      <p:transition spd="slow" advTm="49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63674" y="87545"/>
            <a:ext cx="548502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УЧАСТНИКИ СОРЕВНОВАНИЙ</a:t>
            </a: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общеобразовательных учреждений, учреждений дополнительного образования </a:t>
            </a:r>
            <a:r>
              <a:rPr lang="ru-RU" b="1" i="1" dirty="0" err="1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Кукморского</a:t>
            </a: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МР, включенные в заявку на участие в соревнованиях, при наличии соответствующего медицинского допуска, полиса о страховании от несчастных случаев и необходимого снаряжения, в том числе дети с ОВЗ.</a:t>
            </a:r>
          </a:p>
          <a:p>
            <a:pPr algn="just">
              <a:spcAft>
                <a:spcPts val="0"/>
              </a:spcAft>
            </a:pPr>
            <a:endParaRPr lang="ru-RU" b="1" i="1" dirty="0" smtClean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КОМАНДЫ: </a:t>
            </a: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тренер, судья (обязательно), </a:t>
            </a: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участника (не менее 2 девочек).</a:t>
            </a:r>
          </a:p>
          <a:p>
            <a:pPr algn="just">
              <a:spcAft>
                <a:spcPts val="0"/>
              </a:spcAft>
            </a:pPr>
            <a:endParaRPr lang="ru-RU" b="1" i="1" dirty="0" smtClean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СОРЕВНОВАНИЯ ПРОВОДЯТСЯ ПО ДВУМ ВОЗРАСТНЫМ ГРУППАМ:</a:t>
            </a:r>
          </a:p>
          <a:p>
            <a:pPr marL="285750" lvl="0" indent="-285750" algn="ctr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альчики/девочки младше 14 лет </a:t>
            </a:r>
          </a:p>
          <a:p>
            <a:pPr lvl="0" algn="ctr">
              <a:spcAft>
                <a:spcPts val="0"/>
              </a:spcAft>
            </a:pPr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(МД младше 14) – 2008 г.р. и младше;</a:t>
            </a:r>
          </a:p>
          <a:p>
            <a:pPr marL="285750" lvl="0" indent="-285750" algn="ctr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юноши/девушки 14-15 лет (ЮД 14/15) –2007 г.р. и старше.</a:t>
            </a:r>
            <a:endParaRPr lang="ru-RU" b="1" i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0168" y="144379"/>
            <a:ext cx="6031832" cy="586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u="sng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  СОРЕВНОВАНИЙ</a:t>
            </a:r>
            <a:endParaRPr lang="ru-RU" sz="1600" dirty="0" smtClean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-ЫЙ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мая)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8.00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заезд команд.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комиссии по допуску участников и технической комиссии. Совещание с представителями.</a:t>
            </a: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10.00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открытие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Слёта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11.00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«Дистанция – пешеходная – личный зачет»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«Визитка»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онкурс биваков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палатки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онкурс костер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туристских песен </a:t>
            </a:r>
          </a:p>
          <a:p>
            <a:pPr algn="just">
              <a:spcAft>
                <a:spcPts val="0"/>
              </a:spcAft>
            </a:pPr>
            <a:endParaRPr lang="ru-RU" sz="10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-ОЙ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 (</a:t>
            </a:r>
            <a:r>
              <a:rPr lang="ru-RU" sz="1600" b="1" u="sng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мая):</a:t>
            </a:r>
            <a:endParaRPr lang="ru-RU" sz="1600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9.00 -«Дистанция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пешеходная – группа»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капитанов;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туристических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газет. </a:t>
            </a:r>
          </a:p>
          <a:p>
            <a:pPr algn="ctr"/>
            <a:endPara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15.00  - награждение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16.00   - отъезд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участников соревнований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"/>
    </mc:Choice>
    <mc:Fallback xmlns="">
      <p:transition spd="slow" advTm="908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0582" y="127883"/>
            <a:ext cx="6120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Открытие слета</a:t>
            </a:r>
            <a:endParaRPr lang="ru-RU" sz="54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14" y="789463"/>
            <a:ext cx="3209799" cy="479319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1" y="808594"/>
            <a:ext cx="4151339" cy="2335128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71" y="2130354"/>
            <a:ext cx="4062865" cy="304714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95" y="3941402"/>
            <a:ext cx="3888798" cy="291659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510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7"/>
    </mc:Choice>
    <mc:Fallback xmlns="">
      <p:transition spd="slow" advTm="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4" y="132065"/>
            <a:ext cx="2909244" cy="1936984"/>
          </a:xfrm>
          <a:prstGeom prst="rect">
            <a:avLst/>
          </a:prstGeom>
          <a:effectLst>
            <a:glow>
              <a:schemeClr val="accent1"/>
            </a:glow>
            <a:softEdge rad="762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29590" y="39204"/>
            <a:ext cx="61863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«Дистанция – пешеходная – </a:t>
            </a:r>
            <a:r>
              <a:rPr lang="ru-RU" sz="2400" b="1" dirty="0" err="1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личка</a:t>
            </a: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5566" y="547693"/>
            <a:ext cx="650690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«Дистанция – пешеходная – группа»</a:t>
            </a:r>
            <a:endParaRPr lang="ru-RU" sz="2400" b="1" dirty="0" smtClean="0"/>
          </a:p>
          <a:p>
            <a:pPr algn="just">
              <a:spcAft>
                <a:spcPts val="0"/>
              </a:spcAft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766" y="211756"/>
            <a:ext cx="3170422" cy="199916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88" y="2995174"/>
            <a:ext cx="2098859" cy="373130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977817" y="10119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Этапы: </a:t>
            </a:r>
            <a:endParaRPr lang="ru-RU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подъем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и спуск по склону, траверс склона по перилам, спуск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дюльфером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, наклонная навесная переправа, переправа по бревну маятником, переправа методом «Маятник» с самонаведением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7" y="2441990"/>
            <a:ext cx="3027718" cy="214480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29" y="2754556"/>
            <a:ext cx="2089234" cy="371419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25" y="2472382"/>
            <a:ext cx="3522847" cy="19816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67" y="2754556"/>
            <a:ext cx="2167070" cy="3852569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7204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"/>
    </mc:Choice>
    <mc:Fallback xmlns="">
      <p:transition spd="slow" advTm="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99" y="216567"/>
            <a:ext cx="3930661" cy="294799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9" y="216567"/>
            <a:ext cx="3760269" cy="282020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62" y="3397926"/>
            <a:ext cx="3849733" cy="262748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7" y="3309171"/>
            <a:ext cx="4020616" cy="260304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98" y="576859"/>
            <a:ext cx="4543531" cy="340764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01600"/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8"/>
          <a:srcRect l="6253" t="1996" r="2993" b="4218"/>
          <a:stretch/>
        </p:blipFill>
        <p:spPr bwMode="auto">
          <a:xfrm>
            <a:off x="3806746" y="4256910"/>
            <a:ext cx="4644234" cy="2483668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2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"/>
    </mc:Choice>
    <mc:Fallback xmlns="">
      <p:transition spd="slow" advTm="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89406" y="89381"/>
            <a:ext cx="4344459" cy="12003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 о н к у р с н а я </a:t>
            </a:r>
          </a:p>
          <a:p>
            <a:pPr algn="ctr"/>
            <a:r>
              <a:rPr lang="ru-RU" sz="36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программа</a:t>
            </a:r>
            <a:endParaRPr lang="ru-RU" sz="36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68269" y="2128122"/>
            <a:ext cx="5861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«Визитка»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биваков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палатки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туристских </a:t>
            </a: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песен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капитанов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«Костер» 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туристских </a:t>
            </a: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газет</a:t>
            </a: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97566" y="1751798"/>
            <a:ext cx="4783756" cy="9625"/>
          </a:xfrm>
          <a:prstGeom prst="line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16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0"/>
    </mc:Choice>
    <mc:Fallback xmlns="">
      <p:transition spd="slow" advTm="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717</Words>
  <Application>Microsoft Office PowerPoint</Application>
  <PresentationFormat>Широкоэкранный</PresentationFormat>
  <Paragraphs>144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Malgun Gothic</vt:lpstr>
      <vt:lpstr>Arial</vt:lpstr>
      <vt:lpstr>Calibri</vt:lpstr>
      <vt:lpstr>Calibri Light</vt:lpstr>
      <vt:lpstr>Georgia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63</cp:revision>
  <dcterms:created xsi:type="dcterms:W3CDTF">2021-12-03T13:15:11Z</dcterms:created>
  <dcterms:modified xsi:type="dcterms:W3CDTF">2021-12-08T06:04:17Z</dcterms:modified>
</cp:coreProperties>
</file>