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1" r:id="rId3"/>
    <p:sldId id="257" r:id="rId4"/>
    <p:sldId id="270" r:id="rId5"/>
    <p:sldId id="274" r:id="rId6"/>
    <p:sldId id="294" r:id="rId7"/>
    <p:sldId id="295" r:id="rId8"/>
    <p:sldId id="297" r:id="rId9"/>
    <p:sldId id="275" r:id="rId10"/>
    <p:sldId id="299" r:id="rId11"/>
    <p:sldId id="300" r:id="rId12"/>
    <p:sldId id="301" r:id="rId13"/>
    <p:sldId id="302" r:id="rId14"/>
    <p:sldId id="304" r:id="rId15"/>
    <p:sldId id="306" r:id="rId16"/>
    <p:sldId id="312" r:id="rId17"/>
    <p:sldId id="307" r:id="rId18"/>
    <p:sldId id="30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3FB8"/>
    <a:srgbClr val="D7B9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28" autoAdjust="0"/>
    <p:restoredTop sz="95260" autoAdjust="0"/>
  </p:normalViewPr>
  <p:slideViewPr>
    <p:cSldViewPr>
      <p:cViewPr varScale="1">
        <p:scale>
          <a:sx n="70" d="100"/>
          <a:sy n="70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5B12A-9EE2-4F8B-AB49-C79F943AFCE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256DA-3E38-4B57-8E5A-3E585E91A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20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D401-38D5-4F27-A0C7-142779D35B4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76C0-6546-459E-B9F8-D029B3C8B7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D401-38D5-4F27-A0C7-142779D35B4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76C0-6546-459E-B9F8-D029B3C8B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D401-38D5-4F27-A0C7-142779D35B4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76C0-6546-459E-B9F8-D029B3C8B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D401-38D5-4F27-A0C7-142779D35B4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76C0-6546-459E-B9F8-D029B3C8B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D401-38D5-4F27-A0C7-142779D35B4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8A76C0-6546-459E-B9F8-D029B3C8B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D401-38D5-4F27-A0C7-142779D35B4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76C0-6546-459E-B9F8-D029B3C8B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D401-38D5-4F27-A0C7-142779D35B4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76C0-6546-459E-B9F8-D029B3C8B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D401-38D5-4F27-A0C7-142779D35B4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76C0-6546-459E-B9F8-D029B3C8B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D401-38D5-4F27-A0C7-142779D35B4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76C0-6546-459E-B9F8-D029B3C8B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D401-38D5-4F27-A0C7-142779D35B4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76C0-6546-459E-B9F8-D029B3C8B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D401-38D5-4F27-A0C7-142779D35B4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76C0-6546-459E-B9F8-D029B3C8B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7B9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54D401-38D5-4F27-A0C7-142779D35B4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8A76C0-6546-459E-B9F8-D029B3C8B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072494" cy="31432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Образовательное событие как форма работы с родителями в начальной школе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:\Семейные посиделки\IMG_7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F:\Семейные посиделки\IMG_7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143901" cy="542926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:\Семейные посиделки\IMG_7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7858180" cy="530861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F:\Семейные посиделки\IMG_72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7715304" cy="530861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:\Семейные посиделки\IMG_72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8" name="Picture 2" descr="F:\Семейные посиделки\IMG_72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:\Семейные посиделки\IMG_71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4038600" cy="2692400"/>
          </a:xfrm>
          <a:prstGeom prst="rect">
            <a:avLst/>
          </a:prstGeom>
          <a:noFill/>
        </p:spPr>
      </p:pic>
      <p:pic>
        <p:nvPicPr>
          <p:cNvPr id="51203" name="Picture 3" descr="F:\Семейные посиделки\IMG_71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Образовательное событие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072494" cy="4143404"/>
          </a:xfrm>
        </p:spPr>
        <p:txBody>
          <a:bodyPr>
            <a:normAutofit/>
          </a:bodyPr>
          <a:lstStyle/>
          <a:p>
            <a:pPr algn="ctr"/>
            <a:endParaRPr lang="ru-RU" sz="3600" b="1" i="1" dirty="0" smtClean="0">
              <a:solidFill>
                <a:schemeClr val="bg1"/>
              </a:solidFill>
            </a:endParaRPr>
          </a:p>
          <a:p>
            <a:pPr algn="ctr"/>
            <a:endParaRPr lang="ru-RU" sz="3600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имеет  определённую организованную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структуру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515167ffd573210251559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3571876"/>
            <a:ext cx="4165935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8026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628640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solidFill>
                  <a:schemeClr val="bg1"/>
                </a:solidFill>
              </a:rPr>
              <a:t>Образовательное событие имеет определенную организованную структуру: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7929618" cy="442915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 </a:t>
            </a:r>
          </a:p>
          <a:p>
            <a:pPr lvl="0" algn="l"/>
            <a:r>
              <a:rPr lang="ru-RU" sz="4000" dirty="0" smtClean="0">
                <a:solidFill>
                  <a:schemeClr val="bg1"/>
                </a:solidFill>
              </a:rPr>
              <a:t>1. Соответствие культурному образцу («праздник», «экспедиция», «карнавал», «аукцион», «</a:t>
            </a:r>
            <a:r>
              <a:rPr lang="ru-RU" sz="4000" dirty="0" err="1" smtClean="0">
                <a:solidFill>
                  <a:schemeClr val="bg1"/>
                </a:solidFill>
              </a:rPr>
              <a:t>квест</a:t>
            </a:r>
            <a:r>
              <a:rPr lang="ru-RU" sz="4000" dirty="0" smtClean="0">
                <a:solidFill>
                  <a:schemeClr val="bg1"/>
                </a:solidFill>
              </a:rPr>
              <a:t>» и др.)</a:t>
            </a:r>
          </a:p>
          <a:p>
            <a:pPr lvl="0" algn="l"/>
            <a:r>
              <a:rPr lang="ru-RU" sz="4000" dirty="0" smtClean="0">
                <a:solidFill>
                  <a:schemeClr val="bg1"/>
                </a:solidFill>
              </a:rPr>
              <a:t>2. Связь с другими элементами и историей жизни сообщества участников.</a:t>
            </a:r>
          </a:p>
          <a:p>
            <a:pPr lvl="0" algn="l"/>
            <a:r>
              <a:rPr lang="ru-RU" sz="4000" dirty="0" smtClean="0">
                <a:solidFill>
                  <a:schemeClr val="bg1"/>
                </a:solidFill>
              </a:rPr>
              <a:t>3. Наличие привлекательной перспективы.</a:t>
            </a:r>
          </a:p>
          <a:p>
            <a:pPr lvl="0" algn="l"/>
            <a:r>
              <a:rPr lang="ru-RU" sz="4000" dirty="0" smtClean="0">
                <a:solidFill>
                  <a:schemeClr val="bg1"/>
                </a:solidFill>
              </a:rPr>
              <a:t>4. Развернутый этап подготовки.</a:t>
            </a:r>
          </a:p>
          <a:p>
            <a:pPr lvl="0" algn="l"/>
            <a:r>
              <a:rPr lang="ru-RU" sz="4000" dirty="0" smtClean="0">
                <a:solidFill>
                  <a:schemeClr val="bg1"/>
                </a:solidFill>
              </a:rPr>
              <a:t>5. Системная многослойная структура, включающая коммуникации.</a:t>
            </a:r>
          </a:p>
          <a:p>
            <a:pPr lvl="0" algn="l"/>
            <a:r>
              <a:rPr lang="ru-RU" sz="4000" dirty="0" smtClean="0">
                <a:solidFill>
                  <a:schemeClr val="bg1"/>
                </a:solidFill>
              </a:rPr>
              <a:t>6. Участие интересных, привлекательных, успешных людей («лидеров», «авторов», «экспертов» и т.п.)</a:t>
            </a:r>
          </a:p>
          <a:p>
            <a:pPr lvl="0" algn="l"/>
            <a:r>
              <a:rPr lang="ru-RU" sz="4000" dirty="0" smtClean="0">
                <a:solidFill>
                  <a:schemeClr val="bg1"/>
                </a:solidFill>
              </a:rPr>
              <a:t>7. Возможность выбора форм и характера личного участия.</a:t>
            </a:r>
          </a:p>
          <a:p>
            <a:pPr lvl="0" algn="l"/>
            <a:r>
              <a:rPr lang="ru-RU" sz="4000" dirty="0" smtClean="0">
                <a:solidFill>
                  <a:schemeClr val="bg1"/>
                </a:solidFill>
              </a:rPr>
              <a:t>8. Возможность и уместность импровизации, порождения новых смыслов в ходе события.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1428760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6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5857916" cy="466631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Событийный подход </a:t>
            </a:r>
            <a:r>
              <a:rPr lang="ru-RU" sz="3200" dirty="0" smtClean="0">
                <a:solidFill>
                  <a:schemeClr val="bg1"/>
                </a:solidFill>
              </a:rPr>
              <a:t>нашел отражение в педагогической деятельности </a:t>
            </a:r>
            <a:r>
              <a:rPr lang="ru-RU" sz="3200" i="1" dirty="0" smtClean="0">
                <a:solidFill>
                  <a:schemeClr val="bg1"/>
                </a:solidFill>
              </a:rPr>
              <a:t>А.С. Макаренко</a:t>
            </a:r>
            <a:r>
              <a:rPr lang="ru-RU" sz="3200" dirty="0" smtClean="0">
                <a:solidFill>
                  <a:schemeClr val="bg1"/>
                </a:solidFill>
              </a:rPr>
              <a:t>, который отмечал, что большое значение в жизни человека имеют яркие и волнующие события.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4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857364"/>
            <a:ext cx="2322490" cy="3286124"/>
          </a:xfrm>
          <a:prstGeom prst="rect">
            <a:avLst/>
          </a:prstGeom>
        </p:spPr>
      </p:pic>
      <p:pic>
        <p:nvPicPr>
          <p:cNvPr id="5" name="Рисунок 4" descr="0_17e432_67b1e93a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</a:rPr>
              <a:t>Образовательное событие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по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Д. Б.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Эльконину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70916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109728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«</a:t>
            </a:r>
            <a:r>
              <a:rPr lang="ru-RU" sz="3200" u="sng" dirty="0" smtClean="0">
                <a:solidFill>
                  <a:schemeClr val="bg1"/>
                </a:solidFill>
              </a:rPr>
              <a:t>Образовательное событие- </a:t>
            </a:r>
            <a:r>
              <a:rPr lang="ru-RU" sz="3200" dirty="0" smtClean="0">
                <a:solidFill>
                  <a:schemeClr val="bg1"/>
                </a:solidFill>
              </a:rPr>
              <a:t>специальная форма организации и реализации образовательной деятельности, выстроенная как интенсивная встреча реальной и идеальной форм порождения и оформления знания». </a:t>
            </a:r>
          </a:p>
          <a:p>
            <a:endParaRPr lang="ru-RU" dirty="0"/>
          </a:p>
        </p:txBody>
      </p:sp>
      <p:pic>
        <p:nvPicPr>
          <p:cNvPr id="5" name="Рисунок 4" descr="ve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143116"/>
            <a:ext cx="2511189" cy="3714776"/>
          </a:xfrm>
          <a:prstGeom prst="rect">
            <a:avLst/>
          </a:prstGeom>
        </p:spPr>
      </p:pic>
      <p:pic>
        <p:nvPicPr>
          <p:cNvPr id="6" name="Рисунок 5" descr="0_17e432_67b1e93a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4287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Сущность образовательного события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233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организуются  специальные условия для детского действия, в результате которого ребёнком создается определённый продукт; затем – усиление этого действия через рефлексию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6204684880657e1b68ede420a83591e07c7ddca516b_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3643314"/>
            <a:ext cx="2928958" cy="2704404"/>
          </a:xfrm>
          <a:prstGeom prst="rect">
            <a:avLst/>
          </a:prstGeom>
        </p:spPr>
      </p:pic>
      <p:pic>
        <p:nvPicPr>
          <p:cNvPr id="7" name="Рисунок 6" descr="0_17e432_67b1e93a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15304" cy="17859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чём отличие?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Содержимое 14" descr="3d-chelovechek-5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3857628"/>
            <a:ext cx="2286016" cy="2643206"/>
          </a:xfrm>
        </p:spPr>
      </p:pic>
      <p:sp>
        <p:nvSpPr>
          <p:cNvPr id="17" name="Скругленный прямоугольник 16"/>
          <p:cNvSpPr/>
          <p:nvPr/>
        </p:nvSpPr>
        <p:spPr>
          <a:xfrm>
            <a:off x="642910" y="2143116"/>
            <a:ext cx="3571900" cy="15001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Образовательное событие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29190" y="2143116"/>
            <a:ext cx="3571900" cy="15001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Традиционное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мероприятие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0_17e432_67b1e93a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357166"/>
          <a:ext cx="8072494" cy="62800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6247"/>
                <a:gridCol w="4036247"/>
              </a:tblGrid>
              <a:tr h="85725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dirty="0" smtClean="0"/>
                        <a:t>Образовательное событие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Традиционное мероприятие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4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4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626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7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910" y="1428736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Определённая организованная структура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250030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Современные образовательные технологии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2643182"/>
            <a:ext cx="3825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Как правило, отсутствуют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3857628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Самостоятельный выбор темы и вида деятельности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5" y="378619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Темы и виды деятельности определены учителем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5286388"/>
            <a:ext cx="3643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Смешанные группы (разный возраст, разные классы)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557214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Не всегда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4" y="1500174"/>
            <a:ext cx="378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Структуру определяет учитель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3" build="allAtOnce"/>
      <p:bldP spid="7" grpId="0"/>
      <p:bldP spid="8" grpId="0"/>
      <p:bldP spid="10" grpId="0"/>
      <p:bldP spid="11" grpId="0"/>
      <p:bldP spid="12" grpId="0"/>
      <p:bldP spid="13" grpId="0"/>
      <p:bldP spid="1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214291"/>
          <a:ext cx="8072494" cy="61983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29156"/>
                <a:gridCol w="3643338"/>
              </a:tblGrid>
              <a:tr h="753373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dirty="0" smtClean="0"/>
                        <a:t>Образовательное событие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Традиционное мероприятие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23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1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179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6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910" y="1214422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bg1"/>
                </a:solidFill>
              </a:rPr>
              <a:t>Тьюторское</a:t>
            </a:r>
            <a:r>
              <a:rPr lang="ru-RU" sz="2400" b="1" i="1" dirty="0" smtClean="0">
                <a:solidFill>
                  <a:schemeClr val="bg1"/>
                </a:solidFill>
              </a:rPr>
              <a:t> сопровождение групп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214554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Каждый участник не только создаёт продукт, но и участвует в его презентации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2357430"/>
            <a:ext cx="3825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Есть участники и зрители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3857628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Оценивание и индивидуальное, и групповое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5" y="4000504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Как правило, отсутствует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5286388"/>
            <a:ext cx="364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Рефлексия на двух уровнях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5214950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Как правило, отсутствует</a:t>
            </a:r>
          </a:p>
          <a:p>
            <a:pPr algn="ctr"/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1285860"/>
            <a:ext cx="217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Отсутствует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7356" y="1785926"/>
            <a:ext cx="5572164" cy="314327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285984" y="2285992"/>
            <a:ext cx="50006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Учитывать нужно все принципиальные моменты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при организации ОС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dsovet_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482710"/>
            <a:ext cx="2786081" cy="2089561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44" y="21429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chemeClr val="bg1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Семейные посиделки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преддверии 8 марта.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071538" y="2285992"/>
            <a:ext cx="735811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Создание рабочей группы с распределением ответственности: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-приглашения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сценарий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ведущие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оформление, ответственный за музыкальное сопровождение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-привлечение родителей, детей, работников культуры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мастер-классы от педагогов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-музыкальные номера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сладкий стол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Picture 1" descr="F:\Семейные посиделки\IMG_7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715304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2059</TotalTime>
  <Words>259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«Образовательное событие как форма работы с родителями в начальной школе»</vt:lpstr>
      <vt:lpstr>Слайд 2</vt:lpstr>
      <vt:lpstr>Образовательное событие по   Д. Б. Эльконину</vt:lpstr>
      <vt:lpstr>Сущность образовательного события</vt:lpstr>
      <vt:lpstr>В чём отличие?</vt:lpstr>
      <vt:lpstr>Слайд 6</vt:lpstr>
      <vt:lpstr>Слайд 7</vt:lpstr>
      <vt:lpstr>Слайд 8</vt:lpstr>
      <vt:lpstr>    </vt:lpstr>
      <vt:lpstr>Слайд 10</vt:lpstr>
      <vt:lpstr>Слайд 11</vt:lpstr>
      <vt:lpstr>Слайд 12</vt:lpstr>
      <vt:lpstr>Слайд 13</vt:lpstr>
      <vt:lpstr>Слайд 14</vt:lpstr>
      <vt:lpstr>Слайд 15</vt:lpstr>
      <vt:lpstr>Образовательное событие</vt:lpstr>
      <vt:lpstr>Образовательное событие имеет определенную организованную структуру: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«Технология проектирования образовательного события в рамках ФГОС»</dc:title>
  <dc:creator>Наташа</dc:creator>
  <cp:lastModifiedBy>Учительская</cp:lastModifiedBy>
  <cp:revision>157</cp:revision>
  <dcterms:created xsi:type="dcterms:W3CDTF">2016-08-15T15:48:15Z</dcterms:created>
  <dcterms:modified xsi:type="dcterms:W3CDTF">2019-03-25T05:09:46Z</dcterms:modified>
</cp:coreProperties>
</file>