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27"/>
  </p:notesMasterIdLst>
  <p:sldIdLst>
    <p:sldId id="274" r:id="rId2"/>
    <p:sldId id="273" r:id="rId3"/>
    <p:sldId id="304" r:id="rId4"/>
    <p:sldId id="305" r:id="rId5"/>
    <p:sldId id="306" r:id="rId6"/>
    <p:sldId id="291" r:id="rId7"/>
    <p:sldId id="300" r:id="rId8"/>
    <p:sldId id="297" r:id="rId9"/>
    <p:sldId id="296" r:id="rId10"/>
    <p:sldId id="293" r:id="rId11"/>
    <p:sldId id="311" r:id="rId12"/>
    <p:sldId id="310" r:id="rId13"/>
    <p:sldId id="282" r:id="rId14"/>
    <p:sldId id="312" r:id="rId15"/>
    <p:sldId id="299" r:id="rId16"/>
    <p:sldId id="313" r:id="rId17"/>
    <p:sldId id="271" r:id="rId18"/>
    <p:sldId id="272" r:id="rId19"/>
    <p:sldId id="307" r:id="rId20"/>
    <p:sldId id="294" r:id="rId21"/>
    <p:sldId id="314" r:id="rId22"/>
    <p:sldId id="303" r:id="rId23"/>
    <p:sldId id="308" r:id="rId24"/>
    <p:sldId id="309" r:id="rId25"/>
    <p:sldId id="262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55BE9C-849D-4BB0-99DF-61F2172C738A}" type="datetimeFigureOut">
              <a:rPr lang="ru-RU" smtClean="0"/>
              <a:t>17.09.2022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4F9BD-8BC1-43DC-9EA5-FDB30A13A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890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F7C6210-29B2-4100-B14F-E989C4531ED4}" type="datetimeFigureOut">
              <a:rPr lang="ru-RU" smtClean="0"/>
              <a:t>17.09.2022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DB64254-02B7-412A-A768-EF91DFE8410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243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C6210-29B2-4100-B14F-E989C4531ED4}" type="datetimeFigureOut">
              <a:rPr lang="ru-RU" smtClean="0"/>
              <a:t>17.09.2022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4254-02B7-412A-A768-EF91DFE84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411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C6210-29B2-4100-B14F-E989C4531ED4}" type="datetimeFigureOut">
              <a:rPr lang="ru-RU" smtClean="0"/>
              <a:t>17.09.2022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4254-02B7-412A-A768-EF91DFE8410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342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C6210-29B2-4100-B14F-E989C4531ED4}" type="datetimeFigureOut">
              <a:rPr lang="ru-RU" smtClean="0"/>
              <a:t>17.09.2022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4254-02B7-412A-A768-EF91DFE8410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387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C6210-29B2-4100-B14F-E989C4531ED4}" type="datetimeFigureOut">
              <a:rPr lang="ru-RU" smtClean="0"/>
              <a:t>17.09.2022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4254-02B7-412A-A768-EF91DFE84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045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C6210-29B2-4100-B14F-E989C4531ED4}" type="datetimeFigureOut">
              <a:rPr lang="ru-RU" smtClean="0"/>
              <a:t>17.09.2022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4254-02B7-412A-A768-EF91DFE8410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691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C6210-29B2-4100-B14F-E989C4531ED4}" type="datetimeFigureOut">
              <a:rPr lang="ru-RU" smtClean="0"/>
              <a:t>17.09.2022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4254-02B7-412A-A768-EF91DFE8410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080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C6210-29B2-4100-B14F-E989C4531ED4}" type="datetimeFigureOut">
              <a:rPr lang="ru-RU" smtClean="0"/>
              <a:t>17.09.2022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4254-02B7-412A-A768-EF91DFE8410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453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C6210-29B2-4100-B14F-E989C4531ED4}" type="datetimeFigureOut">
              <a:rPr lang="ru-RU" smtClean="0"/>
              <a:t>17.09.2022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4254-02B7-412A-A768-EF91DFE8410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706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C6210-29B2-4100-B14F-E989C4531ED4}" type="datetimeFigureOut">
              <a:rPr lang="ru-RU" smtClean="0"/>
              <a:t>17.09.2022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4254-02B7-412A-A768-EF91DFE84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050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C6210-29B2-4100-B14F-E989C4531ED4}" type="datetimeFigureOut">
              <a:rPr lang="ru-RU" smtClean="0"/>
              <a:t>17.09.2022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4254-02B7-412A-A768-EF91DFE8410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607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C6210-29B2-4100-B14F-E989C4531ED4}" type="datetimeFigureOut">
              <a:rPr lang="ru-RU" smtClean="0"/>
              <a:t>17.09.2022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4254-02B7-412A-A768-EF91DFE84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434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C6210-29B2-4100-B14F-E989C4531ED4}" type="datetimeFigureOut">
              <a:rPr lang="ru-RU" smtClean="0"/>
              <a:t>17.09.2022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4254-02B7-412A-A768-EF91DFE84101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630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C6210-29B2-4100-B14F-E989C4531ED4}" type="datetimeFigureOut">
              <a:rPr lang="ru-RU" smtClean="0"/>
              <a:t>17.09.2022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4254-02B7-412A-A768-EF91DFE8410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093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C6210-29B2-4100-B14F-E989C4531ED4}" type="datetimeFigureOut">
              <a:rPr lang="ru-RU" smtClean="0"/>
              <a:t>17.09.2022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4254-02B7-412A-A768-EF91DFE84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546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C6210-29B2-4100-B14F-E989C4531ED4}" type="datetimeFigureOut">
              <a:rPr lang="ru-RU" smtClean="0"/>
              <a:t>17.09.2022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4254-02B7-412A-A768-EF91DFE8410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673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C6210-29B2-4100-B14F-E989C4531ED4}" type="datetimeFigureOut">
              <a:rPr lang="ru-RU" smtClean="0"/>
              <a:t>17.09.2022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4254-02B7-412A-A768-EF91DFE84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884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F7C6210-29B2-4100-B14F-E989C4531ED4}" type="datetimeFigureOut">
              <a:rPr lang="ru-RU" smtClean="0"/>
              <a:t>17.09.2022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DB64254-02B7-412A-A768-EF91DFE84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308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User\Downloads\&#1050;&#1088;&#1086;&#1096;&#1082;&#1072;_&#1045;&#1085;&#1086;&#1090;._&#1059;&#1083;&#1099;&#1073;&#1082;&#1072;_(&#1054;&#1090;_&#1091;&#1083;&#1099;&#1073;&#1082;&#1080;_&#1093;&#1084;&#1091;&#1088;&#1099;&#1081;_&#1076;&#1077;&#1085;&#1100;_&#1089;&#1074;&#1077;&#1090;&#1083;&#1077;&#1081;...)_(1974)_(360p).avi" TargetMode="External"/><Relationship Id="rId1" Type="http://schemas.microsoft.com/office/2007/relationships/media" Target="file:///C:\Users\User\Downloads\&#1050;&#1088;&#1086;&#1096;&#1082;&#1072;_&#1045;&#1085;&#1086;&#1090;._&#1059;&#1083;&#1099;&#1073;&#1082;&#1072;_(&#1054;&#1090;_&#1091;&#1083;&#1099;&#1073;&#1082;&#1080;_&#1093;&#1084;&#1091;&#1088;&#1099;&#1081;_&#1076;&#1077;&#1085;&#1100;_&#1089;&#1074;&#1077;&#1090;&#1083;&#1077;&#1081;...)_(1974)_(360p).avi" TargetMode="Externa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01" y="2565422"/>
            <a:ext cx="7416824" cy="1143000"/>
          </a:xfrm>
        </p:spPr>
        <p:txBody>
          <a:bodyPr>
            <a:normAutofit fontScale="90000"/>
          </a:bodyPr>
          <a:lstStyle/>
          <a:p>
            <a:pPr algn="ctr"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5 «А» класс 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МБОУ «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</a:rPr>
              <a:t>Усть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 – 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</a:rPr>
              <a:t>Удинская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 СОШ №2»</a:t>
            </a: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2667001" y="731838"/>
            <a:ext cx="4365625" cy="1689100"/>
          </a:xfrm>
          <a:prstGeom prst="rect">
            <a:avLst/>
          </a:prstGeom>
        </p:spPr>
        <p:txBody>
          <a:bodyPr/>
          <a:lstStyle/>
          <a:p>
            <a:pPr marL="44450" indent="0">
              <a:buNone/>
            </a:pPr>
            <a:endParaRPr lang="ru-RU" alt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927649" y="1124744"/>
            <a:ext cx="547325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Математика  </a:t>
            </a:r>
          </a:p>
        </p:txBody>
      </p:sp>
      <p:pic>
        <p:nvPicPr>
          <p:cNvPr id="5125" name="Рисунок 4" descr="http://900igr.net/up/datas/188997/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21" y="3995025"/>
            <a:ext cx="2625725" cy="224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832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https://cf2.ppt-online.org/files2/slide/v/vjb1S2JWN9iMPzTpmr7LYVHI0nlQ54w8UadAk3/slide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016"/>
            <a:ext cx="121920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5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Найди пару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1)21a+2a+7 =30</a:t>
            </a:r>
            <a:r>
              <a:rPr lang="ru-RU" sz="3600" b="1" dirty="0" smtClean="0">
                <a:solidFill>
                  <a:schemeClr val="tx1"/>
                </a:solidFill>
              </a:rPr>
              <a:t>а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/>
              <a:t>2) 3в+4+2в = 4+ </a:t>
            </a:r>
            <a:r>
              <a:rPr lang="ru-RU" sz="3200" b="1" dirty="0" smtClean="0"/>
              <a:t>5в</a:t>
            </a:r>
          </a:p>
          <a:p>
            <a:pPr marL="0" indent="0">
              <a:buNone/>
            </a:pPr>
            <a:r>
              <a:rPr lang="ru-RU" sz="3200" b="1" dirty="0"/>
              <a:t>3) 4к+15+4к+45=8к+50</a:t>
            </a:r>
          </a:p>
          <a:p>
            <a:pPr marL="0" indent="0">
              <a:buNone/>
            </a:pPr>
            <a:r>
              <a:rPr lang="ru-RU" sz="3200" b="1" dirty="0"/>
              <a:t>4) с*4*9 =36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97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85698" y="2303987"/>
            <a:ext cx="5157787" cy="3684588"/>
          </a:xfrm>
        </p:spPr>
        <p:txBody>
          <a:bodyPr/>
          <a:lstStyle/>
          <a:p>
            <a:r>
              <a:rPr lang="ru-RU" dirty="0"/>
              <a:t>5х+3х – 4</a:t>
            </a:r>
          </a:p>
          <a:p>
            <a:r>
              <a:rPr lang="ru-RU" dirty="0"/>
              <a:t>(5+у)*4</a:t>
            </a:r>
          </a:p>
          <a:p>
            <a:r>
              <a:rPr lang="ru-RU" dirty="0"/>
              <a:t>4а*3</a:t>
            </a:r>
          </a:p>
          <a:p>
            <a:r>
              <a:rPr lang="ru-RU" dirty="0"/>
              <a:t>2а- а +7а</a:t>
            </a:r>
          </a:p>
          <a:p>
            <a:r>
              <a:rPr lang="ru-RU" dirty="0"/>
              <a:t>12у-7у-2</a:t>
            </a:r>
          </a:p>
          <a:p>
            <a:r>
              <a:rPr lang="ru-RU" dirty="0"/>
              <a:t>4х*6*2</a:t>
            </a:r>
          </a:p>
          <a:p>
            <a:r>
              <a:rPr lang="ru-RU" dirty="0"/>
              <a:t>9*х*5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798533" y="2198711"/>
            <a:ext cx="4718304" cy="2632605"/>
          </a:xfrm>
        </p:spPr>
        <p:txBody>
          <a:bodyPr>
            <a:noAutofit/>
          </a:bodyPr>
          <a:lstStyle/>
          <a:p>
            <a:r>
              <a:rPr lang="ru-RU" sz="2000" dirty="0"/>
              <a:t>8а</a:t>
            </a:r>
          </a:p>
          <a:p>
            <a:r>
              <a:rPr lang="ru-RU" sz="2000" dirty="0"/>
              <a:t>4х</a:t>
            </a:r>
          </a:p>
          <a:p>
            <a:r>
              <a:rPr lang="ru-RU" sz="2000" dirty="0"/>
              <a:t>45х</a:t>
            </a:r>
          </a:p>
          <a:p>
            <a:r>
              <a:rPr lang="ru-RU" sz="2000" dirty="0"/>
              <a:t>48х</a:t>
            </a:r>
          </a:p>
          <a:p>
            <a:r>
              <a:rPr lang="ru-RU" sz="2000" dirty="0"/>
              <a:t>8х-4</a:t>
            </a:r>
          </a:p>
          <a:p>
            <a:r>
              <a:rPr lang="ru-RU" sz="2000" dirty="0"/>
              <a:t>20+4у</a:t>
            </a:r>
          </a:p>
          <a:p>
            <a:r>
              <a:rPr lang="ru-RU" sz="2000" dirty="0"/>
              <a:t>12а</a:t>
            </a:r>
          </a:p>
          <a:p>
            <a:r>
              <a:rPr lang="ru-RU" sz="2000" dirty="0"/>
              <a:t>5у-2</a:t>
            </a:r>
          </a:p>
          <a:p>
            <a:r>
              <a:rPr lang="ru-RU" sz="2000" dirty="0"/>
              <a:t>3у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39787" y="826659"/>
            <a:ext cx="88364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выражений левого столбика найдите пару из правого столбика. Соедините их стрелочками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964592" y="180328"/>
            <a:ext cx="26728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Найди пару </a:t>
            </a:r>
          </a:p>
        </p:txBody>
      </p:sp>
    </p:spTree>
    <p:extLst>
      <p:ext uri="{BB962C8B-B14F-4D97-AF65-F5344CB8AC3E}">
        <p14:creationId xmlns:p14="http://schemas.microsoft.com/office/powerpoint/2010/main" val="86970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2227" y="289746"/>
            <a:ext cx="9601196" cy="1303867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«Практика из жизни»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2625" y="159361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Настойка для полоскания рта: ромашка – 3 части, календула – 2 части, шалфей – 4 части. Сколько граммов нужно взять шалфея, если ромашки и календулы – 100 граммов</a:t>
            </a:r>
            <a:r>
              <a:rPr lang="ru-RU" dirty="0" smtClean="0"/>
              <a:t>?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723" y="3146945"/>
            <a:ext cx="2956448" cy="2677448"/>
          </a:xfrm>
          <a:prstGeom prst="rect">
            <a:avLst/>
          </a:prstGeom>
        </p:spPr>
      </p:pic>
      <p:pic>
        <p:nvPicPr>
          <p:cNvPr id="6" name="Picture 2" descr="Чай с календулой: польза и вред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269" y="3146945"/>
            <a:ext cx="3572719" cy="267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9988" y="3146945"/>
            <a:ext cx="3703435" cy="267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27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Для приготовления бетонной смеси  берут 1 часть цемента, 4 части песка и 3 части воды. Сколько килограммов цемента, песка и воды надо взять для приготовления 320 кг бетонной смеси?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Задача </a:t>
            </a:r>
            <a:r>
              <a:rPr lang="ru-RU" dirty="0"/>
              <a:t>3. Мороженое содержит 7 частей воды, 2 части молочного жира и 2 части сахара (по массе). Сколько потребуется сахара для приготовления 4400кг мороженого</a:t>
            </a:r>
            <a:r>
              <a:rPr lang="ru-RU" dirty="0" smtClean="0"/>
              <a:t>?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616" y="1380486"/>
            <a:ext cx="2284356" cy="23206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4447" y="4312692"/>
            <a:ext cx="3603009" cy="229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48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107452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Минутка отдыха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33015"/>
            <a:ext cx="10515600" cy="4743948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5400" b="1" dirty="0">
                <a:solidFill>
                  <a:schemeClr val="accent2"/>
                </a:solidFill>
              </a:rPr>
              <a:t>Верно – хлопаем в ладоши, неверно – топаем </a:t>
            </a:r>
          </a:p>
          <a:p>
            <a:pPr marL="0" indent="0">
              <a:buNone/>
            </a:pPr>
            <a:r>
              <a:rPr lang="ru-RU" sz="5400" dirty="0"/>
              <a:t>45+25=70, </a:t>
            </a:r>
            <a:endParaRPr lang="ru-RU" sz="5400" dirty="0" smtClean="0"/>
          </a:p>
          <a:p>
            <a:pPr marL="0" indent="0">
              <a:buNone/>
            </a:pPr>
            <a:r>
              <a:rPr lang="ru-RU" sz="5400" dirty="0" smtClean="0"/>
              <a:t>4х•20=70у</a:t>
            </a:r>
            <a:r>
              <a:rPr lang="ru-RU" sz="5400" dirty="0"/>
              <a:t>,  </a:t>
            </a:r>
          </a:p>
          <a:p>
            <a:pPr marL="0" indent="0">
              <a:buNone/>
            </a:pPr>
            <a:r>
              <a:rPr lang="ru-RU" sz="5400" dirty="0"/>
              <a:t>100:10 = 4, </a:t>
            </a:r>
            <a:endParaRPr lang="ru-RU" sz="5400" dirty="0" smtClean="0"/>
          </a:p>
          <a:p>
            <a:pPr marL="0" indent="0">
              <a:buNone/>
            </a:pPr>
            <a:r>
              <a:rPr lang="ru-RU" sz="5400" dirty="0" smtClean="0"/>
              <a:t>40а – </a:t>
            </a:r>
            <a:r>
              <a:rPr lang="ru-RU" sz="5400" dirty="0"/>
              <a:t>22а = 18а</a:t>
            </a:r>
          </a:p>
          <a:p>
            <a:pPr marL="0" indent="0">
              <a:buNone/>
            </a:pPr>
            <a:r>
              <a:rPr lang="ru-RU" sz="5400" dirty="0"/>
              <a:t>4х+9х=13х, </a:t>
            </a:r>
            <a:endParaRPr lang="ru-RU" sz="5400" dirty="0" smtClean="0"/>
          </a:p>
          <a:p>
            <a:pPr marL="0" indent="0">
              <a:buNone/>
            </a:pPr>
            <a:r>
              <a:rPr lang="ru-RU" sz="5400" dirty="0" smtClean="0"/>
              <a:t>85у-55у=65у</a:t>
            </a:r>
            <a:endParaRPr lang="ru-RU" sz="5400" dirty="0"/>
          </a:p>
          <a:p>
            <a:pPr marL="0" indent="0">
              <a:buNone/>
            </a:pPr>
            <a:endParaRPr lang="ru-RU" sz="5400" dirty="0" smtClean="0"/>
          </a:p>
          <a:p>
            <a:pPr marL="0" indent="0">
              <a:buNone/>
            </a:pPr>
            <a:r>
              <a:rPr lang="ru-RU" sz="5400" dirty="0" smtClean="0"/>
              <a:t>Лучше </a:t>
            </a:r>
            <a:r>
              <a:rPr lang="ru-RU" sz="5400" dirty="0" smtClean="0"/>
              <a:t>всех мы, посмотри!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50346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«Творческая мастерская</a:t>
            </a:r>
            <a:r>
              <a:rPr lang="ru-RU" dirty="0"/>
              <a:t>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Выполнив задание, вы узнаете имя выдающего ученого решающего упрощение выражений </a:t>
            </a:r>
          </a:p>
        </p:txBody>
      </p:sp>
    </p:spTree>
    <p:extLst>
      <p:ext uri="{BB962C8B-B14F-4D97-AF65-F5344CB8AC3E}">
        <p14:creationId xmlns:p14="http://schemas.microsoft.com/office/powerpoint/2010/main" val="275482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b="1" i="1" dirty="0">
                <a:solidFill>
                  <a:srgbClr val="FF0000"/>
                </a:solidFill>
              </a:rPr>
              <a:t>Работа в группах </a:t>
            </a:r>
            <a:br>
              <a:rPr lang="ru-RU" altLang="ru-RU" b="1" i="1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37230"/>
            <a:ext cx="10515600" cy="5139733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altLang="ru-RU" b="1" i="1" dirty="0">
                <a:solidFill>
                  <a:srgbClr val="00B0F0"/>
                </a:solidFill>
              </a:rPr>
              <a:t>Задание.</a:t>
            </a:r>
            <a:r>
              <a:rPr lang="ru-RU" altLang="ru-RU" b="1" dirty="0">
                <a:solidFill>
                  <a:srgbClr val="00B0F0"/>
                </a:solidFill>
              </a:rPr>
              <a:t> </a:t>
            </a:r>
            <a:r>
              <a:rPr lang="ru-RU" altLang="ru-RU" b="1" dirty="0" smtClean="0">
                <a:solidFill>
                  <a:srgbClr val="00B0F0"/>
                </a:solidFill>
              </a:rPr>
              <a:t>Упростите выражение и найдите значение выражения: </a:t>
            </a:r>
            <a:endParaRPr lang="ru-RU" altLang="ru-RU" b="1" dirty="0">
              <a:solidFill>
                <a:srgbClr val="00B0F0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ru-RU" alt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группа  38х+62х при а = 12 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группа 2а + 17 + 3а +13  при а= 12 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группа 395у – 195у при у = 3   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группа 5х +х  при х = 50 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группа  31к – к    при к =10     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группа  10m – 10n   при    </a:t>
            </a:r>
            <a:r>
              <a:rPr lang="ru-RU" alt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m </a:t>
            </a:r>
            <a:r>
              <a:rPr lang="ru-RU" alt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=399,           n= 390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02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3525514"/>
              </p:ext>
            </p:extLst>
          </p:nvPr>
        </p:nvGraphicFramePr>
        <p:xfrm>
          <a:off x="1295400" y="2557463"/>
          <a:ext cx="9601200" cy="14907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300"/>
                <a:gridCol w="2400300"/>
                <a:gridCol w="2400300"/>
                <a:gridCol w="2400300"/>
              </a:tblGrid>
              <a:tr h="7759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300100</a:t>
                      </a:r>
                      <a:endParaRPr lang="ru-RU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1200</a:t>
                      </a:r>
                      <a:endParaRPr lang="ru-RU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/>
                </a:tc>
              </a:tr>
              <a:tr h="714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369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Найти сумму: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1+2+3+4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+…+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98+99+100=?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800" dirty="0" smtClean="0"/>
              <a:t>= (</a:t>
            </a:r>
            <a:r>
              <a:rPr lang="ru-RU" sz="4800" dirty="0"/>
              <a:t>1+100) *50 </a:t>
            </a:r>
            <a:r>
              <a:rPr lang="ru-RU" sz="4800" dirty="0" smtClean="0"/>
              <a:t>= 101*50</a:t>
            </a:r>
            <a:r>
              <a:rPr lang="ru-RU" sz="4800" dirty="0"/>
              <a:t>= 5050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721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12" name="Крошка_Енот._Улыбка_(От_улыбки_хмурый_день_светлей...)_(1974)_(360p).avi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1999" cy="680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52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93+83+73+…+ 23+13+3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=?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18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Самостоятельная работа по теме: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/>
              <a:t>Упрощение выражений».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1. Упростите выражение: 24х – х +7х	</a:t>
            </a:r>
          </a:p>
          <a:p>
            <a:pPr marL="0" indent="0">
              <a:buNone/>
            </a:pPr>
            <a:r>
              <a:rPr lang="ru-RU" dirty="0"/>
              <a:t>2.   Упростите выражение: 9b + 18 + 7b -14 + b</a:t>
            </a:r>
          </a:p>
          <a:p>
            <a:pPr marL="0" indent="0">
              <a:buNone/>
            </a:pPr>
            <a:r>
              <a:rPr lang="ru-RU" dirty="0"/>
              <a:t>3. Выберите какое из выражений больше: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4(786 </a:t>
            </a:r>
            <a:r>
              <a:rPr lang="ru-RU" dirty="0"/>
              <a:t>+ 562) и 4 · 786 + 4 · 562.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286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0677"/>
            <a:ext cx="10515600" cy="155001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Листок успеха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«думаю </a:t>
            </a:r>
            <a:r>
              <a:rPr lang="ru-RU" dirty="0"/>
              <a:t>и узнаю</a:t>
            </a:r>
            <a:r>
              <a:rPr lang="ru-RU" dirty="0" smtClean="0"/>
              <a:t>»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082517"/>
              </p:ext>
            </p:extLst>
          </p:nvPr>
        </p:nvGraphicFramePr>
        <p:xfrm>
          <a:off x="838200" y="2142698"/>
          <a:ext cx="10515600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289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23006"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Распределительное свойство 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Метод Гаусса 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Находить значение выражения 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Начало урока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  <a:p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Конец  урока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250381"/>
              </p:ext>
            </p:extLst>
          </p:nvPr>
        </p:nvGraphicFramePr>
        <p:xfrm>
          <a:off x="1172192" y="1201897"/>
          <a:ext cx="264918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91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2665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У меня все получилось 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427119"/>
              </p:ext>
            </p:extLst>
          </p:nvPr>
        </p:nvGraphicFramePr>
        <p:xfrm>
          <a:off x="4449169" y="1196817"/>
          <a:ext cx="3084395" cy="37084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30843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Я испытываю затруднения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247459"/>
              </p:ext>
            </p:extLst>
          </p:nvPr>
        </p:nvGraphicFramePr>
        <p:xfrm>
          <a:off x="7970293" y="1196817"/>
          <a:ext cx="253848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84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Мне было трудно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Рисунок 7" descr="https://ds05.infourok.ru/uploads/ex/04bc/0002eaeb-e2ccf25d/640/img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4" t="16608" r="66397" b="47507"/>
          <a:stretch/>
        </p:blipFill>
        <p:spPr bwMode="auto">
          <a:xfrm>
            <a:off x="4080679" y="3848670"/>
            <a:ext cx="982640" cy="8188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https://ds05.infourok.ru/uploads/ex/04bc/0002eaeb-e2ccf25d/640/img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4" t="16608" r="66397" b="47507"/>
          <a:stretch/>
        </p:blipFill>
        <p:spPr bwMode="auto">
          <a:xfrm>
            <a:off x="6987653" y="3848670"/>
            <a:ext cx="982640" cy="8188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s://ds05.infourok.ru/uploads/ex/04bc/0002eaeb-e2ccf25d/640/img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4" t="16608" r="66397" b="47507"/>
          <a:stretch/>
        </p:blipFill>
        <p:spPr bwMode="auto">
          <a:xfrm>
            <a:off x="9526136" y="3848670"/>
            <a:ext cx="982640" cy="8188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https://ds05.infourok.ru/uploads/ex/04bc/0002eaeb-e2ccf25d/640/img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4" t="16608" r="66397" b="47507"/>
          <a:stretch/>
        </p:blipFill>
        <p:spPr bwMode="auto">
          <a:xfrm>
            <a:off x="4080679" y="4885901"/>
            <a:ext cx="982640" cy="8188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https://ds05.infourok.ru/uploads/ex/04bc/0002eaeb-e2ccf25d/640/img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4" t="16608" r="66397" b="47507"/>
          <a:stretch/>
        </p:blipFill>
        <p:spPr bwMode="auto">
          <a:xfrm>
            <a:off x="7042244" y="4885901"/>
            <a:ext cx="982640" cy="8188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https://ds05.infourok.ru/uploads/ex/04bc/0002eaeb-e2ccf25d/640/img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4" t="16608" r="66397" b="47507"/>
          <a:stretch/>
        </p:blipFill>
        <p:spPr bwMode="auto">
          <a:xfrm>
            <a:off x="9526136" y="4858608"/>
            <a:ext cx="982640" cy="8188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1978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163267"/>
            <a:ext cx="9601196" cy="1303867"/>
          </a:xfrm>
        </p:spPr>
        <p:txBody>
          <a:bodyPr/>
          <a:lstStyle/>
          <a:p>
            <a:pPr algn="ctr"/>
            <a:r>
              <a:rPr lang="ru-RU" b="1" dirty="0" smtClean="0"/>
              <a:t>Домашнее задание </a:t>
            </a:r>
            <a:endParaRPr lang="ru-RU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1241946"/>
            <a:ext cx="7615450" cy="42450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24083" y="5112017"/>
            <a:ext cx="102085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Творческое задание: Упрощение выражение методом Гаусса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5+10+ 15+20+…+90+95+100 </a:t>
            </a:r>
          </a:p>
        </p:txBody>
      </p:sp>
    </p:spTree>
    <p:extLst>
      <p:ext uri="{BB962C8B-B14F-4D97-AF65-F5344CB8AC3E}">
        <p14:creationId xmlns:p14="http://schemas.microsoft.com/office/powerpoint/2010/main" val="218390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cloud.prezentacii.org/18/10/85395/images/screen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2" t="6634" r="2890"/>
          <a:stretch/>
        </p:blipFill>
        <p:spPr bwMode="auto">
          <a:xfrm>
            <a:off x="122830" y="66604"/>
            <a:ext cx="11973635" cy="664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60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s016.radikal.ru/i335/1108/78/7cad2e20c22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534" y="0"/>
            <a:ext cx="1209646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7568" y="2492896"/>
            <a:ext cx="8229600" cy="1512168"/>
          </a:xfrm>
        </p:spPr>
        <p:txBody>
          <a:bodyPr>
            <a:noAutofit/>
          </a:bodyPr>
          <a:lstStyle/>
          <a:p>
            <a:r>
              <a:rPr lang="ru-RU" sz="6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Молодцы!!!</a:t>
            </a:r>
            <a:r>
              <a:rPr lang="ru-RU" sz="6600" dirty="0"/>
              <a:t/>
            </a:r>
            <a:br>
              <a:rPr lang="ru-RU" sz="6600" dirty="0"/>
            </a:br>
            <a:r>
              <a:rPr lang="ru-RU" sz="6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урок!!!</a:t>
            </a:r>
          </a:p>
        </p:txBody>
      </p:sp>
      <p:pic>
        <p:nvPicPr>
          <p:cNvPr id="6" name="Рисунок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1584" y="4437113"/>
            <a:ext cx="2899530" cy="21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http://pngimg.com/upload/small/bell_PNG1013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00470">
            <a:off x="8165012" y="-94655"/>
            <a:ext cx="2016224" cy="31777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06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dirty="0" smtClean="0"/>
              <a:t>Что такое «журнал»?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2619" y="2879564"/>
            <a:ext cx="9601196" cy="3318936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dirty="0" smtClean="0"/>
              <a:t>Периодическое издание в виде книжки, содержащей статьи, произведения разных авторов.</a:t>
            </a:r>
          </a:p>
          <a:p>
            <a:endParaRPr lang="ru-RU" altLang="ru-RU" dirty="0" smtClean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311" y="2789485"/>
            <a:ext cx="2449512" cy="333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621" y="2636281"/>
            <a:ext cx="2593975" cy="341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2619" y="2758437"/>
            <a:ext cx="2970793" cy="350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8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dirty="0" smtClean="0"/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612272" cy="4339941"/>
          </a:xfrm>
        </p:spPr>
        <p:txBody>
          <a:bodyPr/>
          <a:lstStyle/>
          <a:p>
            <a:r>
              <a:rPr lang="ru-RU" altLang="ru-RU" dirty="0" smtClean="0"/>
              <a:t>Книга или тетрадь для периодической записи наблюдений, событий, опытов и т.д.</a:t>
            </a:r>
            <a:endParaRPr lang="en-US" altLang="ru-RU" dirty="0" smtClean="0"/>
          </a:p>
          <a:p>
            <a:r>
              <a:rPr lang="ru-RU" altLang="ru-RU" dirty="0" smtClean="0">
                <a:solidFill>
                  <a:srgbClr val="000000"/>
                </a:solidFill>
              </a:rPr>
              <a:t>В кино, на радио и телевидении – периодическая информация – </a:t>
            </a:r>
            <a:r>
              <a:rPr lang="ru-RU" altLang="ru-RU" b="1" dirty="0" smtClean="0">
                <a:solidFill>
                  <a:srgbClr val="FF0000"/>
                </a:solidFill>
              </a:rPr>
              <a:t>подборка сообщений на определенную тему </a:t>
            </a:r>
          </a:p>
          <a:p>
            <a:endParaRPr lang="ru-RU" altLang="ru-RU" b="1" dirty="0" smtClean="0">
              <a:solidFill>
                <a:srgbClr val="FF0000"/>
              </a:solidFill>
            </a:endParaRPr>
          </a:p>
        </p:txBody>
      </p:sp>
      <p:pic>
        <p:nvPicPr>
          <p:cNvPr id="1028" name="Picture 4" descr="Математика. 5 класс. Учебник. В 2-х частях - Виленкин, Жохов, Чесноков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2" t="-1642" r="48815" b="14695"/>
          <a:stretch/>
        </p:blipFill>
        <p:spPr bwMode="auto">
          <a:xfrm>
            <a:off x="934185" y="2347985"/>
            <a:ext cx="2600586" cy="361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schoolpress.ru/upload/resize_cache/iblock/d83/169_213_17aa4d1ebb8778620b4448c8ec63cf76e/matematika_v_shkole_2020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906" y="2347985"/>
            <a:ext cx="3065297" cy="390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34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b="1" dirty="0"/>
              <a:t>«По страницам </a:t>
            </a:r>
            <a:r>
              <a:rPr lang="ru-RU" altLang="ru-RU" b="1" dirty="0" smtClean="0"/>
              <a:t>математических </a:t>
            </a:r>
            <a:r>
              <a:rPr lang="ru-RU" altLang="ru-RU" b="1" dirty="0"/>
              <a:t>журналов»</a:t>
            </a:r>
            <a:br>
              <a:rPr lang="ru-RU" alt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Определить рубрику журнала «Математика»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186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Презентация к уроку по теме &quot; Упрощение выражений&quot; 5класс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5" t="7669" r="14868" b="64759"/>
          <a:stretch/>
        </p:blipFill>
        <p:spPr bwMode="auto">
          <a:xfrm>
            <a:off x="566941" y="3180033"/>
            <a:ext cx="11361202" cy="31318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 descr="Презентация к уроку по теме &quot; Упрощение выражений&quot; 5класс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23" t="68991" r="433" b="3745"/>
          <a:stretch/>
        </p:blipFill>
        <p:spPr bwMode="auto">
          <a:xfrm>
            <a:off x="269154" y="327501"/>
            <a:ext cx="11822761" cy="28525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7850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Упрощение выражений </a:t>
            </a:r>
          </a:p>
          <a:p>
            <a:pPr marL="0" indent="0" algn="ctr">
              <a:buNone/>
            </a:pPr>
            <a:endParaRPr lang="ru-RU" sz="4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06.12.21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11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Поставить цель урока …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Узнать…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Повторить ….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Находить …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Применить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9" descr="logos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02" y="4591050"/>
            <a:ext cx="3011487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466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0677"/>
            <a:ext cx="10515600" cy="155001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Листок успеха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«Пробую и делаю»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9023578"/>
              </p:ext>
            </p:extLst>
          </p:nvPr>
        </p:nvGraphicFramePr>
        <p:xfrm>
          <a:off x="838200" y="2142698"/>
          <a:ext cx="10515600" cy="31690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289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23006"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Распредели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тельное свойство 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Метод Гаусса 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Находить значение выражения 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Начало урока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  <a:p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13491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Конец  урока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089176"/>
              </p:ext>
            </p:extLst>
          </p:nvPr>
        </p:nvGraphicFramePr>
        <p:xfrm>
          <a:off x="1172192" y="1201897"/>
          <a:ext cx="264918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91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2665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У меня все получилось 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21139"/>
              </p:ext>
            </p:extLst>
          </p:nvPr>
        </p:nvGraphicFramePr>
        <p:xfrm>
          <a:off x="4449169" y="1196817"/>
          <a:ext cx="3084395" cy="37084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30843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Я испытываю затруднения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091496"/>
              </p:ext>
            </p:extLst>
          </p:nvPr>
        </p:nvGraphicFramePr>
        <p:xfrm>
          <a:off x="7970293" y="1196817"/>
          <a:ext cx="253848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84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Мне было трудно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Рисунок 7" descr="https://ds05.infourok.ru/uploads/ex/04bc/0002eaeb-e2ccf25d/640/img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4" t="16608" r="66397" b="47507"/>
          <a:stretch/>
        </p:blipFill>
        <p:spPr bwMode="auto">
          <a:xfrm>
            <a:off x="4258100" y="3439237"/>
            <a:ext cx="982640" cy="8188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https://ds05.infourok.ru/uploads/ex/04bc/0002eaeb-e2ccf25d/640/img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4" t="16608" r="66397" b="47507"/>
          <a:stretch/>
        </p:blipFill>
        <p:spPr bwMode="auto">
          <a:xfrm>
            <a:off x="6987653" y="3452886"/>
            <a:ext cx="982640" cy="8188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s://ds05.infourok.ru/uploads/ex/04bc/0002eaeb-e2ccf25d/640/img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4" t="16608" r="66397" b="47507"/>
          <a:stretch/>
        </p:blipFill>
        <p:spPr bwMode="auto">
          <a:xfrm>
            <a:off x="9526136" y="3439237"/>
            <a:ext cx="982640" cy="8188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462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1444</TotalTime>
  <Words>465</Words>
  <Application>Microsoft Office PowerPoint</Application>
  <PresentationFormat>Широкоэкранный</PresentationFormat>
  <Paragraphs>111</Paragraphs>
  <Slides>25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Garamond</vt:lpstr>
      <vt:lpstr>Times New Roman</vt:lpstr>
      <vt:lpstr>Натуральные материалы</vt:lpstr>
      <vt:lpstr>5 «А» класс  МБОУ «Усть – Удинская СОШ №2»</vt:lpstr>
      <vt:lpstr>Презентация PowerPoint</vt:lpstr>
      <vt:lpstr>Что такое «журнал»?</vt:lpstr>
      <vt:lpstr>Презентация PowerPoint</vt:lpstr>
      <vt:lpstr>«По страницам математических журналов» </vt:lpstr>
      <vt:lpstr>Презентация PowerPoint</vt:lpstr>
      <vt:lpstr>Презентация PowerPoint</vt:lpstr>
      <vt:lpstr>Поставить цель урока …</vt:lpstr>
      <vt:lpstr>Листок успеха «Пробую и делаю» </vt:lpstr>
      <vt:lpstr>Презентация PowerPoint</vt:lpstr>
      <vt:lpstr>Найди пару </vt:lpstr>
      <vt:lpstr>Презентация PowerPoint</vt:lpstr>
      <vt:lpstr>«Практика из жизни»</vt:lpstr>
      <vt:lpstr>Презентация PowerPoint</vt:lpstr>
      <vt:lpstr>Минутка отдыха</vt:lpstr>
      <vt:lpstr>«Творческая мастерская» </vt:lpstr>
      <vt:lpstr>Работа в группах  </vt:lpstr>
      <vt:lpstr>Презентация PowerPoint</vt:lpstr>
      <vt:lpstr>Найти сумму:  1+2+3+4+…+98+99+100=? </vt:lpstr>
      <vt:lpstr>93+83+73+…+ 23+13+3 =?</vt:lpstr>
      <vt:lpstr>Самостоятельная работа по теме:  «Упрощение выражений». </vt:lpstr>
      <vt:lpstr>Листок успеха «думаю и узнаю» </vt:lpstr>
      <vt:lpstr>Домашнее задание </vt:lpstr>
      <vt:lpstr>Презентация PowerPoint</vt:lpstr>
      <vt:lpstr>Молодцы!!! Спасибо за урок!!!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Ольга</cp:lastModifiedBy>
  <cp:revision>73</cp:revision>
  <dcterms:created xsi:type="dcterms:W3CDTF">2021-11-29T01:10:01Z</dcterms:created>
  <dcterms:modified xsi:type="dcterms:W3CDTF">2022-09-17T14:10:50Z</dcterms:modified>
</cp:coreProperties>
</file>