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60" r:id="rId6"/>
    <p:sldId id="268" r:id="rId7"/>
    <p:sldId id="269" r:id="rId8"/>
    <p:sldId id="261" r:id="rId9"/>
    <p:sldId id="262" r:id="rId10"/>
    <p:sldId id="271" r:id="rId11"/>
    <p:sldId id="272" r:id="rId12"/>
    <p:sldId id="279" r:id="rId13"/>
    <p:sldId id="280" r:id="rId14"/>
    <p:sldId id="281" r:id="rId15"/>
    <p:sldId id="282" r:id="rId16"/>
    <p:sldId id="283" r:id="rId17"/>
    <p:sldId id="284" r:id="rId18"/>
    <p:sldId id="273" r:id="rId19"/>
    <p:sldId id="286" r:id="rId20"/>
    <p:sldId id="277" r:id="rId21"/>
    <p:sldId id="275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´ÐµÑÑÐºÐ¸Ðµ Ð·Ð°ÑÑÐ°Ð²ÐºÐ¸ Ð´Ð»Ñ Ð¿ÑÐµÐ·ÐµÐ½ÑÐ°ÑÐ¸Ð¸ Ð¼Ð°ÑÐµÐ¼Ð°Ñ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43200" y="1066800"/>
            <a:ext cx="31189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Урок: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971800"/>
            <a:ext cx="80791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Литературное чтение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´ÐµÑÑÐºÐ¸Ðµ Ð·Ð°ÑÑÐ°Ð²ÐºÐ¸ Ð´Ð»Ñ Ð¿ÑÐµÐ·ÐµÐ½ÑÐ°ÑÐ¸Ð¸ Ð¼Ð°ÑÐµÐ¼Ð°Ñ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Картинки по запросу &quot;эзоп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42918"/>
            <a:ext cx="3286148" cy="5617408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&quot;эзоп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71480"/>
            <a:ext cx="3737484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´ÐµÑÑÐºÐ¸Ðµ Ð·Ð°ÑÑÐ°Ð²ÐºÐ¸ Ð´Ð»Ñ Ð¿ÑÐµÐ·ÐµÐ½ÑÐ°ÑÐ¸Ð¸ Ð¼Ð°ÑÐµÐ¼Ð°Ñ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642918"/>
            <a:ext cx="3885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Эзоповский язык: </a:t>
            </a:r>
            <a:endParaRPr lang="ru-RU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2148840"/>
          <a:ext cx="6096000" cy="2133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14348" y="1285860"/>
            <a:ext cx="7572428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Меток;</a:t>
            </a:r>
          </a:p>
          <a:p>
            <a:pPr algn="just">
              <a:spcAft>
                <a:spcPts val="0"/>
              </a:spcAft>
            </a:pPr>
            <a:r>
              <a:rPr lang="ru-RU" sz="41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Точен; 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sz="41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Содержание тайнописи; 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sz="41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Иносказание; 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sz="41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Выражения какой-либо морали;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sz="41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Прием «ирония»;</a:t>
            </a: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sz="41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Прием  «олицетворение».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´ÐµÑÑÐºÐ¸Ðµ Ð·Ð°ÑÑÐ°Ð²ÐºÐ¸ Ð´Ð»Ñ Ð¿ÑÐµÐ·ÐµÐ½ÑÐ°ÑÐ¸Ð¸ Ð¼Ð°ÑÐµÐ¼Ð°Ñ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Картинки по запросу &quot;пчелы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3714776" cy="5214974"/>
          </a:xfrm>
          <a:prstGeom prst="rect">
            <a:avLst/>
          </a:prstGeom>
          <a:noFill/>
        </p:spPr>
      </p:pic>
      <p:pic>
        <p:nvPicPr>
          <p:cNvPr id="7172" name="Picture 4" descr="Картинки по запросу &quot;зевс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857232"/>
            <a:ext cx="405767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´ÐµÑÑÐºÐ¸Ðµ Ð·Ð°ÑÑÐ°Ð²ÐºÐ¸ Ð´Ð»Ñ Ð¿ÑÐµÐ·ÐµÐ½ÑÐ°ÑÐ¸Ð¸ Ð¼Ð°ÑÐµÐ¼Ð°Ñ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3643314"/>
            <a:ext cx="83707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Зло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злом губится.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714356"/>
            <a:ext cx="7929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Делая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зло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на добро не надейся.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´ÐµÑÑÐºÐ¸Ðµ Ð·Ð°ÑÑÐ°Ð²ÐºÐ¸ Ð´Ð»Ñ Ð¿ÑÐµÐ·ÐµÐ½ÑÐ°ÑÐ¸Ð¸ Ð¼Ð°ÑÐµÐ¼Ð°Ñ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Картинки по запросу &quot;дровосек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85794"/>
            <a:ext cx="2762250" cy="2857500"/>
          </a:xfrm>
          <a:prstGeom prst="rect">
            <a:avLst/>
          </a:prstGeom>
          <a:noFill/>
        </p:spPr>
      </p:pic>
      <p:pic>
        <p:nvPicPr>
          <p:cNvPr id="5124" name="Picture 4" descr="Картинки по запросу &quot;топор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86190"/>
            <a:ext cx="3497681" cy="2332953"/>
          </a:xfrm>
          <a:prstGeom prst="rect">
            <a:avLst/>
          </a:prstGeom>
          <a:noFill/>
        </p:spPr>
      </p:pic>
      <p:pic>
        <p:nvPicPr>
          <p:cNvPr id="5126" name="Picture 6" descr="Картинки по запросу &quot;дуб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785794"/>
            <a:ext cx="391000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Ð´ÐµÑÑÐºÐ¸Ðµ Ð·Ð°ÑÑÐ°Ð²ÐºÐ¸ Ð´Ð»Ñ Ð¿ÑÐµÐ·ÐµÐ½ÑÐ°ÑÐ¸Ð¸ Ð¼Ð°ÑÐµÐ¼Ð°Ñ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642918"/>
            <a:ext cx="80724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Если кого обидишь, от того и сам потерпишь обиду.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143380"/>
            <a:ext cx="86439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Обида жжет сердце.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ÐÐ°ÑÑÐ¸Ð½ÐºÐ¸ Ð¿Ð¾ Ð·Ð°Ð¿ÑÐ¾ÑÑ Ð´ÐµÑÑÐºÐ¸Ðµ Ð·Ð°ÑÑÐ°Ð²ÐºÐ¸ Ð´Ð»Ñ Ð¿ÑÐµÐ·ÐµÐ½ÑÐ°ÑÐ¸Ð¸ Ð¼Ð°ÑÐµÐ¼Ð°Ñ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Картинки по запросу &quot;львица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8"/>
            <a:ext cx="5143536" cy="2643206"/>
          </a:xfrm>
          <a:prstGeom prst="rect">
            <a:avLst/>
          </a:prstGeom>
          <a:noFill/>
        </p:spPr>
      </p:pic>
      <p:pic>
        <p:nvPicPr>
          <p:cNvPr id="31748" name="Picture 4" descr="Картинки по запросу &quot;лисица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286124"/>
            <a:ext cx="4962522" cy="2971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´ÐµÑÑÐºÐ¸Ðµ Ð·Ð°ÑÑÐ°Ð²ÐºÐ¸ Ð´Ð»Ñ Ð¿ÑÐµÐ·ÐµÐ½ÑÐ°ÑÐ¸Ð¸ Ð¼Ð°ÑÐµÐ¼Ð°Ñ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571481"/>
            <a:ext cx="78581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Каждый недостаток заключает в себе некоторые достоинства, и каждое достоинство — некоторые недостатки.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´ÐµÑÑÐºÐ¸Ðµ Ð·Ð°ÑÑÐ°Ð²ÐºÐ¸ Ð´Ð»Ñ Ð¿ÑÐµÐ·ÐµÐ½ÑÐ°ÑÐ¸Ð¸ Ð¼Ð°ÑÐµÐ¼Ð°Ñ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428604"/>
            <a:ext cx="50739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Анализ басен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09600" y="1447800"/>
            <a:ext cx="3429000" cy="2590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Пчёлы и Зевс: </a:t>
            </a:r>
          </a:p>
          <a:p>
            <a:pPr algn="ctr">
              <a:buFontTx/>
              <a:buChar char="-"/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Герои - животные </a:t>
            </a:r>
          </a:p>
          <a:p>
            <a:pPr algn="ctr">
              <a:buFontTx/>
              <a:buChar char="-"/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Адресовано – людям </a:t>
            </a:r>
          </a:p>
          <a:p>
            <a:pPr algn="ctr">
              <a:buFontTx/>
              <a:buChar char="-"/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Вывод – мораль</a:t>
            </a:r>
          </a:p>
          <a:p>
            <a:pPr algn="ctr">
              <a:buFontTx/>
              <a:buChar char="-"/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Приемы олицетворение и ирония </a:t>
            </a:r>
            <a:endParaRPr lang="ru-RU" dirty="0" smtClean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857752" y="1428736"/>
            <a:ext cx="3429000" cy="2590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Дровосеки и Дуб: </a:t>
            </a:r>
          </a:p>
          <a:p>
            <a:pPr algn="ctr">
              <a:buFontTx/>
              <a:buChar char="-"/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Герои - животные </a:t>
            </a:r>
          </a:p>
          <a:p>
            <a:pPr algn="ctr">
              <a:buFontTx/>
              <a:buChar char="-"/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Адресовано – людям </a:t>
            </a:r>
          </a:p>
          <a:p>
            <a:pPr algn="ctr">
              <a:buFontTx/>
              <a:buChar char="-"/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Вывод – мораль</a:t>
            </a:r>
          </a:p>
          <a:p>
            <a:pPr algn="ctr">
              <a:buFontTx/>
              <a:buChar char="-"/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Приемы олицетворение и ирония </a:t>
            </a:r>
            <a:endParaRPr lang="ru-RU" dirty="0" smtClean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714612" y="3643314"/>
            <a:ext cx="3429000" cy="2590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Львица и лисица: </a:t>
            </a:r>
          </a:p>
          <a:p>
            <a:pPr algn="ctr">
              <a:buFontTx/>
              <a:buChar char="-"/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Герои - животные </a:t>
            </a:r>
          </a:p>
          <a:p>
            <a:pPr algn="ctr">
              <a:buFontTx/>
              <a:buChar char="-"/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Адресовано – людям </a:t>
            </a:r>
          </a:p>
          <a:p>
            <a:pPr algn="ctr">
              <a:buFontTx/>
              <a:buChar char="-"/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Вывод – мораль</a:t>
            </a:r>
          </a:p>
          <a:p>
            <a:pPr algn="ctr">
              <a:buFontTx/>
              <a:buChar char="-"/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Приемы олицетворение и ирония </a:t>
            </a:r>
            <a:endParaRPr lang="ru-RU" dirty="0" smtClean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´ÐµÑÑÐºÐ¸Ðµ Ð·Ð°ÑÑÐ°Ð²ÐºÐ¸ Ð´Ð»Ñ Ð¿ÑÐµÐ·ÐµÐ½ÑÐ°ÑÐ¸Ð¸ Ð¼Ð°ÑÐµÐ¼Ð°Ñ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2117879"/>
          <a:ext cx="8072495" cy="4328160"/>
        </p:xfrm>
        <a:graphic>
          <a:graphicData uri="http://schemas.openxmlformats.org/drawingml/2006/table">
            <a:tbl>
              <a:tblPr/>
              <a:tblGrid>
                <a:gridCol w="3214710"/>
                <a:gridCol w="2643206"/>
                <a:gridCol w="2214579"/>
              </a:tblGrid>
              <a:tr h="634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atin typeface="Times New Roman"/>
                          <a:ea typeface="Calibri"/>
                          <a:cs typeface="Times New Roman"/>
                        </a:rPr>
                        <a:t>Устный</a:t>
                      </a:r>
                      <a:r>
                        <a:rPr lang="ru-RU" sz="2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ответ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Выразительное чтение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Самостоятельная работа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24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92D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Зелёный</a:t>
                      </a:r>
                      <a:r>
                        <a:rPr lang="ru-RU" sz="2000" baseline="0" dirty="0" smtClean="0">
                          <a:solidFill>
                            <a:srgbClr val="92D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цвет – я активно отвечал(а) на уроке, старался  грамотно строить сою речь, правильно формулировать мысли.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Желтый цвет – я пытался(</a:t>
                      </a:r>
                      <a:r>
                        <a:rPr lang="ru-RU" sz="2000" baseline="0" dirty="0" err="1" smtClean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лась</a:t>
                      </a:r>
                      <a:r>
                        <a:rPr lang="ru-RU" sz="2000" baseline="0" dirty="0" smtClean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отвечать на уроке, формулировать свои мысли и строить свою речь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Красный цвет – я не отвечал(а) на уроке.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92D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Зелёный</a:t>
                      </a:r>
                      <a:r>
                        <a:rPr lang="ru-RU" sz="2000" baseline="0" dirty="0" smtClean="0">
                          <a:solidFill>
                            <a:srgbClr val="92D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цвет – я принимал(а) участие в чтение, читал(а) громко, внятно, четко и понятно.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Желтый цвет – я принимал(а) участие в чтение, но были недочеты.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Красный цвет – я не читал(а) на уроке.</a:t>
                      </a:r>
                      <a:endParaRPr lang="ru-RU" sz="20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92D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Зеленый цвет – я верно выполнил</a:t>
                      </a:r>
                      <a:r>
                        <a:rPr lang="ru-RU" sz="2000" baseline="0" dirty="0" smtClean="0">
                          <a:solidFill>
                            <a:srgbClr val="92D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(а) </a:t>
                      </a:r>
                      <a:r>
                        <a:rPr lang="ru-RU" sz="2000" dirty="0" smtClean="0">
                          <a:solidFill>
                            <a:srgbClr val="92D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 задания.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Желтый</a:t>
                      </a:r>
                      <a:r>
                        <a:rPr lang="ru-RU" sz="2000" baseline="0" dirty="0" smtClean="0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цвет – были кое-какие ошибки  (не более трех ошибок).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Красный цвет – выполнил(а) все задания неверно.</a:t>
                      </a:r>
                      <a:endParaRPr lang="ru-RU" sz="20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baseline="0" dirty="0" smtClean="0">
                        <a:solidFill>
                          <a:srgbClr val="FFC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71604" y="428604"/>
            <a:ext cx="58153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Лист самооценки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285860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Раскрась пустой квадрат тем цветом, соответсвующий твоему критерию оценивания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´ÐµÑÑÐºÐ¸Ðµ Ð·Ð°ÑÑÐ°Ð²ÐºÐ¸ Ð´Ð»Ñ Ð¿ÑÐµÐ·ÐµÐ½ÑÐ°ÑÐ¸Ð¸ Ð¼Ð°ÑÐµÐ¼Ð°Ñ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3400" y="838200"/>
          <a:ext cx="8001000" cy="4937760"/>
        </p:xfrm>
        <a:graphic>
          <a:graphicData uri="http://schemas.openxmlformats.org/drawingml/2006/table">
            <a:tbl>
              <a:tblPr/>
              <a:tblGrid>
                <a:gridCol w="8001000"/>
              </a:tblGrid>
              <a:tr h="2331720">
                <a:tc>
                  <a:txBody>
                    <a:bodyPr/>
                    <a:lstStyle/>
                    <a:p>
                      <a:pPr marL="20955" algn="l">
                        <a:spcAft>
                          <a:spcPts val="0"/>
                        </a:spcAft>
                      </a:pPr>
                      <a:r>
                        <a:rPr lang="ru-RU" sz="5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мире много интересного,</a:t>
                      </a:r>
                      <a:endParaRPr lang="ru-RU" sz="5400" i="1" dirty="0">
                        <a:latin typeface="Times New Roman"/>
                        <a:ea typeface="Times New Roman"/>
                      </a:endParaRPr>
                    </a:p>
                    <a:p>
                      <a:pPr marL="20955" algn="l">
                        <a:spcAft>
                          <a:spcPts val="0"/>
                        </a:spcAft>
                      </a:pPr>
                      <a:r>
                        <a:rPr lang="ru-RU" sz="5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Нам порою неизвестного.</a:t>
                      </a:r>
                      <a:endParaRPr lang="ru-RU" sz="5400" i="1" dirty="0">
                        <a:latin typeface="Times New Roman"/>
                        <a:ea typeface="Times New Roman"/>
                      </a:endParaRPr>
                    </a:p>
                    <a:p>
                      <a:pPr marL="20955" algn="l">
                        <a:spcAft>
                          <a:spcPts val="0"/>
                        </a:spcAft>
                      </a:pPr>
                      <a:r>
                        <a:rPr lang="ru-RU" sz="5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Миру знаний нет предела,</a:t>
                      </a:r>
                      <a:endParaRPr lang="ru-RU" sz="5400" i="1" dirty="0">
                        <a:latin typeface="Times New Roman"/>
                        <a:ea typeface="Times New Roman"/>
                      </a:endParaRPr>
                    </a:p>
                    <a:p>
                      <a:pPr marL="20955" algn="l">
                        <a:spcAft>
                          <a:spcPts val="0"/>
                        </a:spcAft>
                      </a:pPr>
                      <a:r>
                        <a:rPr lang="ru-RU" sz="5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Так скорей, друзья, за дело!</a:t>
                      </a:r>
                      <a:endParaRPr lang="ru-RU" sz="5400" i="1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´ÐµÑÑÐºÐ¸Ðµ Ð·Ð°ÑÑÐ°Ð²ÐºÐ¸ Ð´Ð»Ñ Ð¿ÑÐµÐ·ÐµÐ½ÑÐ°ÑÐ¸Ð¸ Ð¼Ð°ÑÐµÐ¼Ð°Ñ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2357430"/>
          <a:ext cx="8348634" cy="1463040"/>
        </p:xfrm>
        <a:graphic>
          <a:graphicData uri="http://schemas.openxmlformats.org/drawingml/2006/table">
            <a:tbl>
              <a:tblPr/>
              <a:tblGrid>
                <a:gridCol w="8348634"/>
              </a:tblGrid>
              <a:tr h="0">
                <a:tc>
                  <a:txBody>
                    <a:bodyPr/>
                    <a:lstStyle/>
                    <a:p>
                      <a:pPr marR="21590" algn="ctr">
                        <a:spcAft>
                          <a:spcPts val="0"/>
                        </a:spcAft>
                      </a:pPr>
                      <a:r>
                        <a:rPr lang="ru-RU" sz="96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«Басни</a:t>
                      </a:r>
                      <a:r>
                        <a:rPr lang="ru-RU" sz="9600" i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Эзопа</a:t>
                      </a:r>
                      <a:r>
                        <a:rPr lang="ru-RU" sz="96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9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67000" y="609600"/>
            <a:ext cx="30949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u="sng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sz="9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´ÐµÑÑÐºÐ¸Ðµ Ð·Ð°ÑÑÐ°Ð²ÐºÐ¸ Ð´Ð»Ñ Ð¿ÑÐµÐ·ÐµÐ½ÑÐ°ÑÐ¸Ð¸ Ð¼Ð°ÑÐµÐ¼Ð°Ñ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19400" y="304800"/>
            <a:ext cx="31373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9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643050"/>
            <a:ext cx="78581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i="1" dirty="0" smtClean="0">
                <a:latin typeface="Times New Roman" pitchFamily="18" charset="0"/>
                <a:cs typeface="Times New Roman" pitchFamily="18" charset="0"/>
              </a:rPr>
              <a:t>Познакомиться с особенностями басни и эзоповским языком, а также научиться выявлять смысл и мораль этих произведений. </a:t>
            </a:r>
            <a:endParaRPr lang="ru-RU" sz="5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´ÐµÑÑÐºÐ¸Ðµ Ð·Ð°ÑÑÐ°Ð²ÐºÐ¸ Ð´Ð»Ñ Ð¿ÑÐµÐ·ÐµÐ½ÑÐ°ÑÐ¸Ð¸ Ð¼Ð°ÑÐµÐ¼Ð°Ñ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214290"/>
            <a:ext cx="7371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u="sng" dirty="0" smtClean="0">
                <a:latin typeface="Times New Roman" pitchFamily="18" charset="0"/>
                <a:cs typeface="Times New Roman" pitchFamily="18" charset="0"/>
              </a:rPr>
              <a:t>Задачи урока:</a:t>
            </a:r>
            <a:endParaRPr lang="ru-RU" sz="9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643050"/>
            <a:ext cx="79296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Познакомиться с баснями Эзопа;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Дать характеристику героям этих произведений;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Постараться понять, в чем заключается смысл каждой басни и какие особенности по сюжету они имеют;</a:t>
            </a:r>
          </a:p>
          <a:p>
            <a:pPr algn="just">
              <a:buFont typeface="Arial" pitchFamily="34" charset="0"/>
              <a:buChar char="•"/>
            </a:pP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Увидеть, какие приемы используется в этих баснях.</a:t>
            </a:r>
            <a:endParaRPr lang="ru-RU" sz="3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´ÐµÑÑÐºÐ¸Ðµ Ð·Ð°ÑÑÐ°Ð²ÐºÐ¸ Ð´Ð»Ñ Ð¿ÑÐµÐ·ÐµÐ½ÑÐ°ÑÐ¸Ð¸ Ð¼Ð°ÑÐµÐ¼Ð°Ñ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" y="609600"/>
            <a:ext cx="807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0638" algn="just" fontAlgn="base">
              <a:spcBef>
                <a:spcPct val="0"/>
              </a:spcBef>
              <a:spcAft>
                <a:spcPct val="0"/>
              </a:spcAft>
              <a:tabLst>
                <a:tab pos="2990850" algn="l"/>
                <a:tab pos="3621088" algn="l"/>
              </a:tabLst>
            </a:pPr>
            <a:r>
              <a:rPr lang="ru-RU" sz="5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Девиз нашего урока:</a:t>
            </a:r>
            <a:endParaRPr lang="ru-RU" sz="5400" dirty="0" smtClean="0">
              <a:latin typeface="Arial" pitchFamily="34" charset="0"/>
              <a:cs typeface="Arial" pitchFamily="34" charset="0"/>
            </a:endParaRPr>
          </a:p>
          <a:p>
            <a:pPr lvl="0" indent="20638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990850" algn="l"/>
                <a:tab pos="3621088" algn="l"/>
              </a:tabLst>
            </a:pPr>
            <a:r>
              <a:rPr lang="ru-RU" sz="5400" b="1" i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54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Работать лучше, чем вчера!</a:t>
            </a:r>
            <a:r>
              <a:rPr lang="ru-RU" sz="5400" b="1" i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54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ÐÐ°ÑÑÐ¸Ð½ÐºÐ¸ Ð¿Ð¾ Ð·Ð°Ð¿ÑÐ¾ÑÑ ÐºÐ°ÑÑÐ¸Ð½ÐºÐ¸ Ðº ÑÑÑÑÐºÐ¾Ð¼Ñ ÑÐ·ÑÐºÑ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347912"/>
            <a:ext cx="5029200" cy="3614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´ÐµÑÑÐºÐ¸Ðµ Ð·Ð°ÑÑÐ°Ð²ÐºÐ¸ Ð´Ð»Ñ Ð¿ÑÐµÐ·ÐµÐ½ÑÐ°ÑÐ¸Ð¸ Ð¼Ð°ÑÐµÐ¼Ð°Ñ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171448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 descr="Картинки по запросу &quot;башня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´ÐµÑÑÐºÐ¸Ðµ Ð·Ð°ÑÑÐ°Ð²ÐºÐ¸ Ð´Ð»Ñ Ð¿ÑÐµÐ·ÐµÐ½ÑÐ°ÑÐ¸Ð¸ Ð¼Ð°ÑÐµÐ¼Ð°Ñ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2357430"/>
          <a:ext cx="8348634" cy="1463040"/>
        </p:xfrm>
        <a:graphic>
          <a:graphicData uri="http://schemas.openxmlformats.org/drawingml/2006/table">
            <a:tbl>
              <a:tblPr/>
              <a:tblGrid>
                <a:gridCol w="8348634"/>
              </a:tblGrid>
              <a:tr h="0">
                <a:tc>
                  <a:txBody>
                    <a:bodyPr/>
                    <a:lstStyle/>
                    <a:p>
                      <a:pPr marR="21590" algn="ctr">
                        <a:spcAft>
                          <a:spcPts val="0"/>
                        </a:spcAft>
                      </a:pPr>
                      <a:r>
                        <a:rPr lang="ru-RU" sz="96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«Басни</a:t>
                      </a:r>
                      <a:r>
                        <a:rPr lang="ru-RU" sz="9600" i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Эзопа</a:t>
                      </a:r>
                      <a:r>
                        <a:rPr lang="ru-RU" sz="96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9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67000" y="609600"/>
            <a:ext cx="30949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u="sng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sz="9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´ÐµÑÑÐºÐ¸Ðµ Ð·Ð°ÑÑÐ°Ð²ÐºÐ¸ Ð´Ð»Ñ Ð¿ÑÐµÐ·ÐµÐ½ÑÐ°ÑÐ¸Ð¸ Ð¼Ð°ÑÐµÐ¼Ð°Ñ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19400" y="304800"/>
            <a:ext cx="31373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9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643050"/>
            <a:ext cx="78581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i="1" dirty="0" smtClean="0">
                <a:latin typeface="Times New Roman" pitchFamily="18" charset="0"/>
                <a:cs typeface="Times New Roman" pitchFamily="18" charset="0"/>
              </a:rPr>
              <a:t>Познакомиться с особенностями басни и эзоповским языком, а также научиться выявлять смысл и мораль этих произведений. </a:t>
            </a:r>
            <a:endParaRPr lang="ru-RU" sz="5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´ÐµÑÑÐºÐ¸Ðµ Ð·Ð°ÑÑÐ°Ð²ÐºÐ¸ Ð´Ð»Ñ Ð¿ÑÐµÐ·ÐµÐ½ÑÐ°ÑÐ¸Ð¸ Ð¼Ð°ÑÐµÐ¼Ð°Ñ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214290"/>
            <a:ext cx="7371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u="sng" dirty="0" smtClean="0">
                <a:latin typeface="Times New Roman" pitchFamily="18" charset="0"/>
                <a:cs typeface="Times New Roman" pitchFamily="18" charset="0"/>
              </a:rPr>
              <a:t>Задачи урока:</a:t>
            </a:r>
            <a:endParaRPr lang="ru-RU" sz="9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643050"/>
            <a:ext cx="79296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Познакомиться с баснями Эзопа;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Дать характеристику героям этих произведений;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Постараться понять, в чем заключается смысл каждой басни и какие особенности по сюжету они имеют;</a:t>
            </a:r>
          </a:p>
          <a:p>
            <a:pPr algn="just">
              <a:buFont typeface="Arial" pitchFamily="34" charset="0"/>
              <a:buChar char="•"/>
            </a:pP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Увидеть, какие приемы используется в этих баснях.</a:t>
            </a:r>
            <a:endParaRPr lang="ru-RU" sz="3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´ÐµÑÑÐºÐ¸Ðµ Ð·Ð°ÑÑÐ°Ð²ÐºÐ¸ Ð´Ð»Ñ Ð¿ÑÐµÐ·ÐµÐ½ÑÐ°ÑÐ¸Ð¸ Ð¼Ð°ÑÐµÐ¼Ð°Ñ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600" y="762000"/>
          <a:ext cx="8001000" cy="822960"/>
        </p:xfrm>
        <a:graphic>
          <a:graphicData uri="http://schemas.openxmlformats.org/drawingml/2006/table">
            <a:tbl>
              <a:tblPr/>
              <a:tblGrid>
                <a:gridCol w="800100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5400" u="sng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Читайте целыми словами.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9600" y="1676400"/>
          <a:ext cx="8000999" cy="4572000"/>
        </p:xfrm>
        <a:graphic>
          <a:graphicData uri="http://schemas.openxmlformats.org/drawingml/2006/table">
            <a:tbl>
              <a:tblPr/>
              <a:tblGrid>
                <a:gridCol w="2798991"/>
                <a:gridCol w="2601004"/>
                <a:gridCol w="2601004"/>
              </a:tblGrid>
              <a:tr h="4572000">
                <a:tc>
                  <a:txBody>
                    <a:bodyPr/>
                    <a:lstStyle/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сварка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свёкла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свечка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свинка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связка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сказка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скалка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скачка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складка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сколько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смелость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стульчик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сад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садик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садовник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садится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посадки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рассада</a:t>
                      </a:r>
                      <a:endParaRPr lang="ru-RU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´ÐµÑÑÐºÐ¸Ðµ Ð·Ð°ÑÑÐ°Ð²ÐºÐ¸ Ð´Ð»Ñ Ð¿ÑÐµÐ·ÐµÐ½ÑÐ°ÑÐ¸Ð¸ Ð¼Ð°ÑÐµÐ¼Ð°Ñ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3400" y="609600"/>
          <a:ext cx="8077200" cy="609600"/>
        </p:xfrm>
        <a:graphic>
          <a:graphicData uri="http://schemas.openxmlformats.org/drawingml/2006/table">
            <a:tbl>
              <a:tblPr/>
              <a:tblGrid>
                <a:gridCol w="807720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000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Читай слова целиком, ускоряя темп.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3400" y="1295400"/>
          <a:ext cx="8001000" cy="4953000"/>
        </p:xfrm>
        <a:graphic>
          <a:graphicData uri="http://schemas.openxmlformats.org/drawingml/2006/table">
            <a:tbl>
              <a:tblPr/>
              <a:tblGrid>
                <a:gridCol w="3263144"/>
                <a:gridCol w="4737856"/>
              </a:tblGrid>
              <a:tr h="4953000">
                <a:tc>
                  <a:txBody>
                    <a:bodyPr/>
                    <a:lstStyle/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«Бутерброд,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Сумасброд,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ходи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ворот,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 пойдёшь –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Пропадёшь,</a:t>
                      </a:r>
                      <a:endParaRPr lang="ru-RU" sz="4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Муре в рот попадёшь!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Муре в рот,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Муре в рот,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Муре в рот,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Муре в рот,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835"/>
                        </a:spcAft>
                      </a:pPr>
                      <a:r>
                        <a:rPr lang="ru-RU" sz="4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Попадёшь!»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508</Words>
  <Application>Microsoft Office PowerPoint</Application>
  <PresentationFormat>Экран (4:3)</PresentationFormat>
  <Paragraphs>102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</cp:revision>
  <dcterms:created xsi:type="dcterms:W3CDTF">2019-10-13T11:33:09Z</dcterms:created>
  <dcterms:modified xsi:type="dcterms:W3CDTF">2020-02-19T17:29:56Z</dcterms:modified>
</cp:coreProperties>
</file>