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82" r:id="rId2"/>
    <p:sldId id="283" r:id="rId3"/>
    <p:sldId id="256" r:id="rId4"/>
    <p:sldId id="258" r:id="rId5"/>
    <p:sldId id="257" r:id="rId6"/>
    <p:sldId id="259" r:id="rId7"/>
    <p:sldId id="260" r:id="rId8"/>
    <p:sldId id="302" r:id="rId9"/>
    <p:sldId id="273" r:id="rId10"/>
    <p:sldId id="274" r:id="rId11"/>
    <p:sldId id="276" r:id="rId12"/>
    <p:sldId id="275" r:id="rId13"/>
    <p:sldId id="277" r:id="rId14"/>
    <p:sldId id="264" r:id="rId15"/>
    <p:sldId id="301" r:id="rId16"/>
    <p:sldId id="281" r:id="rId17"/>
    <p:sldId id="295" r:id="rId18"/>
    <p:sldId id="284" r:id="rId19"/>
    <p:sldId id="296" r:id="rId20"/>
    <p:sldId id="294" r:id="rId21"/>
    <p:sldId id="278" r:id="rId22"/>
    <p:sldId id="292" r:id="rId23"/>
    <p:sldId id="293" r:id="rId24"/>
    <p:sldId id="279" r:id="rId25"/>
    <p:sldId id="280" r:id="rId26"/>
    <p:sldId id="265" r:id="rId27"/>
    <p:sldId id="266" r:id="rId28"/>
    <p:sldId id="268" r:id="rId29"/>
    <p:sldId id="285" r:id="rId30"/>
    <p:sldId id="286" r:id="rId31"/>
    <p:sldId id="267" r:id="rId32"/>
    <p:sldId id="287" r:id="rId33"/>
    <p:sldId id="288" r:id="rId34"/>
    <p:sldId id="289" r:id="rId35"/>
    <p:sldId id="290" r:id="rId36"/>
    <p:sldId id="270" r:id="rId37"/>
    <p:sldId id="299" r:id="rId38"/>
    <p:sldId id="271" r:id="rId39"/>
    <p:sldId id="272" r:id="rId40"/>
    <p:sldId id="297" r:id="rId41"/>
    <p:sldId id="298" r:id="rId4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59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08" d="100"/>
          <a:sy n="108" d="100"/>
        </p:scale>
        <p:origin x="4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3556000" y="0"/>
            <a:ext cx="8636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Прямая соединительная линия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sz="1800"/>
          </a:p>
        </p:txBody>
      </p:sp>
      <p:sp>
        <p:nvSpPr>
          <p:cNvPr id="12" name="Заголовок 11"/>
          <p:cNvSpPr>
            <a:spLocks noGrp="1"/>
          </p:cNvSpPr>
          <p:nvPr>
            <p:ph type="ctrTitle"/>
          </p:nvPr>
        </p:nvSpPr>
        <p:spPr>
          <a:xfrm>
            <a:off x="4489157" y="533400"/>
            <a:ext cx="6807200" cy="2868168"/>
          </a:xfrm>
        </p:spPr>
        <p:txBody>
          <a:bodyPr lIns="45720" tIns="0" rIns="45720">
            <a:noAutofit/>
          </a:bodyPr>
          <a:lstStyle>
            <a:lvl1pPr algn="r">
              <a:defRPr sz="4200" b="1"/>
            </a:lvl1pPr>
            <a:extLst/>
          </a:lstStyle>
          <a:p>
            <a:r>
              <a:rPr kumimoji="0" lang="ru-RU"/>
              <a:t>Образец заголовка</a:t>
            </a:r>
            <a:endParaRPr kumimoji="0" lang="en-US"/>
          </a:p>
        </p:txBody>
      </p:sp>
      <p:sp>
        <p:nvSpPr>
          <p:cNvPr id="25" name="Подзаголовок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31" name="Дата 30"/>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fld id="{FDE471B4-E52F-43B2-93AD-8CB132CD1533}" type="datetimeFigureOut">
              <a:rPr lang="ru-RU" smtClean="0"/>
              <a:t>08.09.2022</a:t>
            </a:fld>
            <a:endParaRPr lang="ru-RU"/>
          </a:p>
        </p:txBody>
      </p:sp>
      <p:sp>
        <p:nvSpPr>
          <p:cNvPr id="18" name="Нижний колонтитул 17"/>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fld id="{ECADA5D8-C86A-40A9-8A6C-EE669FADEEE9}" type="slidenum">
              <a:rPr lang="ru-RU" smtClean="0"/>
              <a:t>‹#›</a:t>
            </a:fld>
            <a:endParaRPr lang="ru-RU"/>
          </a:p>
        </p:txBody>
      </p:sp>
    </p:spTree>
    <p:extLst>
      <p:ext uri="{BB962C8B-B14F-4D97-AF65-F5344CB8AC3E}">
        <p14:creationId xmlns:p14="http://schemas.microsoft.com/office/powerpoint/2010/main" val="181158051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FDE471B4-E52F-43B2-93AD-8CB132CD1533}" type="datetimeFigureOut">
              <a:rPr lang="ru-RU" smtClean="0"/>
              <a:t>08.09.2022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CADA5D8-C86A-40A9-8A6C-EE669FADEEE9}" type="slidenum">
              <a:rPr lang="ru-RU" smtClean="0"/>
              <a:t>‹#›</a:t>
            </a:fld>
            <a:endParaRPr lang="ru-RU"/>
          </a:p>
        </p:txBody>
      </p:sp>
    </p:spTree>
    <p:extLst>
      <p:ext uri="{BB962C8B-B14F-4D97-AF65-F5344CB8AC3E}">
        <p14:creationId xmlns:p14="http://schemas.microsoft.com/office/powerpoint/2010/main" val="25763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37600" y="274956"/>
            <a:ext cx="2032000" cy="5851525"/>
          </a:xfrm>
        </p:spPr>
        <p:txBody>
          <a:bodyPr vert="eaVert" ancho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609600" y="274643"/>
            <a:ext cx="80264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5657088" y="6557946"/>
            <a:ext cx="2669952" cy="226902"/>
          </a:xfrm>
        </p:spPr>
        <p:txBody>
          <a:bodyPr/>
          <a:lstStyle/>
          <a:p>
            <a:fld id="{FDE471B4-E52F-43B2-93AD-8CB132CD1533}" type="datetimeFigureOut">
              <a:rPr lang="ru-RU" smtClean="0"/>
              <a:t>08.09.2022</a:t>
            </a:fld>
            <a:endParaRPr lang="ru-RU"/>
          </a:p>
        </p:txBody>
      </p:sp>
      <p:sp>
        <p:nvSpPr>
          <p:cNvPr id="5" name="Нижний колонтитул 4"/>
          <p:cNvSpPr>
            <a:spLocks noGrp="1"/>
          </p:cNvSpPr>
          <p:nvPr>
            <p:ph type="ftr" sz="quarter" idx="11"/>
          </p:nvPr>
        </p:nvSpPr>
        <p:spPr>
          <a:xfrm>
            <a:off x="609600" y="6556248"/>
            <a:ext cx="4876800" cy="228600"/>
          </a:xfrm>
        </p:spPr>
        <p:txBody>
          <a:bodyPr/>
          <a:lstStyle/>
          <a:p>
            <a:endParaRPr lang="ru-RU"/>
          </a:p>
        </p:txBody>
      </p:sp>
      <p:sp>
        <p:nvSpPr>
          <p:cNvPr id="6" name="Номер слайда 5"/>
          <p:cNvSpPr>
            <a:spLocks noGrp="1"/>
          </p:cNvSpPr>
          <p:nvPr>
            <p:ph type="sldNum" sz="quarter" idx="12"/>
          </p:nvPr>
        </p:nvSpPr>
        <p:spPr>
          <a:xfrm>
            <a:off x="8339328" y="6553200"/>
            <a:ext cx="784448" cy="228600"/>
          </a:xfrm>
        </p:spPr>
        <p:txBody>
          <a:bodyPr/>
          <a:lstStyle>
            <a:lvl1pPr>
              <a:defRPr>
                <a:solidFill>
                  <a:schemeClr val="tx2"/>
                </a:solidFill>
              </a:defRPr>
            </a:lvl1pPr>
            <a:extLst/>
          </a:lstStyle>
          <a:p>
            <a:fld id="{ECADA5D8-C86A-40A9-8A6C-EE669FADEEE9}" type="slidenum">
              <a:rPr lang="ru-RU" smtClean="0"/>
              <a:t>‹#›</a:t>
            </a:fld>
            <a:endParaRPr lang="ru-RU"/>
          </a:p>
        </p:txBody>
      </p:sp>
    </p:spTree>
    <p:extLst>
      <p:ext uri="{BB962C8B-B14F-4D97-AF65-F5344CB8AC3E}">
        <p14:creationId xmlns:p14="http://schemas.microsoft.com/office/powerpoint/2010/main" val="222918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FDE471B4-E52F-43B2-93AD-8CB132CD1533}" type="datetimeFigureOut">
              <a:rPr lang="ru-RU" smtClean="0"/>
              <a:t>08.09.2022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CADA5D8-C86A-40A9-8A6C-EE669FADEEE9}" type="slidenum">
              <a:rPr lang="ru-RU" smtClean="0"/>
              <a:t>‹#›</a:t>
            </a:fld>
            <a:endParaRPr lang="ru-RU"/>
          </a:p>
        </p:txBody>
      </p:sp>
    </p:spTree>
    <p:extLst>
      <p:ext uri="{BB962C8B-B14F-4D97-AF65-F5344CB8AC3E}">
        <p14:creationId xmlns:p14="http://schemas.microsoft.com/office/powerpoint/2010/main" val="149005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fld id="{FDE471B4-E52F-43B2-93AD-8CB132CD1533}" type="datetimeFigureOut">
              <a:rPr lang="ru-RU" smtClean="0"/>
              <a:t>08.09.2022</a:t>
            </a:fld>
            <a:endParaRPr lang="ru-RU"/>
          </a:p>
        </p:txBody>
      </p:sp>
      <p:sp>
        <p:nvSpPr>
          <p:cNvPr id="5" name="Нижний колонтитул 4"/>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8978603" y="6555112"/>
            <a:ext cx="784448" cy="228600"/>
          </a:xfrm>
        </p:spPr>
        <p:txBody>
          <a:bodyPr/>
          <a:lstStyle/>
          <a:p>
            <a:fld id="{ECADA5D8-C86A-40A9-8A6C-EE669FADEEE9}" type="slidenum">
              <a:rPr lang="ru-RU" smtClean="0"/>
              <a:t>‹#›</a:t>
            </a:fld>
            <a:endParaRPr lang="ru-RU"/>
          </a:p>
        </p:txBody>
      </p:sp>
    </p:spTree>
    <p:extLst>
      <p:ext uri="{BB962C8B-B14F-4D97-AF65-F5344CB8AC3E}">
        <p14:creationId xmlns:p14="http://schemas.microsoft.com/office/powerpoint/2010/main" val="12065031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20040"/>
            <a:ext cx="9656064"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609600"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5571744"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FDE471B4-E52F-43B2-93AD-8CB132CD1533}" type="datetimeFigureOut">
              <a:rPr lang="ru-RU" smtClean="0"/>
              <a:t>08.09.2022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CADA5D8-C86A-40A9-8A6C-EE669FADEEE9}" type="slidenum">
              <a:rPr lang="ru-RU" smtClean="0"/>
              <a:t>‹#›</a:t>
            </a:fld>
            <a:endParaRPr lang="ru-RU"/>
          </a:p>
        </p:txBody>
      </p:sp>
    </p:spTree>
    <p:extLst>
      <p:ext uri="{BB962C8B-B14F-4D97-AF65-F5344CB8AC3E}">
        <p14:creationId xmlns:p14="http://schemas.microsoft.com/office/powerpoint/2010/main" val="538570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20040"/>
            <a:ext cx="9656064" cy="1143000"/>
          </a:xfrm>
        </p:spPr>
        <p:txBody>
          <a:bodyPr anchor="b"/>
          <a:lstStyle>
            <a:lvl1pPr>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FDE471B4-E52F-43B2-93AD-8CB132CD1533}" type="datetimeFigureOut">
              <a:rPr lang="ru-RU" smtClean="0"/>
              <a:t>08.09.2022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CADA5D8-C86A-40A9-8A6C-EE669FADEEE9}" type="slidenum">
              <a:rPr lang="ru-RU" smtClean="0"/>
              <a:t>‹#›</a:t>
            </a:fld>
            <a:endParaRPr lang="ru-RU"/>
          </a:p>
        </p:txBody>
      </p:sp>
    </p:spTree>
    <p:extLst>
      <p:ext uri="{BB962C8B-B14F-4D97-AF65-F5344CB8AC3E}">
        <p14:creationId xmlns:p14="http://schemas.microsoft.com/office/powerpoint/2010/main" val="869923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320040"/>
            <a:ext cx="9656064" cy="1143000"/>
          </a:xfrm>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FDE471B4-E52F-43B2-93AD-8CB132CD1533}" type="datetimeFigureOut">
              <a:rPr lang="ru-RU" smtClean="0"/>
              <a:t>08.09.2022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CADA5D8-C86A-40A9-8A6C-EE669FADEEE9}" type="slidenum">
              <a:rPr lang="ru-RU" smtClean="0"/>
              <a:t>‹#›</a:t>
            </a:fld>
            <a:endParaRPr lang="ru-RU"/>
          </a:p>
        </p:txBody>
      </p:sp>
    </p:spTree>
    <p:extLst>
      <p:ext uri="{BB962C8B-B14F-4D97-AF65-F5344CB8AC3E}">
        <p14:creationId xmlns:p14="http://schemas.microsoft.com/office/powerpoint/2010/main" val="1602092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FDE471B4-E52F-43B2-93AD-8CB132CD1533}" type="datetimeFigureOut">
              <a:rPr lang="ru-RU" smtClean="0"/>
              <a:t>08.09.2022</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p>
            <a:fld id="{ECADA5D8-C86A-40A9-8A6C-EE669FADEEE9}" type="slidenum">
              <a:rPr lang="ru-RU" smtClean="0"/>
              <a:t>‹#›</a:t>
            </a:fld>
            <a:endParaRPr lang="ru-RU"/>
          </a:p>
        </p:txBody>
      </p:sp>
    </p:spTree>
    <p:extLst>
      <p:ext uri="{BB962C8B-B14F-4D97-AF65-F5344CB8AC3E}">
        <p14:creationId xmlns:p14="http://schemas.microsoft.com/office/powerpoint/2010/main" val="271289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ru-RU"/>
              <a:t>Образец заголовка</a:t>
            </a:r>
            <a:endParaRPr kumimoji="0" lang="en-US"/>
          </a:p>
        </p:txBody>
      </p:sp>
      <p:sp>
        <p:nvSpPr>
          <p:cNvPr id="3" name="Текст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FDE471B4-E52F-43B2-93AD-8CB132CD1533}" type="datetimeFigureOut">
              <a:rPr lang="ru-RU" smtClean="0"/>
              <a:t>08.09.2022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CADA5D8-C86A-40A9-8A6C-EE669FADEEE9}" type="slidenum">
              <a:rPr lang="ru-RU" smtClean="0"/>
              <a:t>‹#›</a:t>
            </a:fld>
            <a:endParaRPr lang="ru-RU"/>
          </a:p>
        </p:txBody>
      </p:sp>
    </p:spTree>
    <p:extLst>
      <p:ext uri="{BB962C8B-B14F-4D97-AF65-F5344CB8AC3E}">
        <p14:creationId xmlns:p14="http://schemas.microsoft.com/office/powerpoint/2010/main" val="1379538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Прямоугольник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Заголовок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a:t>Образец заголовка</a:t>
            </a:r>
            <a:endParaRPr kumimoji="0" lang="en-US" dirty="0"/>
          </a:p>
        </p:txBody>
      </p:sp>
      <p:sp>
        <p:nvSpPr>
          <p:cNvPr id="4" name="Текст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a:t>Образец текста</a:t>
            </a:r>
          </a:p>
        </p:txBody>
      </p:sp>
      <p:sp>
        <p:nvSpPr>
          <p:cNvPr id="5" name="Дата 4"/>
          <p:cNvSpPr>
            <a:spLocks noGrp="1"/>
          </p:cNvSpPr>
          <p:nvPr>
            <p:ph type="dt" sz="half" idx="10"/>
          </p:nvPr>
        </p:nvSpPr>
        <p:spPr/>
        <p:txBody>
          <a:bodyPr/>
          <a:lstStyle/>
          <a:p>
            <a:fld id="{FDE471B4-E52F-43B2-93AD-8CB132CD1533}" type="datetimeFigureOut">
              <a:rPr lang="ru-RU" smtClean="0"/>
              <a:t>08.09.2022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CADA5D8-C86A-40A9-8A6C-EE669FADEEE9}" type="slidenum">
              <a:rPr lang="ru-RU" smtClean="0"/>
              <a:t>‹#›</a:t>
            </a:fld>
            <a:endParaRPr lang="ru-RU"/>
          </a:p>
        </p:txBody>
      </p:sp>
      <p:sp>
        <p:nvSpPr>
          <p:cNvPr id="10" name="Рисунок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a:t>Вставка рисунка</a:t>
            </a:r>
            <a:endParaRPr kumimoji="0" lang="en-US" dirty="0"/>
          </a:p>
        </p:txBody>
      </p:sp>
    </p:spTree>
    <p:extLst>
      <p:ext uri="{BB962C8B-B14F-4D97-AF65-F5344CB8AC3E}">
        <p14:creationId xmlns:p14="http://schemas.microsoft.com/office/powerpoint/2010/main" val="8971340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10871200" y="0"/>
            <a:ext cx="13208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 name="Заголовок 2"/>
          <p:cNvSpPr>
            <a:spLocks noGrp="1"/>
          </p:cNvSpPr>
          <p:nvPr>
            <p:ph type="title"/>
          </p:nvPr>
        </p:nvSpPr>
        <p:spPr>
          <a:xfrm>
            <a:off x="609600" y="320040"/>
            <a:ext cx="9652000" cy="1143000"/>
          </a:xfrm>
          <a:prstGeom prst="rect">
            <a:avLst/>
          </a:prstGeom>
        </p:spPr>
        <p:txBody>
          <a:bodyPr vert="horz" lIns="45720" tIns="0" rIns="45720" bIns="0" anchor="b" anchorCtr="0">
            <a:normAutofit/>
          </a:bodyPr>
          <a:lstStyle/>
          <a:p>
            <a:r>
              <a:rPr kumimoji="0" lang="ru-RU"/>
              <a:t>Образец заголовка</a:t>
            </a:r>
            <a:endParaRPr kumimoji="0" lang="en-US"/>
          </a:p>
        </p:txBody>
      </p:sp>
      <p:sp>
        <p:nvSpPr>
          <p:cNvPr id="31" name="Текст 30"/>
          <p:cNvSpPr>
            <a:spLocks noGrp="1"/>
          </p:cNvSpPr>
          <p:nvPr>
            <p:ph type="body" idx="1"/>
          </p:nvPr>
        </p:nvSpPr>
        <p:spPr>
          <a:xfrm>
            <a:off x="609600" y="1609416"/>
            <a:ext cx="9652000" cy="484632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7" name="Дата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fld id="{FDE471B4-E52F-43B2-93AD-8CB132CD1533}" type="datetimeFigureOut">
              <a:rPr lang="ru-RU" smtClean="0"/>
              <a:t>08.09.2022</a:t>
            </a:fld>
            <a:endParaRPr lang="ru-RU"/>
          </a:p>
        </p:txBody>
      </p:sp>
      <p:sp>
        <p:nvSpPr>
          <p:cNvPr id="4" name="Нижний колонтитул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ECADA5D8-C86A-40A9-8A6C-EE669FADEEE9}" type="slidenum">
              <a:rPr lang="ru-RU" smtClean="0"/>
              <a:t>‹#›</a:t>
            </a:fld>
            <a:endParaRPr lang="ru-RU"/>
          </a:p>
        </p:txBody>
      </p:sp>
    </p:spTree>
    <p:extLst>
      <p:ext uri="{BB962C8B-B14F-4D97-AF65-F5344CB8AC3E}">
        <p14:creationId xmlns:p14="http://schemas.microsoft.com/office/powerpoint/2010/main" val="17976218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21.xml"/><Relationship Id="rId7" Type="http://schemas.openxmlformats.org/officeDocument/2006/relationships/slide" Target="slide1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25.xml"/><Relationship Id="rId10" Type="http://schemas.openxmlformats.org/officeDocument/2006/relationships/slide" Target="slide20.xml"/><Relationship Id="rId4" Type="http://schemas.openxmlformats.org/officeDocument/2006/relationships/slide" Target="slide24.xml"/><Relationship Id="rId9" Type="http://schemas.openxmlformats.org/officeDocument/2006/relationships/slide" Target="slide1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 Target="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slide" Target="slide23.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slide" Target="slide31.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slide" Target="slide29.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 Target="slide2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slide" Target="slide4.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slide" Target="slide35.xml"/><Relationship Id="rId5" Type="http://schemas.openxmlformats.org/officeDocument/2006/relationships/slide" Target="slide34.xml"/><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slide" Target="slide38.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 Target="slide3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 Target="slide40.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27.xml"/><Relationship Id="rId3" Type="http://schemas.openxmlformats.org/officeDocument/2006/relationships/slide" Target="slide5.xml"/><Relationship Id="rId7" Type="http://schemas.openxmlformats.org/officeDocument/2006/relationships/slide" Target="slide32.xml"/><Relationship Id="rId12" Type="http://schemas.openxmlformats.org/officeDocument/2006/relationships/slide" Target="slide15.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28.xml"/><Relationship Id="rId11" Type="http://schemas.openxmlformats.org/officeDocument/2006/relationships/slide" Target="slide26.xml"/><Relationship Id="rId5" Type="http://schemas.openxmlformats.org/officeDocument/2006/relationships/slide" Target="slide7.xml"/><Relationship Id="rId10" Type="http://schemas.openxmlformats.org/officeDocument/2006/relationships/slide" Target="slide37.xml"/><Relationship Id="rId4" Type="http://schemas.openxmlformats.org/officeDocument/2006/relationships/slide" Target="slide6.xml"/><Relationship Id="rId9" Type="http://schemas.openxmlformats.org/officeDocument/2006/relationships/slide" Target="slide39.xml"/></Relationships>
</file>

<file path=ppt/slides/_rels/slide4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image" Target="../media/image65.jp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hyperlink" Target="http://ru.wikipedia/" TargetMode="External"/><Relationship Id="rId2" Type="http://schemas.openxmlformats.org/officeDocument/2006/relationships/slide" Target="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9.xml"/><Relationship Id="rId7" Type="http://schemas.openxmlformats.org/officeDocument/2006/relationships/slide" Target="slide13.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12.xml"/><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120186-9256-4A61-8AEC-9991A1E6A67F}"/>
              </a:ext>
            </a:extLst>
          </p:cNvPr>
          <p:cNvSpPr>
            <a:spLocks noGrp="1"/>
          </p:cNvSpPr>
          <p:nvPr>
            <p:ph type="ctrTitle"/>
          </p:nvPr>
        </p:nvSpPr>
        <p:spPr>
          <a:xfrm>
            <a:off x="4516957" y="1012372"/>
            <a:ext cx="6807200" cy="2868168"/>
          </a:xfrm>
        </p:spPr>
        <p:txBody>
          <a:bodyPr/>
          <a:lstStyle/>
          <a:p>
            <a:r>
              <a:rPr lang="ru-RU" sz="2800" dirty="0"/>
              <a:t>Исследовательская работа</a:t>
            </a:r>
            <a:br>
              <a:rPr lang="ru-RU" sz="3600" dirty="0"/>
            </a:br>
            <a:r>
              <a:rPr lang="ru-RU" sz="3600" dirty="0"/>
              <a:t>Музей одного экспоната </a:t>
            </a:r>
            <a:r>
              <a:rPr lang="ru-RU" dirty="0"/>
              <a:t>«Пятая стихия»</a:t>
            </a:r>
          </a:p>
        </p:txBody>
      </p:sp>
      <p:sp>
        <p:nvSpPr>
          <p:cNvPr id="3" name="Подзаголовок 2">
            <a:extLst>
              <a:ext uri="{FF2B5EF4-FFF2-40B4-BE49-F238E27FC236}">
                <a16:creationId xmlns:a16="http://schemas.microsoft.com/office/drawing/2014/main" id="{08EEFFD4-14CA-4DAF-A946-060058F1DE63}"/>
              </a:ext>
            </a:extLst>
          </p:cNvPr>
          <p:cNvSpPr>
            <a:spLocks noGrp="1"/>
          </p:cNvSpPr>
          <p:nvPr>
            <p:ph type="subTitle" idx="1"/>
          </p:nvPr>
        </p:nvSpPr>
        <p:spPr>
          <a:xfrm>
            <a:off x="4489157" y="533400"/>
            <a:ext cx="6819704" cy="1101248"/>
          </a:xfrm>
        </p:spPr>
        <p:txBody>
          <a:bodyPr/>
          <a:lstStyle/>
          <a:p>
            <a:r>
              <a:rPr lang="ru-RU" dirty="0"/>
              <a:t>Районная конференция по химии </a:t>
            </a:r>
          </a:p>
          <a:p>
            <a:r>
              <a:rPr lang="ru-RU" dirty="0"/>
              <a:t>«Виртуальная экскурсия в мой музей химии»</a:t>
            </a:r>
          </a:p>
        </p:txBody>
      </p:sp>
      <p:sp>
        <p:nvSpPr>
          <p:cNvPr id="4" name="Подзаголовок 2">
            <a:extLst>
              <a:ext uri="{FF2B5EF4-FFF2-40B4-BE49-F238E27FC236}">
                <a16:creationId xmlns:a16="http://schemas.microsoft.com/office/drawing/2014/main" id="{B4272A12-D19A-47E6-A89B-803D2DCC3D87}"/>
              </a:ext>
            </a:extLst>
          </p:cNvPr>
          <p:cNvSpPr txBox="1">
            <a:spLocks/>
          </p:cNvSpPr>
          <p:nvPr/>
        </p:nvSpPr>
        <p:spPr>
          <a:xfrm>
            <a:off x="5092981" y="6185263"/>
            <a:ext cx="6326716" cy="441960"/>
          </a:xfrm>
          <a:prstGeom prst="rect">
            <a:avLst/>
          </a:prstGeom>
        </p:spPr>
        <p:txBody>
          <a:bodyPr vert="horz" lIns="45720" tIns="0" rIns="45720" bIns="0" anchor="t">
            <a:normAutofit/>
          </a:bodyPr>
          <a:lstStyle>
            <a:lvl1pPr marL="0" indent="0" algn="r" rtl="0" eaLnBrk="1" latinLnBrk="0" hangingPunct="1">
              <a:spcBef>
                <a:spcPts val="600"/>
              </a:spcBef>
              <a:buClr>
                <a:schemeClr val="tx2"/>
              </a:buClr>
              <a:buSzPct val="73000"/>
              <a:buFont typeface="Wingdings 2"/>
              <a:buNone/>
              <a:defRPr kumimoji="0" sz="2200" kern="1200" baseline="0">
                <a:solidFill>
                  <a:srgbClr val="FFFFFF"/>
                </a:solidFill>
                <a:effectLst/>
                <a:latin typeface="+mn-lt"/>
                <a:ea typeface="+mn-ea"/>
                <a:cs typeface="+mn-cs"/>
              </a:defRPr>
            </a:lvl1pPr>
            <a:lvl2pPr marL="457200" indent="0" algn="ctr" rtl="0" eaLnBrk="1" latinLnBrk="0" hangingPunct="1">
              <a:spcBef>
                <a:spcPts val="500"/>
              </a:spcBef>
              <a:buClr>
                <a:schemeClr val="accent4"/>
              </a:buClr>
              <a:buSzPct val="80000"/>
              <a:buFont typeface="Wingdings 2"/>
              <a:buNone/>
              <a:defRPr kumimoji="0" sz="2300" kern="1200">
                <a:solidFill>
                  <a:schemeClr val="tx1">
                    <a:tint val="85000"/>
                  </a:schemeClr>
                </a:solidFill>
                <a:latin typeface="+mn-lt"/>
                <a:ea typeface="+mn-ea"/>
                <a:cs typeface="+mn-cs"/>
              </a:defRPr>
            </a:lvl2pPr>
            <a:lvl3pPr marL="914400" indent="0" algn="ctr" rtl="0" eaLnBrk="1" latinLnBrk="0" hangingPunct="1">
              <a:spcBef>
                <a:spcPts val="400"/>
              </a:spcBef>
              <a:buClr>
                <a:schemeClr val="accent4"/>
              </a:buClr>
              <a:buSzPct val="60000"/>
              <a:buFont typeface="Wingdings"/>
              <a:buNone/>
              <a:defRPr kumimoji="0" sz="2000" kern="1200">
                <a:solidFill>
                  <a:schemeClr val="tx1"/>
                </a:solidFill>
                <a:latin typeface="+mn-lt"/>
                <a:ea typeface="+mn-ea"/>
                <a:cs typeface="+mn-cs"/>
              </a:defRPr>
            </a:lvl3pPr>
            <a:lvl4pPr marL="1371600" indent="0" algn="ctr" rtl="0" eaLnBrk="1" latinLnBrk="0" hangingPunct="1">
              <a:spcBef>
                <a:spcPct val="20000"/>
              </a:spcBef>
              <a:buClr>
                <a:schemeClr val="accent4"/>
              </a:buClr>
              <a:buSzPct val="80000"/>
              <a:buFont typeface="Wingdings 2"/>
              <a:buNone/>
              <a:defRPr kumimoji="0" sz="2000" kern="1200">
                <a:solidFill>
                  <a:schemeClr val="tx1">
                    <a:tint val="85000"/>
                  </a:schemeClr>
                </a:solidFill>
                <a:latin typeface="+mn-lt"/>
                <a:ea typeface="+mn-ea"/>
                <a:cs typeface="+mn-cs"/>
              </a:defRPr>
            </a:lvl4pPr>
            <a:lvl5pPr marL="1828800" indent="0" algn="ctr" rtl="0" eaLnBrk="1" latinLnBrk="0" hangingPunct="1">
              <a:spcBef>
                <a:spcPts val="400"/>
              </a:spcBef>
              <a:buClr>
                <a:schemeClr val="accent4"/>
              </a:buClr>
              <a:buSzPct val="70000"/>
              <a:buFont typeface="Wingdings"/>
              <a:buNone/>
              <a:defRPr kumimoji="0" sz="1800" kern="1200">
                <a:solidFill>
                  <a:schemeClr val="tx1"/>
                </a:solidFill>
                <a:latin typeface="+mn-lt"/>
                <a:ea typeface="+mn-ea"/>
                <a:cs typeface="+mn-cs"/>
              </a:defRPr>
            </a:lvl5pPr>
            <a:lvl6pPr marL="2286000" indent="0" algn="ctr" rtl="0" eaLnBrk="1" latinLnBrk="0" hangingPunct="1">
              <a:spcBef>
                <a:spcPts val="400"/>
              </a:spcBef>
              <a:buClr>
                <a:schemeClr val="accent4"/>
              </a:buClr>
              <a:buSzPct val="80000"/>
              <a:buFont typeface="Wingdings 2"/>
              <a:buNone/>
              <a:defRPr kumimoji="0" sz="1800" kern="1200">
                <a:solidFill>
                  <a:schemeClr val="tx1">
                    <a:tint val="85000"/>
                  </a:schemeClr>
                </a:solidFill>
                <a:latin typeface="+mn-lt"/>
                <a:ea typeface="+mn-ea"/>
                <a:cs typeface="+mn-cs"/>
              </a:defRPr>
            </a:lvl6pPr>
            <a:lvl7pPr marL="2743200" indent="0" algn="ctr" rtl="0" eaLnBrk="1" latinLnBrk="0" hangingPunct="1">
              <a:spcBef>
                <a:spcPct val="20000"/>
              </a:spcBef>
              <a:buClr>
                <a:schemeClr val="accent4"/>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ts val="300"/>
              </a:spcBef>
              <a:buClr>
                <a:schemeClr val="accent4"/>
              </a:buClr>
              <a:buSzPct val="100000"/>
              <a:buNone/>
              <a:defRPr kumimoji="0" sz="1600" kern="1200" baseline="0">
                <a:solidFill>
                  <a:schemeClr val="tx1">
                    <a:tint val="85000"/>
                  </a:schemeClr>
                </a:solidFill>
                <a:latin typeface="+mn-lt"/>
                <a:ea typeface="+mn-ea"/>
                <a:cs typeface="+mn-cs"/>
              </a:defRPr>
            </a:lvl8pPr>
            <a:lvl9pPr marL="3657600" indent="0" algn="ctr" rtl="0" eaLnBrk="1" latinLnBrk="0" hangingPunct="1">
              <a:spcBef>
                <a:spcPct val="20000"/>
              </a:spcBef>
              <a:buClr>
                <a:schemeClr val="accent4"/>
              </a:buClr>
              <a:buSzPct val="100000"/>
              <a:buFont typeface="Wingdings"/>
              <a:buNone/>
              <a:defRPr kumimoji="0" sz="1400" kern="1200" baseline="0">
                <a:solidFill>
                  <a:schemeClr val="tx1"/>
                </a:solidFill>
                <a:latin typeface="+mn-lt"/>
                <a:ea typeface="+mn-ea"/>
                <a:cs typeface="+mn-cs"/>
              </a:defRPr>
            </a:lvl9pPr>
            <a:extLst/>
          </a:lstStyle>
          <a:p>
            <a:pPr algn="ctr"/>
            <a:r>
              <a:rPr lang="ru-RU" sz="1800" dirty="0"/>
              <a:t>МБОУ СОШ №18 с УИОП, г. Сергиев Посад, 2021 </a:t>
            </a:r>
          </a:p>
        </p:txBody>
      </p:sp>
      <p:sp>
        <p:nvSpPr>
          <p:cNvPr id="5" name="Подзаголовок 2">
            <a:extLst>
              <a:ext uri="{FF2B5EF4-FFF2-40B4-BE49-F238E27FC236}">
                <a16:creationId xmlns:a16="http://schemas.microsoft.com/office/drawing/2014/main" id="{6BE2EAD9-5AE8-4FCD-A59A-24AE101C1EF6}"/>
              </a:ext>
            </a:extLst>
          </p:cNvPr>
          <p:cNvSpPr txBox="1">
            <a:spLocks/>
          </p:cNvSpPr>
          <p:nvPr/>
        </p:nvSpPr>
        <p:spPr>
          <a:xfrm>
            <a:off x="4504453" y="4853916"/>
            <a:ext cx="6819704" cy="1101248"/>
          </a:xfrm>
          <a:prstGeom prst="rect">
            <a:avLst/>
          </a:prstGeom>
        </p:spPr>
        <p:txBody>
          <a:bodyPr vert="horz" lIns="45720" tIns="0" rIns="45720" bIns="0">
            <a:normAutofit lnSpcReduction="10000"/>
          </a:bodyPr>
          <a:lstStyle>
            <a:lvl1pPr marL="0" indent="0" algn="r" rtl="0" eaLnBrk="1" latinLnBrk="0" hangingPunct="1">
              <a:spcBef>
                <a:spcPts val="600"/>
              </a:spcBef>
              <a:buClr>
                <a:schemeClr val="tx2"/>
              </a:buClr>
              <a:buSzPct val="73000"/>
              <a:buFont typeface="Wingdings 2"/>
              <a:buNone/>
              <a:defRPr kumimoji="0" sz="2200" kern="1200" baseline="0">
                <a:solidFill>
                  <a:srgbClr val="FFFFFF"/>
                </a:solidFill>
                <a:effectLst/>
                <a:latin typeface="+mn-lt"/>
                <a:ea typeface="+mn-ea"/>
                <a:cs typeface="+mn-cs"/>
              </a:defRPr>
            </a:lvl1pPr>
            <a:lvl2pPr marL="457200" indent="0" algn="ctr" rtl="0" eaLnBrk="1" latinLnBrk="0" hangingPunct="1">
              <a:spcBef>
                <a:spcPts val="500"/>
              </a:spcBef>
              <a:buClr>
                <a:schemeClr val="accent4"/>
              </a:buClr>
              <a:buSzPct val="80000"/>
              <a:buFont typeface="Wingdings 2"/>
              <a:buNone/>
              <a:defRPr kumimoji="0" sz="2300" kern="1200">
                <a:solidFill>
                  <a:schemeClr val="tx1">
                    <a:tint val="85000"/>
                  </a:schemeClr>
                </a:solidFill>
                <a:latin typeface="+mn-lt"/>
                <a:ea typeface="+mn-ea"/>
                <a:cs typeface="+mn-cs"/>
              </a:defRPr>
            </a:lvl2pPr>
            <a:lvl3pPr marL="914400" indent="0" algn="ctr" rtl="0" eaLnBrk="1" latinLnBrk="0" hangingPunct="1">
              <a:spcBef>
                <a:spcPts val="400"/>
              </a:spcBef>
              <a:buClr>
                <a:schemeClr val="accent4"/>
              </a:buClr>
              <a:buSzPct val="60000"/>
              <a:buFont typeface="Wingdings"/>
              <a:buNone/>
              <a:defRPr kumimoji="0" sz="2000" kern="1200">
                <a:solidFill>
                  <a:schemeClr val="tx1"/>
                </a:solidFill>
                <a:latin typeface="+mn-lt"/>
                <a:ea typeface="+mn-ea"/>
                <a:cs typeface="+mn-cs"/>
              </a:defRPr>
            </a:lvl3pPr>
            <a:lvl4pPr marL="1371600" indent="0" algn="ctr" rtl="0" eaLnBrk="1" latinLnBrk="0" hangingPunct="1">
              <a:spcBef>
                <a:spcPct val="20000"/>
              </a:spcBef>
              <a:buClr>
                <a:schemeClr val="accent4"/>
              </a:buClr>
              <a:buSzPct val="80000"/>
              <a:buFont typeface="Wingdings 2"/>
              <a:buNone/>
              <a:defRPr kumimoji="0" sz="2000" kern="1200">
                <a:solidFill>
                  <a:schemeClr val="tx1">
                    <a:tint val="85000"/>
                  </a:schemeClr>
                </a:solidFill>
                <a:latin typeface="+mn-lt"/>
                <a:ea typeface="+mn-ea"/>
                <a:cs typeface="+mn-cs"/>
              </a:defRPr>
            </a:lvl4pPr>
            <a:lvl5pPr marL="1828800" indent="0" algn="ctr" rtl="0" eaLnBrk="1" latinLnBrk="0" hangingPunct="1">
              <a:spcBef>
                <a:spcPts val="400"/>
              </a:spcBef>
              <a:buClr>
                <a:schemeClr val="accent4"/>
              </a:buClr>
              <a:buSzPct val="70000"/>
              <a:buFont typeface="Wingdings"/>
              <a:buNone/>
              <a:defRPr kumimoji="0" sz="1800" kern="1200">
                <a:solidFill>
                  <a:schemeClr val="tx1"/>
                </a:solidFill>
                <a:latin typeface="+mn-lt"/>
                <a:ea typeface="+mn-ea"/>
                <a:cs typeface="+mn-cs"/>
              </a:defRPr>
            </a:lvl5pPr>
            <a:lvl6pPr marL="2286000" indent="0" algn="ctr" rtl="0" eaLnBrk="1" latinLnBrk="0" hangingPunct="1">
              <a:spcBef>
                <a:spcPts val="400"/>
              </a:spcBef>
              <a:buClr>
                <a:schemeClr val="accent4"/>
              </a:buClr>
              <a:buSzPct val="80000"/>
              <a:buFont typeface="Wingdings 2"/>
              <a:buNone/>
              <a:defRPr kumimoji="0" sz="1800" kern="1200">
                <a:solidFill>
                  <a:schemeClr val="tx1">
                    <a:tint val="85000"/>
                  </a:schemeClr>
                </a:solidFill>
                <a:latin typeface="+mn-lt"/>
                <a:ea typeface="+mn-ea"/>
                <a:cs typeface="+mn-cs"/>
              </a:defRPr>
            </a:lvl6pPr>
            <a:lvl7pPr marL="2743200" indent="0" algn="ctr" rtl="0" eaLnBrk="1" latinLnBrk="0" hangingPunct="1">
              <a:spcBef>
                <a:spcPct val="20000"/>
              </a:spcBef>
              <a:buClr>
                <a:schemeClr val="accent4"/>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ts val="300"/>
              </a:spcBef>
              <a:buClr>
                <a:schemeClr val="accent4"/>
              </a:buClr>
              <a:buSzPct val="100000"/>
              <a:buNone/>
              <a:defRPr kumimoji="0" sz="1600" kern="1200" baseline="0">
                <a:solidFill>
                  <a:schemeClr val="tx1">
                    <a:tint val="85000"/>
                  </a:schemeClr>
                </a:solidFill>
                <a:latin typeface="+mn-lt"/>
                <a:ea typeface="+mn-ea"/>
                <a:cs typeface="+mn-cs"/>
              </a:defRPr>
            </a:lvl8pPr>
            <a:lvl9pPr marL="3657600" indent="0" algn="ctr" rtl="0" eaLnBrk="1" latinLnBrk="0" hangingPunct="1">
              <a:spcBef>
                <a:spcPct val="20000"/>
              </a:spcBef>
              <a:buClr>
                <a:schemeClr val="accent4"/>
              </a:buClr>
              <a:buSzPct val="100000"/>
              <a:buFont typeface="Wingdings"/>
              <a:buNone/>
              <a:defRPr kumimoji="0" sz="1400" kern="1200" baseline="0">
                <a:solidFill>
                  <a:schemeClr val="tx1"/>
                </a:solidFill>
                <a:latin typeface="+mn-lt"/>
                <a:ea typeface="+mn-ea"/>
                <a:cs typeface="+mn-cs"/>
              </a:defRPr>
            </a:lvl9pPr>
            <a:extLst/>
          </a:lstStyle>
          <a:p>
            <a:r>
              <a:rPr lang="ru-RU" dirty="0"/>
              <a:t>Работу выполнили: </a:t>
            </a:r>
            <a:r>
              <a:rPr lang="ru-RU" dirty="0" err="1"/>
              <a:t>Бекренева</a:t>
            </a:r>
            <a:r>
              <a:rPr lang="ru-RU" dirty="0"/>
              <a:t> Софья, 10 класс</a:t>
            </a:r>
          </a:p>
          <a:p>
            <a:r>
              <a:rPr lang="ru-RU" dirty="0"/>
              <a:t>Костина Виктория, 8 класс</a:t>
            </a:r>
          </a:p>
          <a:p>
            <a:r>
              <a:rPr lang="ru-RU" dirty="0"/>
              <a:t>Учитель: Никольская А.Ю.  </a:t>
            </a:r>
          </a:p>
        </p:txBody>
      </p:sp>
      <p:pic>
        <p:nvPicPr>
          <p:cNvPr id="10" name="Рисунок 9">
            <a:extLst>
              <a:ext uri="{FF2B5EF4-FFF2-40B4-BE49-F238E27FC236}">
                <a16:creationId xmlns:a16="http://schemas.microsoft.com/office/drawing/2014/main" id="{5ED0436A-25A6-4740-B22F-CD0ED82F4AC1}"/>
              </a:ext>
            </a:extLst>
          </p:cNvPr>
          <p:cNvPicPr>
            <a:picLocks noChangeAspect="1"/>
          </p:cNvPicPr>
          <p:nvPr/>
        </p:nvPicPr>
        <p:blipFill>
          <a:blip r:embed="rId2"/>
          <a:stretch>
            <a:fillRect/>
          </a:stretch>
        </p:blipFill>
        <p:spPr>
          <a:xfrm rot="16200000">
            <a:off x="-1498962" y="1498963"/>
            <a:ext cx="6858000" cy="3860074"/>
          </a:xfrm>
          <a:prstGeom prst="rect">
            <a:avLst/>
          </a:prstGeom>
        </p:spPr>
      </p:pic>
    </p:spTree>
    <p:extLst>
      <p:ext uri="{BB962C8B-B14F-4D97-AF65-F5344CB8AC3E}">
        <p14:creationId xmlns:p14="http://schemas.microsoft.com/office/powerpoint/2010/main" val="3103138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F1712F-D190-4B1F-A06C-248297D13CC3}"/>
              </a:ext>
            </a:extLst>
          </p:cNvPr>
          <p:cNvSpPr>
            <a:spLocks noGrp="1"/>
          </p:cNvSpPr>
          <p:nvPr>
            <p:ph type="title"/>
          </p:nvPr>
        </p:nvSpPr>
        <p:spPr>
          <a:xfrm>
            <a:off x="4134678" y="235133"/>
            <a:ext cx="2438400" cy="594360"/>
          </a:xfrm>
        </p:spPr>
        <p:txBody>
          <a:bodyPr/>
          <a:lstStyle/>
          <a:p>
            <a:r>
              <a:rPr lang="ru-RU" dirty="0"/>
              <a:t>XVII век</a:t>
            </a:r>
          </a:p>
        </p:txBody>
      </p:sp>
      <p:sp>
        <p:nvSpPr>
          <p:cNvPr id="5" name="TextBox 4">
            <a:extLst>
              <a:ext uri="{FF2B5EF4-FFF2-40B4-BE49-F238E27FC236}">
                <a16:creationId xmlns:a16="http://schemas.microsoft.com/office/drawing/2014/main" id="{1A9A0BEC-C9A4-41F4-9302-9197054153EC}"/>
              </a:ext>
            </a:extLst>
          </p:cNvPr>
          <p:cNvSpPr txBox="1"/>
          <p:nvPr/>
        </p:nvSpPr>
        <p:spPr>
          <a:xfrm>
            <a:off x="596348" y="754379"/>
            <a:ext cx="10077156" cy="1200329"/>
          </a:xfrm>
          <a:prstGeom prst="rect">
            <a:avLst/>
          </a:prstGeom>
          <a:noFill/>
        </p:spPr>
        <p:txBody>
          <a:bodyPr wrap="square">
            <a:spAutoFit/>
          </a:bodyPr>
          <a:lstStyle/>
          <a:p>
            <a:pPr algn="just"/>
            <a:r>
              <a:rPr lang="ru-RU" sz="2400" dirty="0">
                <a:solidFill>
                  <a:srgbClr val="333333"/>
                </a:solidFill>
                <a:latin typeface="Droid Sans"/>
                <a:cs typeface="Dubai" panose="020B0503030403030204" pitchFamily="34" charset="-78"/>
              </a:rPr>
              <a:t>В XVII веке рабовладельцы Северной Америки закупали огромные партии соли, чтобы вялить дешевое мясо и рыбу, которыми можно было кормить рабов, пашущих на сахарных плантациях.</a:t>
            </a:r>
            <a:endParaRPr lang="ru-RU" sz="2400" dirty="0"/>
          </a:p>
        </p:txBody>
      </p:sp>
      <p:sp>
        <p:nvSpPr>
          <p:cNvPr id="6" name="Стрелка: влево 5">
            <a:hlinkClick r:id="rId2" action="ppaction://hlinksldjump"/>
            <a:extLst>
              <a:ext uri="{FF2B5EF4-FFF2-40B4-BE49-F238E27FC236}">
                <a16:creationId xmlns:a16="http://schemas.microsoft.com/office/drawing/2014/main" id="{ADBE62CE-F575-44AB-B9FB-CB12C945CC03}"/>
              </a:ext>
            </a:extLst>
          </p:cNvPr>
          <p:cNvSpPr/>
          <p:nvPr/>
        </p:nvSpPr>
        <p:spPr>
          <a:xfrm>
            <a:off x="596348" y="5943601"/>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2DB293E8-48ED-4125-9989-FF44E40365DC}"/>
              </a:ext>
            </a:extLst>
          </p:cNvPr>
          <p:cNvPicPr>
            <a:picLocks noChangeAspect="1"/>
          </p:cNvPicPr>
          <p:nvPr/>
        </p:nvPicPr>
        <p:blipFill>
          <a:blip r:embed="rId3"/>
          <a:stretch>
            <a:fillRect/>
          </a:stretch>
        </p:blipFill>
        <p:spPr>
          <a:xfrm>
            <a:off x="2475876" y="2114728"/>
            <a:ext cx="8031975" cy="4517986"/>
          </a:xfrm>
          <a:prstGeom prst="rect">
            <a:avLst/>
          </a:prstGeom>
        </p:spPr>
      </p:pic>
    </p:spTree>
    <p:extLst>
      <p:ext uri="{BB962C8B-B14F-4D97-AF65-F5344CB8AC3E}">
        <p14:creationId xmlns:p14="http://schemas.microsoft.com/office/powerpoint/2010/main" val="594665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C16369-57E9-4231-8FC8-9E6D3FF8D074}"/>
              </a:ext>
            </a:extLst>
          </p:cNvPr>
          <p:cNvSpPr>
            <a:spLocks noGrp="1"/>
          </p:cNvSpPr>
          <p:nvPr>
            <p:ph type="title"/>
          </p:nvPr>
        </p:nvSpPr>
        <p:spPr>
          <a:xfrm>
            <a:off x="309179" y="746091"/>
            <a:ext cx="11882821" cy="925664"/>
          </a:xfrm>
        </p:spPr>
        <p:txBody>
          <a:bodyPr>
            <a:normAutofit fontScale="90000"/>
          </a:bodyPr>
          <a:lstStyle/>
          <a:p>
            <a:r>
              <a:rPr lang="ru-RU" dirty="0"/>
              <a:t>В 1648 году  </a:t>
            </a:r>
            <a:br>
              <a:rPr lang="ru-RU" dirty="0"/>
            </a:br>
            <a:r>
              <a:rPr lang="ru-RU" dirty="0"/>
              <a:t>Москву накрыло кровавое восстание – </a:t>
            </a:r>
            <a:br>
              <a:rPr lang="ru-RU" dirty="0"/>
            </a:br>
            <a:r>
              <a:rPr lang="ru-RU" dirty="0"/>
              <a:t>Соляной бунт. </a:t>
            </a:r>
          </a:p>
        </p:txBody>
      </p:sp>
      <p:sp>
        <p:nvSpPr>
          <p:cNvPr id="5" name="TextBox 4">
            <a:extLst>
              <a:ext uri="{FF2B5EF4-FFF2-40B4-BE49-F238E27FC236}">
                <a16:creationId xmlns:a16="http://schemas.microsoft.com/office/drawing/2014/main" id="{AC778695-4433-4983-8028-238C2D239AE0}"/>
              </a:ext>
            </a:extLst>
          </p:cNvPr>
          <p:cNvSpPr txBox="1"/>
          <p:nvPr/>
        </p:nvSpPr>
        <p:spPr>
          <a:xfrm>
            <a:off x="309179" y="1949902"/>
            <a:ext cx="3720380" cy="3785652"/>
          </a:xfrm>
          <a:prstGeom prst="rect">
            <a:avLst/>
          </a:prstGeom>
          <a:noFill/>
        </p:spPr>
        <p:txBody>
          <a:bodyPr wrap="square">
            <a:spAutoFit/>
          </a:bodyPr>
          <a:lstStyle/>
          <a:p>
            <a:pPr algn="r"/>
            <a:r>
              <a:rPr lang="ru-RU" sz="2400" dirty="0">
                <a:solidFill>
                  <a:srgbClr val="333333"/>
                </a:solidFill>
                <a:latin typeface="Droid Sans"/>
                <a:cs typeface="Dubai" panose="020B0503030403030204" pitchFamily="34" charset="-78"/>
              </a:rPr>
              <a:t>Люди бурно протестовали против недальновидной политики бояр с их непомерными налогами на соль. </a:t>
            </a:r>
          </a:p>
          <a:p>
            <a:pPr algn="r"/>
            <a:r>
              <a:rPr lang="ru-RU" sz="2400" dirty="0">
                <a:solidFill>
                  <a:srgbClr val="333333"/>
                </a:solidFill>
                <a:latin typeface="Droid Sans"/>
                <a:cs typeface="Dubai" panose="020B0503030403030204" pitchFamily="34" charset="-78"/>
              </a:rPr>
              <a:t>Результатом восстания стало принятие Соборного уложения в 1649 году.</a:t>
            </a:r>
          </a:p>
        </p:txBody>
      </p:sp>
      <p:sp>
        <p:nvSpPr>
          <p:cNvPr id="6" name="Стрелка: влево 5">
            <a:hlinkClick r:id="rId2" action="ppaction://hlinksldjump"/>
            <a:extLst>
              <a:ext uri="{FF2B5EF4-FFF2-40B4-BE49-F238E27FC236}">
                <a16:creationId xmlns:a16="http://schemas.microsoft.com/office/drawing/2014/main" id="{38836653-ACA0-4A87-BB8C-41D332D6F5EF}"/>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C6A34B1A-2ADD-46B2-9F02-79037C3A43AF}"/>
              </a:ext>
            </a:extLst>
          </p:cNvPr>
          <p:cNvPicPr>
            <a:picLocks noChangeAspect="1"/>
          </p:cNvPicPr>
          <p:nvPr/>
        </p:nvPicPr>
        <p:blipFill>
          <a:blip r:embed="rId3"/>
          <a:stretch>
            <a:fillRect/>
          </a:stretch>
        </p:blipFill>
        <p:spPr>
          <a:xfrm>
            <a:off x="4093453" y="1261348"/>
            <a:ext cx="7789368" cy="4641808"/>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54D61AA5-1E24-45BD-B6F1-90A3AAE6D3F2}"/>
              </a:ext>
            </a:extLst>
          </p:cNvPr>
          <p:cNvSpPr txBox="1"/>
          <p:nvPr/>
        </p:nvSpPr>
        <p:spPr>
          <a:xfrm>
            <a:off x="6840095" y="5963478"/>
            <a:ext cx="4061268" cy="369332"/>
          </a:xfrm>
          <a:prstGeom prst="rect">
            <a:avLst/>
          </a:prstGeom>
          <a:noFill/>
        </p:spPr>
        <p:txBody>
          <a:bodyPr wrap="square">
            <a:spAutoFit/>
          </a:bodyPr>
          <a:lstStyle/>
          <a:p>
            <a:r>
              <a:rPr lang="ru-RU" dirty="0">
                <a:solidFill>
                  <a:srgbClr val="333333"/>
                </a:solidFill>
                <a:latin typeface="Droid Sans"/>
                <a:cs typeface="Dubai" panose="020B0503030403030204" pitchFamily="34" charset="-78"/>
              </a:rPr>
              <a:t>Картина Эрнеста </a:t>
            </a:r>
            <a:r>
              <a:rPr lang="ru-RU" dirty="0" err="1">
                <a:solidFill>
                  <a:srgbClr val="333333"/>
                </a:solidFill>
                <a:latin typeface="Droid Sans"/>
                <a:cs typeface="Dubai" panose="020B0503030403030204" pitchFamily="34" charset="-78"/>
              </a:rPr>
              <a:t>Лисснера</a:t>
            </a:r>
            <a:r>
              <a:rPr lang="ru-RU" dirty="0">
                <a:solidFill>
                  <a:srgbClr val="333333"/>
                </a:solidFill>
                <a:latin typeface="Droid Sans"/>
                <a:cs typeface="Dubai" panose="020B0503030403030204" pitchFamily="34" charset="-78"/>
              </a:rPr>
              <a:t>. 1938 год</a:t>
            </a:r>
          </a:p>
        </p:txBody>
      </p:sp>
    </p:spTree>
    <p:extLst>
      <p:ext uri="{BB962C8B-B14F-4D97-AF65-F5344CB8AC3E}">
        <p14:creationId xmlns:p14="http://schemas.microsoft.com/office/powerpoint/2010/main" val="353188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8F2B38-9503-4F89-B620-9A5DF09EDB55}"/>
              </a:ext>
            </a:extLst>
          </p:cNvPr>
          <p:cNvSpPr>
            <a:spLocks noGrp="1"/>
          </p:cNvSpPr>
          <p:nvPr>
            <p:ph type="title"/>
          </p:nvPr>
        </p:nvSpPr>
        <p:spPr>
          <a:xfrm>
            <a:off x="3099699" y="265715"/>
            <a:ext cx="5470864" cy="681625"/>
          </a:xfrm>
        </p:spPr>
        <p:txBody>
          <a:bodyPr>
            <a:normAutofit fontScale="90000"/>
          </a:bodyPr>
          <a:lstStyle/>
          <a:p>
            <a:r>
              <a:rPr lang="ru-RU" dirty="0"/>
              <a:t>50-е годы </a:t>
            </a:r>
            <a:r>
              <a:rPr lang="en-US" dirty="0"/>
              <a:t>XX </a:t>
            </a:r>
            <a:r>
              <a:rPr lang="ru-RU" dirty="0"/>
              <a:t>столетия</a:t>
            </a:r>
          </a:p>
        </p:txBody>
      </p:sp>
      <p:sp>
        <p:nvSpPr>
          <p:cNvPr id="7" name="TextBox 6">
            <a:extLst>
              <a:ext uri="{FF2B5EF4-FFF2-40B4-BE49-F238E27FC236}">
                <a16:creationId xmlns:a16="http://schemas.microsoft.com/office/drawing/2014/main" id="{2B0660DD-9819-438C-96D2-4001236C7795}"/>
              </a:ext>
            </a:extLst>
          </p:cNvPr>
          <p:cNvSpPr txBox="1"/>
          <p:nvPr/>
        </p:nvSpPr>
        <p:spPr>
          <a:xfrm>
            <a:off x="596348" y="1782787"/>
            <a:ext cx="4793206" cy="3785652"/>
          </a:xfrm>
          <a:prstGeom prst="rect">
            <a:avLst/>
          </a:prstGeom>
          <a:noFill/>
        </p:spPr>
        <p:txBody>
          <a:bodyPr wrap="square">
            <a:spAutoFit/>
          </a:bodyPr>
          <a:lstStyle/>
          <a:p>
            <a:pPr algn="just"/>
            <a:r>
              <a:rPr lang="ru-RU" sz="2400" dirty="0">
                <a:solidFill>
                  <a:srgbClr val="333333"/>
                </a:solidFill>
                <a:latin typeface="Droid Sans"/>
                <a:cs typeface="Dubai" panose="020B0503030403030204" pitchFamily="34" charset="-78"/>
              </a:rPr>
              <a:t>В 50-х годах в Швейцарии в поваренную соль начали добавлять 2% фторидов и йодидов, которые должны были препятствовать распространению кариеса у населения. Метод сработал, из-за чего технологию быстро подхватили немцы, французы, а потом и весь мир.</a:t>
            </a:r>
            <a:endParaRPr lang="ru-RU" sz="2400" dirty="0"/>
          </a:p>
        </p:txBody>
      </p:sp>
      <p:sp>
        <p:nvSpPr>
          <p:cNvPr id="8" name="Стрелка: влево 7">
            <a:hlinkClick r:id="rId2" action="ppaction://hlinksldjump"/>
            <a:extLst>
              <a:ext uri="{FF2B5EF4-FFF2-40B4-BE49-F238E27FC236}">
                <a16:creationId xmlns:a16="http://schemas.microsoft.com/office/drawing/2014/main" id="{D439DE74-D684-44E6-86DA-69DE25E5BED8}"/>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860BB6DF-45BB-4289-B015-DEA72EC48F3A}"/>
              </a:ext>
            </a:extLst>
          </p:cNvPr>
          <p:cNvPicPr>
            <a:picLocks noChangeAspect="1"/>
          </p:cNvPicPr>
          <p:nvPr/>
        </p:nvPicPr>
        <p:blipFill rotWithShape="1">
          <a:blip r:embed="rId3"/>
          <a:srcRect l="6655" r="4985"/>
          <a:stretch/>
        </p:blipFill>
        <p:spPr>
          <a:xfrm>
            <a:off x="8220075" y="3155863"/>
            <a:ext cx="2600325" cy="3254462"/>
          </a:xfrm>
          <a:prstGeom prst="rect">
            <a:avLst/>
          </a:prstGeom>
        </p:spPr>
      </p:pic>
      <p:pic>
        <p:nvPicPr>
          <p:cNvPr id="6" name="Рисунок 5">
            <a:extLst>
              <a:ext uri="{FF2B5EF4-FFF2-40B4-BE49-F238E27FC236}">
                <a16:creationId xmlns:a16="http://schemas.microsoft.com/office/drawing/2014/main" id="{65C96871-40A8-4F9D-9F9D-B233D5CC8457}"/>
              </a:ext>
            </a:extLst>
          </p:cNvPr>
          <p:cNvPicPr>
            <a:picLocks noChangeAspect="1"/>
          </p:cNvPicPr>
          <p:nvPr/>
        </p:nvPicPr>
        <p:blipFill rotWithShape="1">
          <a:blip r:embed="rId4"/>
          <a:srcRect l="9975" t="9420" r="7907" b="8799"/>
          <a:stretch/>
        </p:blipFill>
        <p:spPr>
          <a:xfrm>
            <a:off x="5572125" y="1124299"/>
            <a:ext cx="2524125" cy="3094440"/>
          </a:xfrm>
          <a:prstGeom prst="rect">
            <a:avLst/>
          </a:prstGeom>
        </p:spPr>
      </p:pic>
    </p:spTree>
    <p:extLst>
      <p:ext uri="{BB962C8B-B14F-4D97-AF65-F5344CB8AC3E}">
        <p14:creationId xmlns:p14="http://schemas.microsoft.com/office/powerpoint/2010/main" val="1519462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F708E0-6D0E-4EEC-ACA4-4D8B1E3BF8C5}"/>
              </a:ext>
            </a:extLst>
          </p:cNvPr>
          <p:cNvSpPr txBox="1"/>
          <p:nvPr/>
        </p:nvSpPr>
        <p:spPr>
          <a:xfrm>
            <a:off x="453621" y="282520"/>
            <a:ext cx="7187044" cy="2246769"/>
          </a:xfrm>
          <a:prstGeom prst="rect">
            <a:avLst/>
          </a:prstGeom>
          <a:noFill/>
        </p:spPr>
        <p:txBody>
          <a:bodyPr wrap="square">
            <a:spAutoFit/>
          </a:bodyPr>
          <a:lstStyle/>
          <a:p>
            <a:pPr algn="just"/>
            <a:r>
              <a:rPr lang="ru-RU" sz="2000" dirty="0">
                <a:solidFill>
                  <a:srgbClr val="333333"/>
                </a:solidFill>
                <a:latin typeface="Droid Sans"/>
                <a:cs typeface="Dubai" panose="020B0503030403030204" pitchFamily="34" charset="-78"/>
              </a:rPr>
              <a:t>В ноябре 1980 в штате Луизиана случилась техногенная катастрофа, из-за которой пресноводное озеро </a:t>
            </a:r>
            <a:r>
              <a:rPr lang="ru-RU" sz="2000" dirty="0" err="1">
                <a:solidFill>
                  <a:srgbClr val="333333"/>
                </a:solidFill>
                <a:latin typeface="Droid Sans"/>
                <a:cs typeface="Dubai" panose="020B0503030403030204" pitchFamily="34" charset="-78"/>
              </a:rPr>
              <a:t>Пенёр</a:t>
            </a:r>
            <a:r>
              <a:rPr lang="ru-RU" sz="2000" dirty="0">
                <a:solidFill>
                  <a:srgbClr val="333333"/>
                </a:solidFill>
                <a:latin typeface="Droid Sans"/>
                <a:cs typeface="Dubai" panose="020B0503030403030204" pitchFamily="34" charset="-78"/>
              </a:rPr>
              <a:t> стало соленым, а его глубина выросла в 100 раз. Причиной послужил поиск сланцевой нефти, во время которого была пробита одна из солевых шахт. К счастью, работники успели выбраться наружу, никто не пострадал. Хотя авария навсегда изменила экосистему </a:t>
            </a:r>
            <a:r>
              <a:rPr lang="ru-RU" sz="2000" dirty="0" err="1">
                <a:solidFill>
                  <a:srgbClr val="333333"/>
                </a:solidFill>
                <a:latin typeface="Droid Sans"/>
                <a:cs typeface="Dubai" panose="020B0503030403030204" pitchFamily="34" charset="-78"/>
              </a:rPr>
              <a:t>Пенёр</a:t>
            </a:r>
            <a:r>
              <a:rPr lang="ru-RU" sz="2000" dirty="0">
                <a:solidFill>
                  <a:srgbClr val="333333"/>
                </a:solidFill>
                <a:latin typeface="Droid Sans"/>
                <a:cs typeface="Dubai" panose="020B0503030403030204" pitchFamily="34" charset="-78"/>
              </a:rPr>
              <a:t>.</a:t>
            </a:r>
          </a:p>
        </p:txBody>
      </p:sp>
      <p:sp>
        <p:nvSpPr>
          <p:cNvPr id="6" name="Стрелка: влево 5">
            <a:hlinkClick r:id="rId2" action="ppaction://hlinksldjump"/>
            <a:extLst>
              <a:ext uri="{FF2B5EF4-FFF2-40B4-BE49-F238E27FC236}">
                <a16:creationId xmlns:a16="http://schemas.microsoft.com/office/drawing/2014/main" id="{4BA1EE77-6973-4848-8068-135FDAC650D2}"/>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43EB6CEA-4071-4602-8D10-52CB55CEE16D}"/>
              </a:ext>
            </a:extLst>
          </p:cNvPr>
          <p:cNvPicPr>
            <a:picLocks noChangeAspect="1"/>
          </p:cNvPicPr>
          <p:nvPr/>
        </p:nvPicPr>
        <p:blipFill>
          <a:blip r:embed="rId3"/>
          <a:stretch>
            <a:fillRect/>
          </a:stretch>
        </p:blipFill>
        <p:spPr>
          <a:xfrm>
            <a:off x="472369" y="2653274"/>
            <a:ext cx="4995560" cy="2864121"/>
          </a:xfrm>
          <a:prstGeom prst="rect">
            <a:avLst/>
          </a:prstGeom>
        </p:spPr>
      </p:pic>
      <p:sp>
        <p:nvSpPr>
          <p:cNvPr id="9" name="TextBox 8">
            <a:extLst>
              <a:ext uri="{FF2B5EF4-FFF2-40B4-BE49-F238E27FC236}">
                <a16:creationId xmlns:a16="http://schemas.microsoft.com/office/drawing/2014/main" id="{4BF1C113-E201-4DF7-923A-FD39086C15E8}"/>
              </a:ext>
            </a:extLst>
          </p:cNvPr>
          <p:cNvSpPr txBox="1"/>
          <p:nvPr/>
        </p:nvSpPr>
        <p:spPr>
          <a:xfrm>
            <a:off x="1357822" y="5594146"/>
            <a:ext cx="4110107" cy="400110"/>
          </a:xfrm>
          <a:prstGeom prst="rect">
            <a:avLst/>
          </a:prstGeom>
          <a:noFill/>
        </p:spPr>
        <p:txBody>
          <a:bodyPr wrap="square">
            <a:spAutoFit/>
          </a:bodyPr>
          <a:lstStyle/>
          <a:p>
            <a:pPr algn="r"/>
            <a:r>
              <a:rPr lang="ru-RU" sz="2000" dirty="0">
                <a:solidFill>
                  <a:srgbClr val="333333"/>
                </a:solidFill>
                <a:latin typeface="Droid Sans"/>
                <a:cs typeface="Dubai" panose="020B0503030403030204" pitchFamily="34" charset="-78"/>
              </a:rPr>
              <a:t>Озеро </a:t>
            </a:r>
            <a:r>
              <a:rPr lang="ru-RU" sz="2000" dirty="0" err="1">
                <a:solidFill>
                  <a:srgbClr val="333333"/>
                </a:solidFill>
                <a:latin typeface="Droid Sans"/>
                <a:cs typeface="Dubai" panose="020B0503030403030204" pitchFamily="34" charset="-78"/>
              </a:rPr>
              <a:t>Пенёр</a:t>
            </a:r>
            <a:r>
              <a:rPr lang="ru-RU" sz="2000" dirty="0">
                <a:solidFill>
                  <a:srgbClr val="333333"/>
                </a:solidFill>
                <a:latin typeface="Droid Sans"/>
                <a:cs typeface="Dubai" panose="020B0503030403030204" pitchFamily="34" charset="-78"/>
              </a:rPr>
              <a:t> в наши дни</a:t>
            </a:r>
          </a:p>
        </p:txBody>
      </p:sp>
      <p:pic>
        <p:nvPicPr>
          <p:cNvPr id="10" name="Рисунок 9">
            <a:extLst>
              <a:ext uri="{FF2B5EF4-FFF2-40B4-BE49-F238E27FC236}">
                <a16:creationId xmlns:a16="http://schemas.microsoft.com/office/drawing/2014/main" id="{07BF1890-6354-4B9E-AB44-445C42A69417}"/>
              </a:ext>
            </a:extLst>
          </p:cNvPr>
          <p:cNvPicPr>
            <a:picLocks noChangeAspect="1"/>
          </p:cNvPicPr>
          <p:nvPr/>
        </p:nvPicPr>
        <p:blipFill rotWithShape="1">
          <a:blip r:embed="rId4"/>
          <a:srcRect l="13830" t="5199" r="16592" b="5084"/>
          <a:stretch/>
        </p:blipFill>
        <p:spPr>
          <a:xfrm>
            <a:off x="7914333" y="217883"/>
            <a:ext cx="4186690" cy="3735092"/>
          </a:xfrm>
          <a:prstGeom prst="rect">
            <a:avLst/>
          </a:prstGeom>
          <a:solidFill>
            <a:srgbClr val="FFFFFF">
              <a:shade val="85000"/>
            </a:srgbClr>
          </a:solidFill>
          <a:ln w="889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00970CD8-BBD1-48A2-B891-3277BB0CEE2F}"/>
              </a:ext>
            </a:extLst>
          </p:cNvPr>
          <p:cNvSpPr txBox="1"/>
          <p:nvPr/>
        </p:nvSpPr>
        <p:spPr>
          <a:xfrm>
            <a:off x="5594887" y="4129949"/>
            <a:ext cx="5112855" cy="2554545"/>
          </a:xfrm>
          <a:prstGeom prst="rect">
            <a:avLst/>
          </a:prstGeom>
          <a:noFill/>
        </p:spPr>
        <p:txBody>
          <a:bodyPr wrap="square">
            <a:spAutoFit/>
          </a:bodyPr>
          <a:lstStyle/>
          <a:p>
            <a:pPr algn="just"/>
            <a:r>
              <a:rPr lang="ru-RU" sz="2000" dirty="0">
                <a:solidFill>
                  <a:srgbClr val="333333"/>
                </a:solidFill>
                <a:latin typeface="Droid Sans"/>
                <a:cs typeface="Dubai" panose="020B0503030403030204" pitchFamily="34" charset="-78"/>
              </a:rPr>
              <a:t>Еще несколько подобных аварий при разведке «легкой» нефти, случившиеся в 1980-е годы, убедили экологов и геологов в опасности разработки углеводородов из «слабопроницаемых коллекторов». Но прошло всего два десятилетия, и в США снова началась сланцевая революция.</a:t>
            </a:r>
          </a:p>
        </p:txBody>
      </p:sp>
      <p:pic>
        <p:nvPicPr>
          <p:cNvPr id="15" name="Рисунок 14">
            <a:extLst>
              <a:ext uri="{FF2B5EF4-FFF2-40B4-BE49-F238E27FC236}">
                <a16:creationId xmlns:a16="http://schemas.microsoft.com/office/drawing/2014/main" id="{9C3F4196-53B1-4CE0-936B-DBDE84708C85}"/>
              </a:ext>
            </a:extLst>
          </p:cNvPr>
          <p:cNvPicPr>
            <a:picLocks noChangeAspect="1"/>
          </p:cNvPicPr>
          <p:nvPr/>
        </p:nvPicPr>
        <p:blipFill rotWithShape="1">
          <a:blip r:embed="rId5"/>
          <a:srcRect b="11397"/>
          <a:stretch/>
        </p:blipFill>
        <p:spPr>
          <a:xfrm>
            <a:off x="5900717" y="2221663"/>
            <a:ext cx="1580827" cy="1867546"/>
          </a:xfrm>
          <a:prstGeom prst="rect">
            <a:avLst/>
          </a:prstGeom>
        </p:spPr>
      </p:pic>
    </p:spTree>
    <p:extLst>
      <p:ext uri="{BB962C8B-B14F-4D97-AF65-F5344CB8AC3E}">
        <p14:creationId xmlns:p14="http://schemas.microsoft.com/office/powerpoint/2010/main" val="290628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BABBF5-B692-4BB5-B471-1773BFD7A615}"/>
              </a:ext>
            </a:extLst>
          </p:cNvPr>
          <p:cNvSpPr>
            <a:spLocks noGrp="1"/>
          </p:cNvSpPr>
          <p:nvPr>
            <p:ph type="title"/>
          </p:nvPr>
        </p:nvSpPr>
        <p:spPr>
          <a:xfrm>
            <a:off x="3986269" y="-146881"/>
            <a:ext cx="3299791" cy="978673"/>
          </a:xfrm>
        </p:spPr>
        <p:txBody>
          <a:bodyPr>
            <a:normAutofit/>
          </a:bodyPr>
          <a:lstStyle/>
          <a:p>
            <a:r>
              <a:rPr lang="ru-RU" dirty="0"/>
              <a:t>Виды соли</a:t>
            </a:r>
          </a:p>
        </p:txBody>
      </p:sp>
      <p:sp>
        <p:nvSpPr>
          <p:cNvPr id="4" name="Стрелка: влево 3">
            <a:hlinkClick r:id="rId2" action="ppaction://hlinksldjump"/>
            <a:extLst>
              <a:ext uri="{FF2B5EF4-FFF2-40B4-BE49-F238E27FC236}">
                <a16:creationId xmlns:a16="http://schemas.microsoft.com/office/drawing/2014/main" id="{5B7865ED-DFFD-4D83-9463-9378E4E2696D}"/>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hlinkClick r:id="rId3" action="ppaction://hlinksldjump"/>
            <a:extLst>
              <a:ext uri="{FF2B5EF4-FFF2-40B4-BE49-F238E27FC236}">
                <a16:creationId xmlns:a16="http://schemas.microsoft.com/office/drawing/2014/main" id="{1B986438-DEB8-4B18-BD04-DDDE688AA1DC}"/>
              </a:ext>
            </a:extLst>
          </p:cNvPr>
          <p:cNvSpPr txBox="1"/>
          <p:nvPr/>
        </p:nvSpPr>
        <p:spPr>
          <a:xfrm>
            <a:off x="2555032" y="4911980"/>
            <a:ext cx="5252278" cy="523220"/>
          </a:xfrm>
          <a:prstGeom prst="rect">
            <a:avLst/>
          </a:prstGeom>
          <a:noFill/>
        </p:spPr>
        <p:txBody>
          <a:bodyPr wrap="square">
            <a:spAutoFit/>
          </a:bodyPr>
          <a:lstStyle/>
          <a:p>
            <a:r>
              <a:rPr lang="ru-RU" sz="2800" dirty="0">
                <a:solidFill>
                  <a:srgbClr val="165998"/>
                </a:solidFill>
              </a:rPr>
              <a:t>Чёрная «четверговая» соль</a:t>
            </a:r>
            <a:endParaRPr lang="ru-RU" dirty="0"/>
          </a:p>
        </p:txBody>
      </p:sp>
      <p:sp>
        <p:nvSpPr>
          <p:cNvPr id="8" name="TextBox 7">
            <a:hlinkClick r:id="rId4" action="ppaction://hlinksldjump"/>
            <a:extLst>
              <a:ext uri="{FF2B5EF4-FFF2-40B4-BE49-F238E27FC236}">
                <a16:creationId xmlns:a16="http://schemas.microsoft.com/office/drawing/2014/main" id="{CBA9E04A-256C-4520-95B8-A05F9C4ED2EF}"/>
              </a:ext>
            </a:extLst>
          </p:cNvPr>
          <p:cNvSpPr txBox="1"/>
          <p:nvPr/>
        </p:nvSpPr>
        <p:spPr>
          <a:xfrm>
            <a:off x="2555032" y="5378566"/>
            <a:ext cx="7142922" cy="523220"/>
          </a:xfrm>
          <a:prstGeom prst="rect">
            <a:avLst/>
          </a:prstGeom>
          <a:noFill/>
        </p:spPr>
        <p:txBody>
          <a:bodyPr wrap="square">
            <a:spAutoFit/>
          </a:bodyPr>
          <a:lstStyle/>
          <a:p>
            <a:r>
              <a:rPr lang="ru-RU" sz="2800" dirty="0">
                <a:solidFill>
                  <a:srgbClr val="165998"/>
                </a:solidFill>
              </a:rPr>
              <a:t>Соль Японского моря </a:t>
            </a:r>
            <a:r>
              <a:rPr lang="en-US" sz="2800" dirty="0" err="1">
                <a:solidFill>
                  <a:srgbClr val="165998"/>
                </a:solidFill>
              </a:rPr>
              <a:t>amabito</a:t>
            </a:r>
            <a:r>
              <a:rPr lang="en-US" sz="2800" dirty="0">
                <a:solidFill>
                  <a:srgbClr val="165998"/>
                </a:solidFill>
              </a:rPr>
              <a:t> no </a:t>
            </a:r>
            <a:r>
              <a:rPr lang="en-US" sz="2800" dirty="0" err="1">
                <a:solidFill>
                  <a:srgbClr val="165998"/>
                </a:solidFill>
              </a:rPr>
              <a:t>moshio</a:t>
            </a:r>
            <a:endParaRPr lang="ru-RU" sz="2800" dirty="0">
              <a:solidFill>
                <a:srgbClr val="165998"/>
              </a:solidFill>
            </a:endParaRPr>
          </a:p>
        </p:txBody>
      </p:sp>
      <p:sp>
        <p:nvSpPr>
          <p:cNvPr id="10" name="TextBox 9">
            <a:hlinkClick r:id="rId5" action="ppaction://hlinksldjump"/>
            <a:extLst>
              <a:ext uri="{FF2B5EF4-FFF2-40B4-BE49-F238E27FC236}">
                <a16:creationId xmlns:a16="http://schemas.microsoft.com/office/drawing/2014/main" id="{23265F98-AF54-4E80-8217-DAF9805C27E2}"/>
              </a:ext>
            </a:extLst>
          </p:cNvPr>
          <p:cNvSpPr txBox="1"/>
          <p:nvPr/>
        </p:nvSpPr>
        <p:spPr>
          <a:xfrm>
            <a:off x="2555034" y="5778282"/>
            <a:ext cx="4731026" cy="523220"/>
          </a:xfrm>
          <a:prstGeom prst="rect">
            <a:avLst/>
          </a:prstGeom>
          <a:noFill/>
        </p:spPr>
        <p:txBody>
          <a:bodyPr wrap="square">
            <a:spAutoFit/>
          </a:bodyPr>
          <a:lstStyle/>
          <a:p>
            <a:r>
              <a:rPr lang="ru-RU" sz="2800" dirty="0">
                <a:solidFill>
                  <a:srgbClr val="165998"/>
                </a:solidFill>
              </a:rPr>
              <a:t>Гималайская розовая соль</a:t>
            </a:r>
          </a:p>
        </p:txBody>
      </p:sp>
      <p:sp>
        <p:nvSpPr>
          <p:cNvPr id="12" name="TextBox 11">
            <a:hlinkClick r:id="rId6" action="ppaction://hlinksldjump"/>
            <a:extLst>
              <a:ext uri="{FF2B5EF4-FFF2-40B4-BE49-F238E27FC236}">
                <a16:creationId xmlns:a16="http://schemas.microsoft.com/office/drawing/2014/main" id="{901B43D5-4DFA-47FC-82C3-40E1B5E49385}"/>
              </a:ext>
            </a:extLst>
          </p:cNvPr>
          <p:cNvSpPr txBox="1"/>
          <p:nvPr/>
        </p:nvSpPr>
        <p:spPr>
          <a:xfrm>
            <a:off x="2555034" y="2793478"/>
            <a:ext cx="3299791" cy="523220"/>
          </a:xfrm>
          <a:prstGeom prst="rect">
            <a:avLst/>
          </a:prstGeom>
          <a:noFill/>
        </p:spPr>
        <p:txBody>
          <a:bodyPr wrap="square">
            <a:spAutoFit/>
          </a:bodyPr>
          <a:lstStyle/>
          <a:p>
            <a:r>
              <a:rPr lang="ru-RU" sz="2800" dirty="0">
                <a:solidFill>
                  <a:srgbClr val="165998"/>
                </a:solidFill>
              </a:rPr>
              <a:t>Поваренная соль</a:t>
            </a:r>
          </a:p>
        </p:txBody>
      </p:sp>
      <p:sp>
        <p:nvSpPr>
          <p:cNvPr id="11" name="TextBox 10">
            <a:hlinkClick r:id="rId7" action="ppaction://hlinksldjump"/>
            <a:extLst>
              <a:ext uri="{FF2B5EF4-FFF2-40B4-BE49-F238E27FC236}">
                <a16:creationId xmlns:a16="http://schemas.microsoft.com/office/drawing/2014/main" id="{2335C1D3-349F-43F9-B91F-698D60133A67}"/>
              </a:ext>
            </a:extLst>
          </p:cNvPr>
          <p:cNvSpPr txBox="1"/>
          <p:nvPr/>
        </p:nvSpPr>
        <p:spPr>
          <a:xfrm>
            <a:off x="2555034" y="3226994"/>
            <a:ext cx="4949687" cy="523220"/>
          </a:xfrm>
          <a:prstGeom prst="rect">
            <a:avLst/>
          </a:prstGeom>
          <a:noFill/>
        </p:spPr>
        <p:txBody>
          <a:bodyPr wrap="square">
            <a:spAutoFit/>
          </a:bodyPr>
          <a:lstStyle/>
          <a:p>
            <a:r>
              <a:rPr lang="ru-RU" sz="2800" dirty="0">
                <a:solidFill>
                  <a:srgbClr val="165998"/>
                </a:solidFill>
              </a:rPr>
              <a:t>Поваренная соль «Экстра»</a:t>
            </a:r>
          </a:p>
        </p:txBody>
      </p:sp>
      <p:sp>
        <p:nvSpPr>
          <p:cNvPr id="13" name="TextBox 12">
            <a:hlinkClick r:id="rId8" action="ppaction://hlinksldjump"/>
            <a:extLst>
              <a:ext uri="{FF2B5EF4-FFF2-40B4-BE49-F238E27FC236}">
                <a16:creationId xmlns:a16="http://schemas.microsoft.com/office/drawing/2014/main" id="{499F0FC8-3217-4664-93A6-08980B270F8B}"/>
              </a:ext>
            </a:extLst>
          </p:cNvPr>
          <p:cNvSpPr txBox="1"/>
          <p:nvPr/>
        </p:nvSpPr>
        <p:spPr>
          <a:xfrm>
            <a:off x="2555034" y="3652871"/>
            <a:ext cx="6213174" cy="523220"/>
          </a:xfrm>
          <a:prstGeom prst="rect">
            <a:avLst/>
          </a:prstGeom>
          <a:noFill/>
        </p:spPr>
        <p:txBody>
          <a:bodyPr wrap="square">
            <a:spAutoFit/>
          </a:bodyPr>
          <a:lstStyle/>
          <a:p>
            <a:r>
              <a:rPr lang="ru-RU" sz="2800" dirty="0">
                <a:solidFill>
                  <a:srgbClr val="165998"/>
                </a:solidFill>
              </a:rPr>
              <a:t>Поваренная соль с добавками </a:t>
            </a:r>
          </a:p>
        </p:txBody>
      </p:sp>
      <p:sp>
        <p:nvSpPr>
          <p:cNvPr id="14" name="TextBox 13">
            <a:hlinkClick r:id="rId9" action="ppaction://hlinksldjump"/>
            <a:extLst>
              <a:ext uri="{FF2B5EF4-FFF2-40B4-BE49-F238E27FC236}">
                <a16:creationId xmlns:a16="http://schemas.microsoft.com/office/drawing/2014/main" id="{CE4D1177-E269-430E-8547-A73BAC35B5DF}"/>
              </a:ext>
            </a:extLst>
          </p:cNvPr>
          <p:cNvSpPr txBox="1"/>
          <p:nvPr/>
        </p:nvSpPr>
        <p:spPr>
          <a:xfrm>
            <a:off x="2555033" y="4052587"/>
            <a:ext cx="3299791" cy="523220"/>
          </a:xfrm>
          <a:prstGeom prst="rect">
            <a:avLst/>
          </a:prstGeom>
          <a:noFill/>
        </p:spPr>
        <p:txBody>
          <a:bodyPr wrap="square">
            <a:spAutoFit/>
          </a:bodyPr>
          <a:lstStyle/>
          <a:p>
            <a:r>
              <a:rPr lang="ru-RU" sz="2800" dirty="0">
                <a:solidFill>
                  <a:srgbClr val="165998"/>
                </a:solidFill>
              </a:rPr>
              <a:t>Диетическая соль</a:t>
            </a:r>
          </a:p>
        </p:txBody>
      </p:sp>
      <p:sp>
        <p:nvSpPr>
          <p:cNvPr id="15" name="TextBox 14">
            <a:hlinkClick r:id="rId10" action="ppaction://hlinksldjump"/>
            <a:extLst>
              <a:ext uri="{FF2B5EF4-FFF2-40B4-BE49-F238E27FC236}">
                <a16:creationId xmlns:a16="http://schemas.microsoft.com/office/drawing/2014/main" id="{9777D470-939A-47BD-AEFC-8C5FC1716A11}"/>
              </a:ext>
            </a:extLst>
          </p:cNvPr>
          <p:cNvSpPr txBox="1"/>
          <p:nvPr/>
        </p:nvSpPr>
        <p:spPr>
          <a:xfrm>
            <a:off x="2555032" y="4491469"/>
            <a:ext cx="3299791" cy="523220"/>
          </a:xfrm>
          <a:prstGeom prst="rect">
            <a:avLst/>
          </a:prstGeom>
          <a:noFill/>
        </p:spPr>
        <p:txBody>
          <a:bodyPr wrap="square">
            <a:spAutoFit/>
          </a:bodyPr>
          <a:lstStyle/>
          <a:p>
            <a:r>
              <a:rPr lang="ru-RU" sz="2800" dirty="0">
                <a:solidFill>
                  <a:srgbClr val="165998"/>
                </a:solidFill>
              </a:rPr>
              <a:t>Морская соль</a:t>
            </a:r>
          </a:p>
        </p:txBody>
      </p:sp>
      <p:sp>
        <p:nvSpPr>
          <p:cNvPr id="16" name="TextBox 15">
            <a:extLst>
              <a:ext uri="{FF2B5EF4-FFF2-40B4-BE49-F238E27FC236}">
                <a16:creationId xmlns:a16="http://schemas.microsoft.com/office/drawing/2014/main" id="{2258B13D-3579-4E69-8E7A-52AA5084F041}"/>
              </a:ext>
            </a:extLst>
          </p:cNvPr>
          <p:cNvSpPr txBox="1"/>
          <p:nvPr/>
        </p:nvSpPr>
        <p:spPr>
          <a:xfrm>
            <a:off x="770731" y="831792"/>
            <a:ext cx="9730865" cy="2031325"/>
          </a:xfrm>
          <a:prstGeom prst="rect">
            <a:avLst/>
          </a:prstGeom>
          <a:noFill/>
        </p:spPr>
        <p:txBody>
          <a:bodyPr wrap="square">
            <a:spAutoFit/>
          </a:bodyPr>
          <a:lstStyle/>
          <a:p>
            <a:pPr algn="just"/>
            <a:r>
              <a:rPr lang="ru-RU" b="1" i="1" dirty="0">
                <a:solidFill>
                  <a:schemeClr val="bg2">
                    <a:lumMod val="25000"/>
                  </a:schemeClr>
                </a:solidFill>
              </a:rPr>
              <a:t>Поваренная соль входила в состав самых древних лекарств, ей приписывали целебные свойства, очищающее и дезинфицирующее действие, причем с давних пор подмечено, что поваренная соль разных месторождений имеет разные биологические свойства: самая в этом отношении полезная – морская. </a:t>
            </a:r>
          </a:p>
          <a:p>
            <a:pPr algn="just"/>
            <a:r>
              <a:rPr lang="ru-RU" b="1" i="1" dirty="0">
                <a:solidFill>
                  <a:schemeClr val="bg2">
                    <a:lumMod val="25000"/>
                  </a:schemeClr>
                </a:solidFill>
              </a:rPr>
              <a:t>В Лечебнике-травнике, изданном в России в 17 в., написано: «Две сути соли, одну копали из горы, а другую находили в море, а которая из моря, та </a:t>
            </a:r>
            <a:r>
              <a:rPr lang="ru-RU" b="1" i="1" dirty="0" err="1">
                <a:solidFill>
                  <a:schemeClr val="bg2">
                    <a:lumMod val="25000"/>
                  </a:schemeClr>
                </a:solidFill>
              </a:rPr>
              <a:t>лутчи</a:t>
            </a:r>
            <a:r>
              <a:rPr lang="ru-RU" b="1" i="1" dirty="0">
                <a:solidFill>
                  <a:schemeClr val="bg2">
                    <a:lumMod val="25000"/>
                  </a:schemeClr>
                </a:solidFill>
              </a:rPr>
              <a:t>, а кроме морской соли та </a:t>
            </a:r>
            <a:r>
              <a:rPr lang="ru-RU" b="1" i="1" dirty="0" err="1">
                <a:solidFill>
                  <a:schemeClr val="bg2">
                    <a:lumMod val="25000"/>
                  </a:schemeClr>
                </a:solidFill>
              </a:rPr>
              <a:t>лутчи</a:t>
            </a:r>
            <a:r>
              <a:rPr lang="ru-RU" b="1" i="1" dirty="0">
                <a:solidFill>
                  <a:schemeClr val="bg2">
                    <a:lumMod val="25000"/>
                  </a:schemeClr>
                </a:solidFill>
              </a:rPr>
              <a:t>, которая бела».</a:t>
            </a:r>
          </a:p>
        </p:txBody>
      </p:sp>
    </p:spTree>
    <p:extLst>
      <p:ext uri="{BB962C8B-B14F-4D97-AF65-F5344CB8AC3E}">
        <p14:creationId xmlns:p14="http://schemas.microsoft.com/office/powerpoint/2010/main" val="3463629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Евгений\Desktop\вред.jpg">
            <a:extLst>
              <a:ext uri="{FF2B5EF4-FFF2-40B4-BE49-F238E27FC236}">
                <a16:creationId xmlns:a16="http://schemas.microsoft.com/office/drawing/2014/main" id="{96AA8336-BCD8-4C46-814B-029EFAD9867F}"/>
              </a:ext>
            </a:extLst>
          </p:cNvPr>
          <p:cNvPicPr>
            <a:picLocks noChangeAspect="1" noChangeArrowheads="1"/>
          </p:cNvPicPr>
          <p:nvPr/>
        </p:nvPicPr>
        <p:blipFill>
          <a:blip r:embed="rId2" cstate="print"/>
          <a:srcRect/>
          <a:stretch>
            <a:fillRect/>
          </a:stretch>
        </p:blipFill>
        <p:spPr bwMode="auto">
          <a:xfrm>
            <a:off x="384313" y="992901"/>
            <a:ext cx="5508104" cy="2808312"/>
          </a:xfrm>
          <a:prstGeom prst="rect">
            <a:avLst/>
          </a:prstGeom>
          <a:noFill/>
        </p:spPr>
      </p:pic>
      <p:pic>
        <p:nvPicPr>
          <p:cNvPr id="5" name="Picture 3" descr="C:\Users\Евгений\Desktop\польза.jpg">
            <a:extLst>
              <a:ext uri="{FF2B5EF4-FFF2-40B4-BE49-F238E27FC236}">
                <a16:creationId xmlns:a16="http://schemas.microsoft.com/office/drawing/2014/main" id="{742FDABC-B704-473D-9CE3-32F8AE96A3AA}"/>
              </a:ext>
            </a:extLst>
          </p:cNvPr>
          <p:cNvPicPr>
            <a:picLocks noChangeAspect="1" noChangeArrowheads="1"/>
          </p:cNvPicPr>
          <p:nvPr/>
        </p:nvPicPr>
        <p:blipFill>
          <a:blip r:embed="rId3" cstate="print"/>
          <a:srcRect/>
          <a:stretch>
            <a:fillRect/>
          </a:stretch>
        </p:blipFill>
        <p:spPr bwMode="auto">
          <a:xfrm>
            <a:off x="6475764" y="3565342"/>
            <a:ext cx="5228304" cy="3056787"/>
          </a:xfrm>
          <a:prstGeom prst="rect">
            <a:avLst/>
          </a:prstGeom>
          <a:noFill/>
        </p:spPr>
      </p:pic>
      <p:sp>
        <p:nvSpPr>
          <p:cNvPr id="7" name="TextBox 6">
            <a:extLst>
              <a:ext uri="{FF2B5EF4-FFF2-40B4-BE49-F238E27FC236}">
                <a16:creationId xmlns:a16="http://schemas.microsoft.com/office/drawing/2014/main" id="{BEC9FCF2-502B-47BF-80B3-F866F09FDA1F}"/>
              </a:ext>
            </a:extLst>
          </p:cNvPr>
          <p:cNvSpPr txBox="1"/>
          <p:nvPr/>
        </p:nvSpPr>
        <p:spPr>
          <a:xfrm>
            <a:off x="384313" y="368382"/>
            <a:ext cx="12182902" cy="615553"/>
          </a:xfrm>
          <a:prstGeom prst="rect">
            <a:avLst/>
          </a:prstGeom>
          <a:noFill/>
        </p:spPr>
        <p:txBody>
          <a:bodyPr wrap="square">
            <a:spAutoFit/>
          </a:bodyPr>
          <a:lstStyle/>
          <a:p>
            <a:r>
              <a:rPr lang="ru-RU" sz="34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Солить или не солить</a:t>
            </a:r>
            <a:r>
              <a:rPr lang="en-US" sz="34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a:t>
            </a:r>
            <a:r>
              <a:rPr lang="ru-RU" sz="34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 Вред и польза соли</a:t>
            </a:r>
          </a:p>
        </p:txBody>
      </p:sp>
      <p:sp>
        <p:nvSpPr>
          <p:cNvPr id="8" name="TextBox 7">
            <a:extLst>
              <a:ext uri="{FF2B5EF4-FFF2-40B4-BE49-F238E27FC236}">
                <a16:creationId xmlns:a16="http://schemas.microsoft.com/office/drawing/2014/main" id="{6090DDAC-A1EC-4BEE-A7C5-C902A2F5F04B}"/>
              </a:ext>
            </a:extLst>
          </p:cNvPr>
          <p:cNvSpPr txBox="1"/>
          <p:nvPr/>
        </p:nvSpPr>
        <p:spPr>
          <a:xfrm>
            <a:off x="6299585" y="1010797"/>
            <a:ext cx="4262398" cy="2554545"/>
          </a:xfrm>
          <a:prstGeom prst="rect">
            <a:avLst/>
          </a:prstGeom>
          <a:noFill/>
        </p:spPr>
        <p:txBody>
          <a:bodyPr wrap="square" rtlCol="0">
            <a:spAutoFit/>
          </a:bodyPr>
          <a:lstStyle/>
          <a:p>
            <a:r>
              <a:rPr lang="ru-RU" sz="2000" dirty="0">
                <a:solidFill>
                  <a:srgbClr val="333333"/>
                </a:solidFill>
                <a:latin typeface="Droid Sans"/>
                <a:cs typeface="Dubai" panose="020B0503030403030204" pitchFamily="34" charset="-78"/>
              </a:rPr>
              <a:t>Соль- одна из главных составляющих нашего питания.</a:t>
            </a:r>
          </a:p>
          <a:p>
            <a:pPr algn="just"/>
            <a:r>
              <a:rPr lang="ru-RU" sz="2000" dirty="0">
                <a:solidFill>
                  <a:srgbClr val="333333"/>
                </a:solidFill>
                <a:latin typeface="Droid Sans"/>
                <a:cs typeface="Dubai" panose="020B0503030403030204" pitchFamily="34" charset="-78"/>
              </a:rPr>
              <a:t>Она придает пище  вкус, убирает горечь , раскрывает сладость, без нее трудно представить нашу жизнь! И тем не менее, как и сахар, в ХХ веке она стала одним из злодеев для человека.</a:t>
            </a:r>
          </a:p>
        </p:txBody>
      </p:sp>
      <p:sp>
        <p:nvSpPr>
          <p:cNvPr id="11" name="TextBox 10">
            <a:extLst>
              <a:ext uri="{FF2B5EF4-FFF2-40B4-BE49-F238E27FC236}">
                <a16:creationId xmlns:a16="http://schemas.microsoft.com/office/drawing/2014/main" id="{CF2EF986-2653-4079-8FA5-361A659347A4}"/>
              </a:ext>
            </a:extLst>
          </p:cNvPr>
          <p:cNvSpPr txBox="1"/>
          <p:nvPr/>
        </p:nvSpPr>
        <p:spPr>
          <a:xfrm>
            <a:off x="1202298" y="4019187"/>
            <a:ext cx="5097287" cy="1938992"/>
          </a:xfrm>
          <a:prstGeom prst="rect">
            <a:avLst/>
          </a:prstGeom>
          <a:noFill/>
        </p:spPr>
        <p:txBody>
          <a:bodyPr wrap="square">
            <a:spAutoFit/>
          </a:bodyPr>
          <a:lstStyle/>
          <a:p>
            <a:r>
              <a:rPr lang="ru-RU" sz="2000" dirty="0">
                <a:solidFill>
                  <a:srgbClr val="333333"/>
                </a:solidFill>
                <a:latin typeface="Droid Sans"/>
                <a:cs typeface="Dubai" panose="020B0503030403030204" pitchFamily="34" charset="-78"/>
              </a:rPr>
              <a:t>В нашем теле примерно 250 </a:t>
            </a:r>
          </a:p>
          <a:p>
            <a:r>
              <a:rPr lang="ru-RU" sz="2000" dirty="0">
                <a:solidFill>
                  <a:srgbClr val="333333"/>
                </a:solidFill>
                <a:latin typeface="Droid Sans"/>
                <a:cs typeface="Dubai" panose="020B0503030403030204" pitchFamily="34" charset="-78"/>
              </a:rPr>
              <a:t>граммов соли – несколько полных солонок. Мы теряем и восполняем эти запасы, хотя, как ни странно, не можем определить, когда организму не хватает натрия, а когда наоборот, предостаточно. </a:t>
            </a:r>
          </a:p>
        </p:txBody>
      </p:sp>
      <p:sp>
        <p:nvSpPr>
          <p:cNvPr id="9" name="Стрелка: влево 8">
            <a:hlinkClick r:id="rId4" action="ppaction://hlinksldjump"/>
            <a:extLst>
              <a:ext uri="{FF2B5EF4-FFF2-40B4-BE49-F238E27FC236}">
                <a16:creationId xmlns:a16="http://schemas.microsoft.com/office/drawing/2014/main" id="{0634E612-CEA2-42BF-B5C1-6A92765C9D06}"/>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46501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CB3EFF-7561-41E4-AD56-D6E3AC3CA82C}"/>
              </a:ext>
            </a:extLst>
          </p:cNvPr>
          <p:cNvSpPr>
            <a:spLocks noGrp="1"/>
          </p:cNvSpPr>
          <p:nvPr>
            <p:ph type="title"/>
          </p:nvPr>
        </p:nvSpPr>
        <p:spPr>
          <a:xfrm>
            <a:off x="3008243" y="74006"/>
            <a:ext cx="4731026" cy="793143"/>
          </a:xfrm>
        </p:spPr>
        <p:txBody>
          <a:bodyPr/>
          <a:lstStyle/>
          <a:p>
            <a:r>
              <a:rPr lang="ru-RU" dirty="0"/>
              <a:t>Поваренная соль</a:t>
            </a:r>
          </a:p>
        </p:txBody>
      </p:sp>
      <p:sp>
        <p:nvSpPr>
          <p:cNvPr id="6" name="Стрелка: влево 5">
            <a:hlinkClick r:id="rId2" action="ppaction://hlinksldjump"/>
            <a:extLst>
              <a:ext uri="{FF2B5EF4-FFF2-40B4-BE49-F238E27FC236}">
                <a16:creationId xmlns:a16="http://schemas.microsoft.com/office/drawing/2014/main" id="{8D9A5984-0893-45EA-AF5D-E3E32828BFC1}"/>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a:extLst>
              <a:ext uri="{FF2B5EF4-FFF2-40B4-BE49-F238E27FC236}">
                <a16:creationId xmlns:a16="http://schemas.microsoft.com/office/drawing/2014/main" id="{D17DC935-320B-40EE-A304-5A63B8A14F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504"/>
          <a:stretch/>
        </p:blipFill>
        <p:spPr bwMode="auto">
          <a:xfrm>
            <a:off x="1758159" y="895965"/>
            <a:ext cx="7615325" cy="37178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C5A555-C844-457C-A006-014B27586808}"/>
              </a:ext>
            </a:extLst>
          </p:cNvPr>
          <p:cNvSpPr txBox="1"/>
          <p:nvPr/>
        </p:nvSpPr>
        <p:spPr>
          <a:xfrm>
            <a:off x="2460355" y="4874073"/>
            <a:ext cx="8171481" cy="1631216"/>
          </a:xfrm>
          <a:prstGeom prst="rect">
            <a:avLst/>
          </a:prstGeom>
          <a:noFill/>
        </p:spPr>
        <p:txBody>
          <a:bodyPr wrap="square">
            <a:spAutoFit/>
          </a:bodyPr>
          <a:lstStyle/>
          <a:p>
            <a:r>
              <a:rPr lang="ru-RU" sz="2000" dirty="0">
                <a:solidFill>
                  <a:srgbClr val="333333"/>
                </a:solidFill>
                <a:latin typeface="Droid Sans"/>
                <a:cs typeface="Dubai" panose="020B0503030403030204" pitchFamily="34" charset="-78"/>
              </a:rPr>
              <a:t>Поваренная соль, состоит из хлорида натрия и является продуктом, наиболее очищенным от всех минеральных компонентов. Самый популярный вид соли. Применяется для улучшения вкуса блюд. </a:t>
            </a:r>
          </a:p>
          <a:p>
            <a:pPr algn="just"/>
            <a:r>
              <a:rPr lang="ru-RU" sz="2000" dirty="0">
                <a:solidFill>
                  <a:srgbClr val="333333"/>
                </a:solidFill>
                <a:latin typeface="Droid Sans"/>
                <a:cs typeface="Dubai" panose="020B0503030403030204" pitchFamily="34" charset="-78"/>
              </a:rPr>
              <a:t>Используется для изготовления стекла, гипса, бумаги, пластмасс, технической соли для дорог, мыла, антисептиков.</a:t>
            </a:r>
          </a:p>
        </p:txBody>
      </p:sp>
      <p:pic>
        <p:nvPicPr>
          <p:cNvPr id="8" name="Рисунок 7">
            <a:extLst>
              <a:ext uri="{FF2B5EF4-FFF2-40B4-BE49-F238E27FC236}">
                <a16:creationId xmlns:a16="http://schemas.microsoft.com/office/drawing/2014/main" id="{8E23CA43-5119-4EB5-9BAB-571778C427A2}"/>
              </a:ext>
            </a:extLst>
          </p:cNvPr>
          <p:cNvPicPr>
            <a:picLocks noChangeAspect="1"/>
          </p:cNvPicPr>
          <p:nvPr/>
        </p:nvPicPr>
        <p:blipFill>
          <a:blip r:embed="rId4"/>
          <a:stretch>
            <a:fillRect/>
          </a:stretch>
        </p:blipFill>
        <p:spPr>
          <a:xfrm>
            <a:off x="8633847" y="1414937"/>
            <a:ext cx="2679915" cy="2679915"/>
          </a:xfrm>
          <a:prstGeom prst="rect">
            <a:avLst/>
          </a:prstGeom>
          <a:effectLst>
            <a:softEdge rad="444500"/>
          </a:effectLst>
        </p:spPr>
      </p:pic>
    </p:spTree>
    <p:extLst>
      <p:ext uri="{BB962C8B-B14F-4D97-AF65-F5344CB8AC3E}">
        <p14:creationId xmlns:p14="http://schemas.microsoft.com/office/powerpoint/2010/main" val="743506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527761-A30F-43BF-B5FF-FD2D16E08C85}"/>
              </a:ext>
            </a:extLst>
          </p:cNvPr>
          <p:cNvSpPr>
            <a:spLocks noGrp="1"/>
          </p:cNvSpPr>
          <p:nvPr>
            <p:ph type="title"/>
          </p:nvPr>
        </p:nvSpPr>
        <p:spPr>
          <a:xfrm>
            <a:off x="454617" y="537042"/>
            <a:ext cx="9652000" cy="1143000"/>
          </a:xfrm>
        </p:spPr>
        <p:txBody>
          <a:bodyPr>
            <a:normAutofit fontScale="90000"/>
          </a:bodyPr>
          <a:lstStyle/>
          <a:p>
            <a:pPr algn="ctr"/>
            <a:r>
              <a:rPr lang="ru-RU" dirty="0"/>
              <a:t>Поваренная соль «Экстра»</a:t>
            </a:r>
            <a:br>
              <a:rPr lang="ru-RU" dirty="0"/>
            </a:br>
            <a:endParaRPr lang="ru-RU" dirty="0"/>
          </a:p>
        </p:txBody>
      </p:sp>
      <p:sp>
        <p:nvSpPr>
          <p:cNvPr id="7" name="TextBox 6">
            <a:extLst>
              <a:ext uri="{FF2B5EF4-FFF2-40B4-BE49-F238E27FC236}">
                <a16:creationId xmlns:a16="http://schemas.microsoft.com/office/drawing/2014/main" id="{5DCC02DE-5AE6-4B28-8D00-C698450B44AA}"/>
              </a:ext>
            </a:extLst>
          </p:cNvPr>
          <p:cNvSpPr txBox="1"/>
          <p:nvPr/>
        </p:nvSpPr>
        <p:spPr>
          <a:xfrm>
            <a:off x="454617" y="2120764"/>
            <a:ext cx="4038865" cy="2554545"/>
          </a:xfrm>
          <a:prstGeom prst="rect">
            <a:avLst/>
          </a:prstGeom>
          <a:noFill/>
        </p:spPr>
        <p:txBody>
          <a:bodyPr wrap="square">
            <a:spAutoFit/>
          </a:bodyPr>
          <a:lstStyle/>
          <a:p>
            <a:pPr algn="just"/>
            <a:r>
              <a:rPr lang="ru-RU" sz="2000" dirty="0">
                <a:solidFill>
                  <a:srgbClr val="333333"/>
                </a:solidFill>
                <a:latin typeface="Droid Sans"/>
                <a:cs typeface="Dubai" panose="020B0503030403030204" pitchFamily="34" charset="-78"/>
              </a:rPr>
              <a:t>Соль экстра — это белый кристаллический порошок хлорида натрия высшего качества, который состоит из частиц мелкого равномерного помола без запаха и примесей. Состав выварочной соли экстра это 99,7 — 99,9 % </a:t>
            </a:r>
            <a:r>
              <a:rPr lang="ru-RU" sz="2000" dirty="0" err="1">
                <a:solidFill>
                  <a:srgbClr val="333333"/>
                </a:solidFill>
                <a:latin typeface="Droid Sans"/>
                <a:cs typeface="Dubai" panose="020B0503030403030204" pitchFamily="34" charset="-78"/>
              </a:rPr>
              <a:t>NaCl</a:t>
            </a:r>
            <a:r>
              <a:rPr lang="ru-RU" sz="2000" dirty="0">
                <a:solidFill>
                  <a:srgbClr val="333333"/>
                </a:solidFill>
                <a:latin typeface="Droid Sans"/>
                <a:cs typeface="Dubai" panose="020B0503030403030204" pitchFamily="34" charset="-78"/>
              </a:rPr>
              <a:t>. </a:t>
            </a:r>
          </a:p>
        </p:txBody>
      </p:sp>
      <p:pic>
        <p:nvPicPr>
          <p:cNvPr id="6" name="Рисунок 5">
            <a:extLst>
              <a:ext uri="{FF2B5EF4-FFF2-40B4-BE49-F238E27FC236}">
                <a16:creationId xmlns:a16="http://schemas.microsoft.com/office/drawing/2014/main" id="{97F93640-CDC4-463F-8447-E0324996EEF1}"/>
              </a:ext>
            </a:extLst>
          </p:cNvPr>
          <p:cNvPicPr>
            <a:picLocks noChangeAspect="1"/>
          </p:cNvPicPr>
          <p:nvPr/>
        </p:nvPicPr>
        <p:blipFill>
          <a:blip r:embed="rId2"/>
          <a:stretch>
            <a:fillRect/>
          </a:stretch>
        </p:blipFill>
        <p:spPr>
          <a:xfrm>
            <a:off x="4210689" y="2120764"/>
            <a:ext cx="2579669" cy="3274196"/>
          </a:xfrm>
          <a:prstGeom prst="rect">
            <a:avLst/>
          </a:prstGeom>
          <a:effectLst>
            <a:softEdge rad="342900"/>
          </a:effectLst>
        </p:spPr>
      </p:pic>
      <p:pic>
        <p:nvPicPr>
          <p:cNvPr id="9" name="Объект 8">
            <a:extLst>
              <a:ext uri="{FF2B5EF4-FFF2-40B4-BE49-F238E27FC236}">
                <a16:creationId xmlns:a16="http://schemas.microsoft.com/office/drawing/2014/main" id="{74C50618-358F-4953-9FEC-761EC94431C4}"/>
              </a:ext>
            </a:extLst>
          </p:cNvPr>
          <p:cNvPicPr>
            <a:picLocks noGrp="1" noChangeAspect="1"/>
          </p:cNvPicPr>
          <p:nvPr>
            <p:ph idx="1"/>
          </p:nvPr>
        </p:nvPicPr>
        <p:blipFill>
          <a:blip r:embed="rId3"/>
          <a:stretch>
            <a:fillRect/>
          </a:stretch>
        </p:blipFill>
        <p:spPr>
          <a:xfrm>
            <a:off x="6691477" y="1336824"/>
            <a:ext cx="4038865" cy="4846638"/>
          </a:xfrm>
          <a:prstGeom prst="rect">
            <a:avLst/>
          </a:prstGeom>
        </p:spPr>
      </p:pic>
      <p:pic>
        <p:nvPicPr>
          <p:cNvPr id="10" name="Рисунок 9">
            <a:hlinkClick r:id="rId4" action="ppaction://hlinksldjump"/>
            <a:extLst>
              <a:ext uri="{FF2B5EF4-FFF2-40B4-BE49-F238E27FC236}">
                <a16:creationId xmlns:a16="http://schemas.microsoft.com/office/drawing/2014/main" id="{5CFC38F1-1379-4909-B3FE-47C7183898F9}"/>
              </a:ext>
            </a:extLst>
          </p:cNvPr>
          <p:cNvPicPr>
            <a:picLocks noChangeAspect="1"/>
          </p:cNvPicPr>
          <p:nvPr/>
        </p:nvPicPr>
        <p:blipFill>
          <a:blip r:embed="rId5"/>
          <a:stretch>
            <a:fillRect/>
          </a:stretch>
        </p:blipFill>
        <p:spPr>
          <a:xfrm>
            <a:off x="599055" y="5820718"/>
            <a:ext cx="1322947" cy="725487"/>
          </a:xfrm>
          <a:prstGeom prst="rect">
            <a:avLst/>
          </a:prstGeom>
        </p:spPr>
      </p:pic>
    </p:spTree>
    <p:extLst>
      <p:ext uri="{BB962C8B-B14F-4D97-AF65-F5344CB8AC3E}">
        <p14:creationId xmlns:p14="http://schemas.microsoft.com/office/powerpoint/2010/main" val="3217070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33226" y="3931"/>
            <a:ext cx="8294177" cy="900285"/>
          </a:xfrm>
        </p:spPr>
        <p:txBody>
          <a:bodyPr>
            <a:normAutofit/>
          </a:bodyPr>
          <a:lstStyle/>
          <a:p>
            <a:pPr algn="ctr"/>
            <a:r>
              <a:rPr lang="ru-RU" dirty="0"/>
              <a:t>поваренная соль с добавками</a:t>
            </a:r>
          </a:p>
        </p:txBody>
      </p:sp>
      <p:sp>
        <p:nvSpPr>
          <p:cNvPr id="4" name="Объект 3">
            <a:extLst>
              <a:ext uri="{FF2B5EF4-FFF2-40B4-BE49-F238E27FC236}">
                <a16:creationId xmlns:a16="http://schemas.microsoft.com/office/drawing/2014/main" id="{F8FCD7DC-F106-4CE8-87DA-4849E14C9C33}"/>
              </a:ext>
            </a:extLst>
          </p:cNvPr>
          <p:cNvSpPr>
            <a:spLocks noGrp="1"/>
          </p:cNvSpPr>
          <p:nvPr>
            <p:ph idx="1"/>
          </p:nvPr>
        </p:nvSpPr>
        <p:spPr>
          <a:xfrm>
            <a:off x="325466" y="3968345"/>
            <a:ext cx="5038659" cy="1821637"/>
          </a:xfrm>
        </p:spPr>
        <p:txBody>
          <a:bodyPr>
            <a:normAutofit fontScale="77500" lnSpcReduction="20000"/>
          </a:bodyPr>
          <a:lstStyle/>
          <a:p>
            <a:pPr marL="0" indent="0" algn="just">
              <a:buNone/>
            </a:pPr>
            <a:r>
              <a:rPr lang="ru-RU" sz="2800" b="1" dirty="0">
                <a:solidFill>
                  <a:srgbClr val="333333"/>
                </a:solidFill>
                <a:latin typeface="Droid Sans"/>
                <a:cs typeface="Dubai" panose="020B0503030403030204" pitchFamily="34" charset="-78"/>
              </a:rPr>
              <a:t>Йодированная соль </a:t>
            </a:r>
            <a:r>
              <a:rPr lang="ru-RU" sz="2800" dirty="0">
                <a:solidFill>
                  <a:srgbClr val="333333"/>
                </a:solidFill>
                <a:latin typeface="Droid Sans"/>
                <a:cs typeface="Dubai" panose="020B0503030403030204" pitchFamily="34" charset="-78"/>
              </a:rPr>
              <a:t>предназначена для того, чтобы предотвратить возникновение дефицита йода у людей, населяющих территории, где этот элемент является дефицитом.</a:t>
            </a:r>
          </a:p>
        </p:txBody>
      </p:sp>
      <p:sp>
        <p:nvSpPr>
          <p:cNvPr id="9" name="Стрелка: влево 8">
            <a:hlinkClick r:id="rId2" action="ppaction://hlinksldjump"/>
            <a:extLst>
              <a:ext uri="{FF2B5EF4-FFF2-40B4-BE49-F238E27FC236}">
                <a16:creationId xmlns:a16="http://schemas.microsoft.com/office/drawing/2014/main" id="{7952C9F4-DC8E-484F-940C-E403D2E7FB9D}"/>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id="{0FB53A2A-877E-4442-92FC-920584A9CD78}"/>
              </a:ext>
            </a:extLst>
          </p:cNvPr>
          <p:cNvPicPr>
            <a:picLocks noChangeAspect="1"/>
          </p:cNvPicPr>
          <p:nvPr/>
        </p:nvPicPr>
        <p:blipFill>
          <a:blip r:embed="rId3"/>
          <a:stretch>
            <a:fillRect/>
          </a:stretch>
        </p:blipFill>
        <p:spPr>
          <a:xfrm>
            <a:off x="9155017" y="2316334"/>
            <a:ext cx="1706961" cy="1887697"/>
          </a:xfrm>
          <a:prstGeom prst="rect">
            <a:avLst/>
          </a:prstGeom>
        </p:spPr>
      </p:pic>
      <p:pic>
        <p:nvPicPr>
          <p:cNvPr id="10" name="Рисунок 9">
            <a:extLst>
              <a:ext uri="{FF2B5EF4-FFF2-40B4-BE49-F238E27FC236}">
                <a16:creationId xmlns:a16="http://schemas.microsoft.com/office/drawing/2014/main" id="{C4634068-6B85-4D6F-9AAF-AB4D228979D6}"/>
              </a:ext>
            </a:extLst>
          </p:cNvPr>
          <p:cNvPicPr>
            <a:picLocks noChangeAspect="1"/>
          </p:cNvPicPr>
          <p:nvPr/>
        </p:nvPicPr>
        <p:blipFill rotWithShape="1">
          <a:blip r:embed="rId4"/>
          <a:srcRect t="9420" b="8799"/>
          <a:stretch/>
        </p:blipFill>
        <p:spPr>
          <a:xfrm>
            <a:off x="3851820" y="1574501"/>
            <a:ext cx="1782897" cy="1794879"/>
          </a:xfrm>
          <a:prstGeom prst="rect">
            <a:avLst/>
          </a:prstGeom>
        </p:spPr>
      </p:pic>
      <p:sp>
        <p:nvSpPr>
          <p:cNvPr id="16" name="Объект 3">
            <a:extLst>
              <a:ext uri="{FF2B5EF4-FFF2-40B4-BE49-F238E27FC236}">
                <a16:creationId xmlns:a16="http://schemas.microsoft.com/office/drawing/2014/main" id="{DE352B59-0D35-47D9-A668-433C37EF2A4D}"/>
              </a:ext>
            </a:extLst>
          </p:cNvPr>
          <p:cNvSpPr txBox="1">
            <a:spLocks/>
          </p:cNvSpPr>
          <p:nvPr/>
        </p:nvSpPr>
        <p:spPr>
          <a:xfrm>
            <a:off x="5364125" y="4802996"/>
            <a:ext cx="5497853" cy="1974905"/>
          </a:xfrm>
          <a:prstGeom prst="rect">
            <a:avLst/>
          </a:prstGeom>
        </p:spPr>
        <p:txBody>
          <a:bodyPr vert="horz">
            <a:norm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just">
              <a:buNone/>
            </a:pPr>
            <a:r>
              <a:rPr lang="ru-RU" sz="2000" b="1" i="0" dirty="0">
                <a:solidFill>
                  <a:srgbClr val="333333"/>
                </a:solidFill>
                <a:effectLst/>
                <a:latin typeface="Arial" panose="020B0604020202020204" pitchFamily="34" charset="0"/>
              </a:rPr>
              <a:t>Фторированная</a:t>
            </a:r>
            <a:r>
              <a:rPr lang="ru-RU" sz="2000" b="0" i="0" dirty="0">
                <a:solidFill>
                  <a:srgbClr val="333333"/>
                </a:solidFill>
                <a:effectLst/>
                <a:latin typeface="Arial" panose="020B0604020202020204" pitchFamily="34" charset="0"/>
              </a:rPr>
              <a:t> </a:t>
            </a:r>
            <a:r>
              <a:rPr lang="ru-RU" sz="2000" b="1" i="0" dirty="0">
                <a:solidFill>
                  <a:srgbClr val="333333"/>
                </a:solidFill>
                <a:effectLst/>
                <a:latin typeface="Arial" panose="020B0604020202020204" pitchFamily="34" charset="0"/>
              </a:rPr>
              <a:t>соль</a:t>
            </a:r>
            <a:r>
              <a:rPr lang="ru-RU" sz="2000" b="0" i="0" dirty="0">
                <a:solidFill>
                  <a:srgbClr val="333333"/>
                </a:solidFill>
                <a:effectLst/>
                <a:latin typeface="Arial" panose="020B0604020202020204" pitchFamily="34" charset="0"/>
              </a:rPr>
              <a:t> - разновидность поваренной</a:t>
            </a:r>
            <a:r>
              <a:rPr lang="ru-RU" sz="2000" dirty="0">
                <a:solidFill>
                  <a:srgbClr val="333333"/>
                </a:solidFill>
                <a:latin typeface="Arial" panose="020B0604020202020204" pitchFamily="34" charset="0"/>
              </a:rPr>
              <a:t> соли, в </a:t>
            </a:r>
            <a:r>
              <a:rPr lang="ru-RU" sz="2000" b="0" i="0" dirty="0">
                <a:solidFill>
                  <a:srgbClr val="333333"/>
                </a:solidFill>
                <a:effectLst/>
                <a:latin typeface="Arial" panose="020B0604020202020204" pitchFamily="34" charset="0"/>
              </a:rPr>
              <a:t>которую дополнительно добавлены фториды (фторид калия, реже фторид натрия) с целью профилактики стоматологических заболеваний.</a:t>
            </a:r>
            <a:endParaRPr lang="ru-RU" sz="2800" dirty="0">
              <a:solidFill>
                <a:srgbClr val="333333"/>
              </a:solidFill>
              <a:latin typeface="Droid Sans"/>
              <a:cs typeface="Dubai" panose="020B0503030403030204" pitchFamily="34" charset="-78"/>
            </a:endParaRPr>
          </a:p>
        </p:txBody>
      </p:sp>
      <p:pic>
        <p:nvPicPr>
          <p:cNvPr id="18" name="Рисунок 17">
            <a:extLst>
              <a:ext uri="{FF2B5EF4-FFF2-40B4-BE49-F238E27FC236}">
                <a16:creationId xmlns:a16="http://schemas.microsoft.com/office/drawing/2014/main" id="{F70D3E71-ECD0-4132-896B-3DBB59D5D21D}"/>
              </a:ext>
            </a:extLst>
          </p:cNvPr>
          <p:cNvPicPr>
            <a:picLocks noChangeAspect="1"/>
          </p:cNvPicPr>
          <p:nvPr/>
        </p:nvPicPr>
        <p:blipFill rotWithShape="1">
          <a:blip r:embed="rId5"/>
          <a:srcRect t="9491"/>
          <a:stretch/>
        </p:blipFill>
        <p:spPr>
          <a:xfrm>
            <a:off x="5839106" y="1978836"/>
            <a:ext cx="3821515" cy="2594096"/>
          </a:xfrm>
          <a:prstGeom prst="rect">
            <a:avLst/>
          </a:prstGeom>
        </p:spPr>
      </p:pic>
      <p:pic>
        <p:nvPicPr>
          <p:cNvPr id="19" name="Рисунок 18">
            <a:extLst>
              <a:ext uri="{FF2B5EF4-FFF2-40B4-BE49-F238E27FC236}">
                <a16:creationId xmlns:a16="http://schemas.microsoft.com/office/drawing/2014/main" id="{506C7886-D231-4065-A948-03A524570A85}"/>
              </a:ext>
            </a:extLst>
          </p:cNvPr>
          <p:cNvPicPr>
            <a:picLocks noChangeAspect="1"/>
          </p:cNvPicPr>
          <p:nvPr/>
        </p:nvPicPr>
        <p:blipFill rotWithShape="1">
          <a:blip r:embed="rId6"/>
          <a:srcRect t="7006"/>
          <a:stretch/>
        </p:blipFill>
        <p:spPr>
          <a:xfrm>
            <a:off x="679934" y="1237001"/>
            <a:ext cx="3762204" cy="262397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CB3EFF-7561-41E4-AD56-D6E3AC3CA82C}"/>
              </a:ext>
            </a:extLst>
          </p:cNvPr>
          <p:cNvSpPr>
            <a:spLocks noGrp="1"/>
          </p:cNvSpPr>
          <p:nvPr>
            <p:ph type="title"/>
          </p:nvPr>
        </p:nvSpPr>
        <p:spPr>
          <a:xfrm>
            <a:off x="3349207" y="65297"/>
            <a:ext cx="4731026" cy="793143"/>
          </a:xfrm>
        </p:spPr>
        <p:txBody>
          <a:bodyPr>
            <a:normAutofit fontScale="90000"/>
          </a:bodyPr>
          <a:lstStyle/>
          <a:p>
            <a:pPr algn="ctr"/>
            <a:r>
              <a:rPr lang="ru-RU" dirty="0"/>
              <a:t>диетическая соль</a:t>
            </a:r>
          </a:p>
        </p:txBody>
      </p:sp>
      <p:sp>
        <p:nvSpPr>
          <p:cNvPr id="6" name="Стрелка: влево 5">
            <a:hlinkClick r:id="rId2" action="ppaction://hlinksldjump"/>
            <a:extLst>
              <a:ext uri="{FF2B5EF4-FFF2-40B4-BE49-F238E27FC236}">
                <a16:creationId xmlns:a16="http://schemas.microsoft.com/office/drawing/2014/main" id="{8D9A5984-0893-45EA-AF5D-E3E32828BFC1}"/>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F2C5A555-C844-457C-A006-014B27586808}"/>
              </a:ext>
            </a:extLst>
          </p:cNvPr>
          <p:cNvSpPr txBox="1"/>
          <p:nvPr/>
        </p:nvSpPr>
        <p:spPr>
          <a:xfrm>
            <a:off x="487914" y="947100"/>
            <a:ext cx="10314405" cy="3477875"/>
          </a:xfrm>
          <a:prstGeom prst="rect">
            <a:avLst/>
          </a:prstGeom>
          <a:noFill/>
        </p:spPr>
        <p:txBody>
          <a:bodyPr wrap="square">
            <a:spAutoFit/>
          </a:bodyPr>
          <a:lstStyle/>
          <a:p>
            <a:r>
              <a:rPr lang="ru-RU" sz="2000" b="1" dirty="0">
                <a:solidFill>
                  <a:schemeClr val="accent3">
                    <a:lumMod val="50000"/>
                  </a:schemeClr>
                </a:solidFill>
                <a:latin typeface="Droid Sans"/>
                <a:cs typeface="Dubai" panose="020B0503030403030204" pitchFamily="34" charset="-78"/>
              </a:rPr>
              <a:t>Натрий</a:t>
            </a:r>
            <a:r>
              <a:rPr lang="ru-RU" sz="2000" dirty="0">
                <a:solidFill>
                  <a:srgbClr val="333333"/>
                </a:solidFill>
                <a:latin typeface="Droid Sans"/>
                <a:cs typeface="Dubai" panose="020B0503030403030204" pitchFamily="34" charset="-78"/>
              </a:rPr>
              <a:t> – природный минерал, его повышенное содержание в организме человека может привести к обострению сердечно-сосудистых заболеваний, в частности гипертензии.</a:t>
            </a:r>
          </a:p>
          <a:p>
            <a:pPr algn="just"/>
            <a:r>
              <a:rPr lang="ru-RU" sz="2000" b="1" dirty="0">
                <a:solidFill>
                  <a:srgbClr val="7030A0"/>
                </a:solidFill>
                <a:latin typeface="Droid Sans"/>
                <a:cs typeface="Dubai" panose="020B0503030403030204" pitchFamily="34" charset="-78"/>
              </a:rPr>
              <a:t>Калий</a:t>
            </a:r>
            <a:r>
              <a:rPr lang="ru-RU" sz="2000" dirty="0">
                <a:solidFill>
                  <a:srgbClr val="333333"/>
                </a:solidFill>
                <a:latin typeface="Droid Sans"/>
                <a:cs typeface="Dubai" panose="020B0503030403030204" pitchFamily="34" charset="-78"/>
              </a:rPr>
              <a:t> необходим для поддержания работы сердца, нервной и мышечной систем, выведения избытка жидкости из организма, поддержания нормального кровяного давления;</a:t>
            </a:r>
          </a:p>
          <a:p>
            <a:pPr algn="just"/>
            <a:r>
              <a:rPr lang="ru-RU" sz="2000" b="1" dirty="0">
                <a:solidFill>
                  <a:schemeClr val="accent6">
                    <a:lumMod val="75000"/>
                  </a:schemeClr>
                </a:solidFill>
                <a:latin typeface="Droid Sans"/>
                <a:cs typeface="Dubai" panose="020B0503030403030204" pitchFamily="34" charset="-78"/>
              </a:rPr>
              <a:t>Магний </a:t>
            </a:r>
            <a:r>
              <a:rPr lang="ru-RU" sz="2000" dirty="0">
                <a:solidFill>
                  <a:srgbClr val="333333"/>
                </a:solidFill>
                <a:latin typeface="Droid Sans"/>
                <a:cs typeface="Dubai" panose="020B0503030403030204" pitchFamily="34" charset="-78"/>
              </a:rPr>
              <a:t>важен для поддержания тонуса сосудов, нормального функционирования клеток, участвует в регуляции передачи нервных импульсов и в сокращении мышц;</a:t>
            </a:r>
          </a:p>
          <a:p>
            <a:pPr algn="just"/>
            <a:r>
              <a:rPr lang="ru-RU" sz="2000" b="1" dirty="0">
                <a:solidFill>
                  <a:schemeClr val="accent5">
                    <a:lumMod val="50000"/>
                  </a:schemeClr>
                </a:solidFill>
                <a:latin typeface="Droid Sans"/>
                <a:cs typeface="Dubai" panose="020B0503030403030204" pitchFamily="34" charset="-78"/>
              </a:rPr>
              <a:t>Йод</a:t>
            </a:r>
            <a:r>
              <a:rPr lang="ru-RU" sz="2000" dirty="0">
                <a:solidFill>
                  <a:srgbClr val="333333"/>
                </a:solidFill>
                <a:latin typeface="Droid Sans"/>
                <a:cs typeface="Dubai" panose="020B0503030403030204" pitchFamily="34" charset="-78"/>
              </a:rPr>
              <a:t> - жизненно важный элемент питания человека, необходимый для нормальной работы щитовидной железы и умственного развития детей.</a:t>
            </a:r>
          </a:p>
          <a:p>
            <a:pPr marL="342900" indent="-342900">
              <a:buFont typeface="Wingdings" panose="05000000000000000000" pitchFamily="2" charset="2"/>
              <a:buChar char="v"/>
            </a:pPr>
            <a:endParaRPr lang="ru-RU" sz="2000" dirty="0">
              <a:solidFill>
                <a:srgbClr val="333333"/>
              </a:solidFill>
              <a:latin typeface="Droid Sans"/>
              <a:cs typeface="Dubai" panose="020B0503030403030204" pitchFamily="34" charset="-78"/>
            </a:endParaRPr>
          </a:p>
        </p:txBody>
      </p:sp>
      <p:pic>
        <p:nvPicPr>
          <p:cNvPr id="3" name="Рисунок 2">
            <a:extLst>
              <a:ext uri="{FF2B5EF4-FFF2-40B4-BE49-F238E27FC236}">
                <a16:creationId xmlns:a16="http://schemas.microsoft.com/office/drawing/2014/main" id="{FAB12CDD-C237-4224-BE15-4FC6AC622BF3}"/>
              </a:ext>
            </a:extLst>
          </p:cNvPr>
          <p:cNvPicPr>
            <a:picLocks noChangeAspect="1"/>
          </p:cNvPicPr>
          <p:nvPr/>
        </p:nvPicPr>
        <p:blipFill rotWithShape="1">
          <a:blip r:embed="rId3"/>
          <a:srcRect t="12998" b="10086"/>
          <a:stretch/>
        </p:blipFill>
        <p:spPr>
          <a:xfrm>
            <a:off x="3871993" y="4086673"/>
            <a:ext cx="4448014" cy="2565918"/>
          </a:xfrm>
          <a:prstGeom prst="rect">
            <a:avLst/>
          </a:prstGeom>
        </p:spPr>
      </p:pic>
    </p:spTree>
    <p:extLst>
      <p:ext uri="{BB962C8B-B14F-4D97-AF65-F5344CB8AC3E}">
        <p14:creationId xmlns:p14="http://schemas.microsoft.com/office/powerpoint/2010/main" val="2879031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75E7BC-EDD4-40F7-AD1B-99D365D4D5DA}"/>
              </a:ext>
            </a:extLst>
          </p:cNvPr>
          <p:cNvSpPr>
            <a:spLocks noGrp="1"/>
          </p:cNvSpPr>
          <p:nvPr>
            <p:ph type="title"/>
          </p:nvPr>
        </p:nvSpPr>
        <p:spPr>
          <a:xfrm>
            <a:off x="609600" y="320040"/>
            <a:ext cx="10153650" cy="1143000"/>
          </a:xfrm>
        </p:spPr>
        <p:txBody>
          <a:bodyPr>
            <a:normAutofit fontScale="90000"/>
          </a:bodyPr>
          <a:lstStyle/>
          <a:p>
            <a:r>
              <a:rPr lang="ru-RU" dirty="0"/>
              <a:t>исследовательская работа</a:t>
            </a:r>
            <a:br>
              <a:rPr lang="ru-RU" dirty="0"/>
            </a:br>
            <a:r>
              <a:rPr lang="ru-RU" dirty="0"/>
              <a:t>Музей одного экспоната «Пятая стихия»</a:t>
            </a:r>
          </a:p>
        </p:txBody>
      </p:sp>
      <p:sp>
        <p:nvSpPr>
          <p:cNvPr id="3" name="Объект 2">
            <a:extLst>
              <a:ext uri="{FF2B5EF4-FFF2-40B4-BE49-F238E27FC236}">
                <a16:creationId xmlns:a16="http://schemas.microsoft.com/office/drawing/2014/main" id="{CC3DFCAE-9AA8-436A-B430-BB5431280429}"/>
              </a:ext>
            </a:extLst>
          </p:cNvPr>
          <p:cNvSpPr>
            <a:spLocks noGrp="1"/>
          </p:cNvSpPr>
          <p:nvPr>
            <p:ph idx="1"/>
          </p:nvPr>
        </p:nvSpPr>
        <p:spPr/>
        <p:txBody>
          <a:bodyPr>
            <a:normAutofit fontScale="85000" lnSpcReduction="10000"/>
          </a:bodyPr>
          <a:lstStyle/>
          <a:p>
            <a:r>
              <a:rPr lang="ru-RU" b="1" dirty="0">
                <a:solidFill>
                  <a:schemeClr val="bg2">
                    <a:lumMod val="50000"/>
                  </a:schemeClr>
                </a:solidFill>
              </a:rPr>
              <a:t>Актуальность: </a:t>
            </a:r>
            <a:r>
              <a:rPr lang="ru-RU" sz="1900" dirty="0">
                <a:solidFill>
                  <a:schemeClr val="bg2">
                    <a:lumMod val="50000"/>
                  </a:schemeClr>
                </a:solidFill>
              </a:rPr>
              <a:t>Среди пяти тысяч известных науке минералов есть только один, без которого человек не может существовать. Он незаменим для организма, как еда или вода, но при этом совершенно неинтересен ювелирам. Столетие назад этот камень правил миром. В наши дни существуют тысячи способов его использования. Им омолаживают тело и продлевают жизнь, лечат болезни и укрепляют иммунитет, очищают поверхности и консервируют продукты, а еще используют с целью создания безопасной среды для жизни.</a:t>
            </a:r>
          </a:p>
          <a:p>
            <a:r>
              <a:rPr lang="ru-RU" b="1" dirty="0">
                <a:solidFill>
                  <a:schemeClr val="bg2">
                    <a:lumMod val="50000"/>
                  </a:schemeClr>
                </a:solidFill>
              </a:rPr>
              <a:t>Объект:</a:t>
            </a:r>
            <a:r>
              <a:rPr lang="ru-RU" b="1" dirty="0"/>
              <a:t> </a:t>
            </a:r>
            <a:r>
              <a:rPr lang="ru-RU" sz="1900" dirty="0">
                <a:solidFill>
                  <a:schemeClr val="bg2">
                    <a:lumMod val="50000"/>
                  </a:schemeClr>
                </a:solidFill>
              </a:rPr>
              <a:t>природный камень галит или поваренная соль.</a:t>
            </a:r>
          </a:p>
          <a:p>
            <a:r>
              <a:rPr lang="ru-RU" b="1" dirty="0">
                <a:solidFill>
                  <a:schemeClr val="bg2">
                    <a:lumMod val="50000"/>
                  </a:schemeClr>
                </a:solidFill>
              </a:rPr>
              <a:t>Предмет:</a:t>
            </a:r>
            <a:r>
              <a:rPr lang="ru-RU" b="1" dirty="0"/>
              <a:t> </a:t>
            </a:r>
            <a:r>
              <a:rPr lang="ru-RU" sz="1900" dirty="0">
                <a:solidFill>
                  <a:schemeClr val="bg2">
                    <a:lumMod val="50000"/>
                  </a:schemeClr>
                </a:solidFill>
              </a:rPr>
              <a:t>значение соли в жизни человека.</a:t>
            </a:r>
          </a:p>
          <a:p>
            <a:r>
              <a:rPr lang="ru-RU" b="1" dirty="0">
                <a:solidFill>
                  <a:schemeClr val="bg2">
                    <a:lumMod val="50000"/>
                  </a:schemeClr>
                </a:solidFill>
              </a:rPr>
              <a:t>Цель:</a:t>
            </a:r>
            <a:r>
              <a:rPr lang="ru-RU" b="1" dirty="0"/>
              <a:t> </a:t>
            </a:r>
            <a:r>
              <a:rPr lang="ru-RU" sz="1900" dirty="0">
                <a:solidFill>
                  <a:schemeClr val="bg2">
                    <a:lumMod val="50000"/>
                  </a:schemeClr>
                </a:solidFill>
              </a:rPr>
              <a:t>создание виртуального музея соли.</a:t>
            </a:r>
          </a:p>
          <a:p>
            <a:r>
              <a:rPr lang="ru-RU" b="1" dirty="0">
                <a:solidFill>
                  <a:schemeClr val="bg2">
                    <a:lumMod val="50000"/>
                  </a:schemeClr>
                </a:solidFill>
              </a:rPr>
              <a:t>Задачи:</a:t>
            </a:r>
          </a:p>
          <a:p>
            <a:r>
              <a:rPr lang="ru-RU" sz="1900" dirty="0">
                <a:solidFill>
                  <a:schemeClr val="bg2">
                    <a:lumMod val="50000"/>
                  </a:schemeClr>
                </a:solidFill>
              </a:rPr>
              <a:t>1) изучить исторические факты о соли;</a:t>
            </a:r>
          </a:p>
          <a:p>
            <a:r>
              <a:rPr lang="ru-RU" sz="1900" dirty="0">
                <a:solidFill>
                  <a:schemeClr val="bg2">
                    <a:lumMod val="50000"/>
                  </a:schemeClr>
                </a:solidFill>
              </a:rPr>
              <a:t>2) изучить месторождения соли и способы получения;</a:t>
            </a:r>
          </a:p>
          <a:p>
            <a:r>
              <a:rPr lang="ru-RU" sz="1900" dirty="0">
                <a:solidFill>
                  <a:schemeClr val="bg2">
                    <a:lumMod val="50000"/>
                  </a:schemeClr>
                </a:solidFill>
              </a:rPr>
              <a:t>3) изучить виды соли и интересные факты о ней;</a:t>
            </a:r>
          </a:p>
          <a:p>
            <a:r>
              <a:rPr lang="ru-RU" sz="1900" dirty="0">
                <a:solidFill>
                  <a:schemeClr val="bg2">
                    <a:lumMod val="50000"/>
                  </a:schemeClr>
                </a:solidFill>
              </a:rPr>
              <a:t>4) изучить одно из направления применения технической соли и определить наличие ионов хлора в пробах снега;</a:t>
            </a:r>
          </a:p>
          <a:p>
            <a:r>
              <a:rPr lang="ru-RU" sz="1900" dirty="0">
                <a:solidFill>
                  <a:schemeClr val="bg2">
                    <a:lumMod val="50000"/>
                  </a:schemeClr>
                </a:solidFill>
              </a:rPr>
              <a:t>5) создать интерактивную презентацию по экспозиции музея.</a:t>
            </a:r>
          </a:p>
        </p:txBody>
      </p:sp>
    </p:spTree>
    <p:extLst>
      <p:ext uri="{BB962C8B-B14F-4D97-AF65-F5344CB8AC3E}">
        <p14:creationId xmlns:p14="http://schemas.microsoft.com/office/powerpoint/2010/main" val="2058671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CB3EFF-7561-41E4-AD56-D6E3AC3CA82C}"/>
              </a:ext>
            </a:extLst>
          </p:cNvPr>
          <p:cNvSpPr>
            <a:spLocks noGrp="1"/>
          </p:cNvSpPr>
          <p:nvPr>
            <p:ph type="title"/>
          </p:nvPr>
        </p:nvSpPr>
        <p:spPr>
          <a:xfrm>
            <a:off x="3008243" y="65297"/>
            <a:ext cx="4731026" cy="793143"/>
          </a:xfrm>
        </p:spPr>
        <p:txBody>
          <a:bodyPr/>
          <a:lstStyle/>
          <a:p>
            <a:pPr algn="ctr"/>
            <a:r>
              <a:rPr lang="ru-RU" dirty="0"/>
              <a:t>морская соль</a:t>
            </a:r>
          </a:p>
        </p:txBody>
      </p:sp>
      <p:sp>
        <p:nvSpPr>
          <p:cNvPr id="6" name="Стрелка: влево 5">
            <a:hlinkClick r:id="rId2" action="ppaction://hlinksldjump"/>
            <a:extLst>
              <a:ext uri="{FF2B5EF4-FFF2-40B4-BE49-F238E27FC236}">
                <a16:creationId xmlns:a16="http://schemas.microsoft.com/office/drawing/2014/main" id="{8D9A5984-0893-45EA-AF5D-E3E32828BFC1}"/>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F2C5A555-C844-457C-A006-014B27586808}"/>
              </a:ext>
            </a:extLst>
          </p:cNvPr>
          <p:cNvSpPr txBox="1"/>
          <p:nvPr/>
        </p:nvSpPr>
        <p:spPr>
          <a:xfrm>
            <a:off x="664812" y="2137553"/>
            <a:ext cx="3815813" cy="2862322"/>
          </a:xfrm>
          <a:prstGeom prst="rect">
            <a:avLst/>
          </a:prstGeom>
          <a:noFill/>
        </p:spPr>
        <p:txBody>
          <a:bodyPr wrap="square">
            <a:spAutoFit/>
          </a:bodyPr>
          <a:lstStyle/>
          <a:p>
            <a:pPr algn="just"/>
            <a:r>
              <a:rPr lang="ru-RU" sz="2000" dirty="0">
                <a:solidFill>
                  <a:srgbClr val="333333"/>
                </a:solidFill>
                <a:latin typeface="Droid Sans"/>
                <a:cs typeface="Dubai" panose="020B0503030403030204" pitchFamily="34" charset="-78"/>
              </a:rPr>
              <a:t>	Вкус морской соли практически ничем не отличается от обычной поваренной, но  химический состав несравним. Морская соль богата колоссальным количеством микроэлементов, которые задействованы в процессах жизнеобеспечения. </a:t>
            </a:r>
          </a:p>
        </p:txBody>
      </p:sp>
      <p:pic>
        <p:nvPicPr>
          <p:cNvPr id="4" name="Рисунок 3">
            <a:extLst>
              <a:ext uri="{FF2B5EF4-FFF2-40B4-BE49-F238E27FC236}">
                <a16:creationId xmlns:a16="http://schemas.microsoft.com/office/drawing/2014/main" id="{093BEA3B-152C-4202-8D5A-52CC29A9FF61}"/>
              </a:ext>
            </a:extLst>
          </p:cNvPr>
          <p:cNvPicPr>
            <a:picLocks noChangeAspect="1"/>
          </p:cNvPicPr>
          <p:nvPr/>
        </p:nvPicPr>
        <p:blipFill rotWithShape="1">
          <a:blip r:embed="rId3"/>
          <a:srcRect b="2713"/>
          <a:stretch/>
        </p:blipFill>
        <p:spPr>
          <a:xfrm>
            <a:off x="4735828" y="2085077"/>
            <a:ext cx="4453544" cy="2889889"/>
          </a:xfrm>
          <a:prstGeom prst="rect">
            <a:avLst/>
          </a:prstGeom>
          <a:effectLst>
            <a:softEdge rad="88900"/>
          </a:effectLst>
        </p:spPr>
      </p:pic>
      <p:pic>
        <p:nvPicPr>
          <p:cNvPr id="5" name="Рисунок 4">
            <a:extLst>
              <a:ext uri="{FF2B5EF4-FFF2-40B4-BE49-F238E27FC236}">
                <a16:creationId xmlns:a16="http://schemas.microsoft.com/office/drawing/2014/main" id="{BAE64D2E-07E1-4C3E-9359-0D3DD74B5813}"/>
              </a:ext>
            </a:extLst>
          </p:cNvPr>
          <p:cNvPicPr>
            <a:picLocks noChangeAspect="1"/>
          </p:cNvPicPr>
          <p:nvPr/>
        </p:nvPicPr>
        <p:blipFill rotWithShape="1">
          <a:blip r:embed="rId4">
            <a:alphaModFix/>
          </a:blip>
          <a:srcRect l="19190" t="6779" r="17602" b="7118"/>
          <a:stretch/>
        </p:blipFill>
        <p:spPr>
          <a:xfrm>
            <a:off x="9348850" y="1401182"/>
            <a:ext cx="2720957" cy="3706523"/>
          </a:xfrm>
          <a:prstGeom prst="rect">
            <a:avLst/>
          </a:prstGeom>
          <a:effectLst>
            <a:softEdge rad="114300"/>
          </a:effectLst>
        </p:spPr>
      </p:pic>
      <p:sp>
        <p:nvSpPr>
          <p:cNvPr id="12" name="TextBox 11">
            <a:extLst>
              <a:ext uri="{FF2B5EF4-FFF2-40B4-BE49-F238E27FC236}">
                <a16:creationId xmlns:a16="http://schemas.microsoft.com/office/drawing/2014/main" id="{8BD59868-9874-406D-868C-388E08A543BF}"/>
              </a:ext>
            </a:extLst>
          </p:cNvPr>
          <p:cNvSpPr txBox="1"/>
          <p:nvPr/>
        </p:nvSpPr>
        <p:spPr>
          <a:xfrm>
            <a:off x="1557804" y="910573"/>
            <a:ext cx="7625953" cy="1015663"/>
          </a:xfrm>
          <a:prstGeom prst="rect">
            <a:avLst/>
          </a:prstGeom>
          <a:noFill/>
        </p:spPr>
        <p:txBody>
          <a:bodyPr wrap="square">
            <a:spAutoFit/>
          </a:bodyPr>
          <a:lstStyle/>
          <a:p>
            <a:pPr algn="just"/>
            <a:r>
              <a:rPr lang="ru-RU" sz="2000" dirty="0">
                <a:solidFill>
                  <a:srgbClr val="333333"/>
                </a:solidFill>
                <a:latin typeface="Droid Sans"/>
                <a:cs typeface="Dubai" panose="020B0503030403030204" pitchFamily="34" charset="-78"/>
              </a:rPr>
              <a:t>	Продукт добывают из моря, после чего выпаривают в промышленных масштабах или ждут естественного испарения жидкости под воздействием солнечного света. </a:t>
            </a:r>
          </a:p>
        </p:txBody>
      </p:sp>
      <p:sp>
        <p:nvSpPr>
          <p:cNvPr id="14" name="TextBox 13">
            <a:extLst>
              <a:ext uri="{FF2B5EF4-FFF2-40B4-BE49-F238E27FC236}">
                <a16:creationId xmlns:a16="http://schemas.microsoft.com/office/drawing/2014/main" id="{B51887A0-5E3B-4701-988B-491C6E1E693F}"/>
              </a:ext>
            </a:extLst>
          </p:cNvPr>
          <p:cNvSpPr txBox="1"/>
          <p:nvPr/>
        </p:nvSpPr>
        <p:spPr>
          <a:xfrm>
            <a:off x="2572719" y="5107705"/>
            <a:ext cx="8136610" cy="1323439"/>
          </a:xfrm>
          <a:prstGeom prst="rect">
            <a:avLst/>
          </a:prstGeom>
          <a:noFill/>
        </p:spPr>
        <p:txBody>
          <a:bodyPr wrap="square">
            <a:spAutoFit/>
          </a:bodyPr>
          <a:lstStyle/>
          <a:p>
            <a:pPr algn="just"/>
            <a:r>
              <a:rPr lang="ru-RU" sz="2000" dirty="0">
                <a:solidFill>
                  <a:srgbClr val="333333"/>
                </a:solidFill>
                <a:latin typeface="Droid Sans"/>
                <a:cs typeface="Dubai" panose="020B0503030403030204" pitchFamily="34" charset="-78"/>
              </a:rPr>
              <a:t>	Морскую соль применяют в: </a:t>
            </a:r>
          </a:p>
          <a:p>
            <a:pPr indent="-285750" algn="just">
              <a:buFont typeface="Arial" panose="020B0604020202020204" pitchFamily="34" charset="0"/>
              <a:buChar char="•"/>
            </a:pPr>
            <a:r>
              <a:rPr lang="ru-RU" sz="2000" dirty="0">
                <a:solidFill>
                  <a:srgbClr val="333333"/>
                </a:solidFill>
                <a:latin typeface="Droid Sans"/>
                <a:cs typeface="Dubai" panose="020B0503030403030204" pitchFamily="34" charset="-78"/>
              </a:rPr>
              <a:t>медицине для лечения суставов, грибка, последствий отравления, лор-заболеваний, сердца и сосудов, аллергии. </a:t>
            </a:r>
          </a:p>
          <a:p>
            <a:pPr indent="-285750" algn="just">
              <a:buFont typeface="Arial" panose="020B0604020202020204" pitchFamily="34" charset="0"/>
              <a:buChar char="•"/>
            </a:pPr>
            <a:r>
              <a:rPr lang="ru-RU" sz="2000" dirty="0">
                <a:solidFill>
                  <a:srgbClr val="333333"/>
                </a:solidFill>
                <a:latin typeface="Droid Sans"/>
                <a:cs typeface="Dubai" panose="020B0503030403030204" pitchFamily="34" charset="-78"/>
              </a:rPr>
              <a:t>косметологии в виде скрабов, ванн, косметики. </a:t>
            </a:r>
          </a:p>
        </p:txBody>
      </p:sp>
    </p:spTree>
    <p:extLst>
      <p:ext uri="{BB962C8B-B14F-4D97-AF65-F5344CB8AC3E}">
        <p14:creationId xmlns:p14="http://schemas.microsoft.com/office/powerpoint/2010/main" val="2006968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227EB7-3EAF-4501-871E-3F63AEAABD61}"/>
              </a:ext>
            </a:extLst>
          </p:cNvPr>
          <p:cNvSpPr>
            <a:spLocks noGrp="1"/>
          </p:cNvSpPr>
          <p:nvPr>
            <p:ph type="title"/>
          </p:nvPr>
        </p:nvSpPr>
        <p:spPr>
          <a:xfrm>
            <a:off x="1842052" y="114448"/>
            <a:ext cx="9652000" cy="2773018"/>
          </a:xfrm>
        </p:spPr>
        <p:txBody>
          <a:bodyPr>
            <a:normAutofit fontScale="90000"/>
          </a:bodyPr>
          <a:lstStyle/>
          <a:p>
            <a:pPr>
              <a:buNone/>
            </a:pPr>
            <a:r>
              <a:rPr lang="ru-RU" dirty="0"/>
              <a:t>Чёрная «четверговая» соль</a:t>
            </a:r>
            <a:br>
              <a:rPr lang="ru-RU" dirty="0"/>
            </a:br>
            <a:br>
              <a:rPr lang="ru-RU" dirty="0"/>
            </a:br>
            <a:br>
              <a:rPr lang="ru-RU" dirty="0"/>
            </a:br>
            <a:br>
              <a:rPr lang="ru-RU" dirty="0"/>
            </a:br>
            <a:endParaRPr lang="ru-RU" dirty="0"/>
          </a:p>
        </p:txBody>
      </p:sp>
      <p:pic>
        <p:nvPicPr>
          <p:cNvPr id="6" name="Рисунок 5">
            <a:extLst>
              <a:ext uri="{FF2B5EF4-FFF2-40B4-BE49-F238E27FC236}">
                <a16:creationId xmlns:a16="http://schemas.microsoft.com/office/drawing/2014/main" id="{BB7EEC10-F350-4FB8-B7D2-884EC8C95E65}"/>
              </a:ext>
            </a:extLst>
          </p:cNvPr>
          <p:cNvPicPr>
            <a:picLocks noChangeAspect="1"/>
          </p:cNvPicPr>
          <p:nvPr/>
        </p:nvPicPr>
        <p:blipFill>
          <a:blip r:embed="rId2"/>
          <a:stretch>
            <a:fillRect/>
          </a:stretch>
        </p:blipFill>
        <p:spPr>
          <a:xfrm>
            <a:off x="1537251" y="891494"/>
            <a:ext cx="7706012" cy="3596952"/>
          </a:xfrm>
          <a:prstGeom prst="rect">
            <a:avLst/>
          </a:prstGeom>
        </p:spPr>
      </p:pic>
      <p:sp>
        <p:nvSpPr>
          <p:cNvPr id="8" name="TextBox 7">
            <a:extLst>
              <a:ext uri="{FF2B5EF4-FFF2-40B4-BE49-F238E27FC236}">
                <a16:creationId xmlns:a16="http://schemas.microsoft.com/office/drawing/2014/main" id="{0CDBF12F-CBE0-4A96-8A04-3CB552CD200C}"/>
              </a:ext>
            </a:extLst>
          </p:cNvPr>
          <p:cNvSpPr txBox="1"/>
          <p:nvPr/>
        </p:nvSpPr>
        <p:spPr>
          <a:xfrm>
            <a:off x="1055905" y="4590239"/>
            <a:ext cx="9652000" cy="1015663"/>
          </a:xfrm>
          <a:prstGeom prst="rect">
            <a:avLst/>
          </a:prstGeom>
          <a:noFill/>
        </p:spPr>
        <p:txBody>
          <a:bodyPr wrap="square">
            <a:spAutoFit/>
          </a:bodyPr>
          <a:lstStyle/>
          <a:p>
            <a:r>
              <a:rPr lang="ru-RU" sz="2000" dirty="0">
                <a:solidFill>
                  <a:srgbClr val="333333"/>
                </a:solidFill>
                <a:latin typeface="Droid Sans"/>
                <a:cs typeface="Dubai" panose="020B0503030403030204" pitchFamily="34" charset="-78"/>
              </a:rPr>
              <a:t>На Руси в некоторых семьях хозяйки из поколения в поколение передавали рецепт приготовления черной соли. Известна соль была в Австрии и во многих других странах. </a:t>
            </a:r>
          </a:p>
        </p:txBody>
      </p:sp>
      <p:sp>
        <p:nvSpPr>
          <p:cNvPr id="9" name="Стрелка: влево 8">
            <a:hlinkClick r:id="rId3" action="ppaction://hlinksldjump"/>
            <a:extLst>
              <a:ext uri="{FF2B5EF4-FFF2-40B4-BE49-F238E27FC236}">
                <a16:creationId xmlns:a16="http://schemas.microsoft.com/office/drawing/2014/main" id="{101BA4EA-CF83-4E81-931B-D320CEE52E60}"/>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hlinkClick r:id="rId4" action="ppaction://hlinksldjump"/>
            <a:extLst>
              <a:ext uri="{FF2B5EF4-FFF2-40B4-BE49-F238E27FC236}">
                <a16:creationId xmlns:a16="http://schemas.microsoft.com/office/drawing/2014/main" id="{52A28351-F72E-480F-912D-B44CD9A19AC1}"/>
              </a:ext>
            </a:extLst>
          </p:cNvPr>
          <p:cNvSpPr txBox="1"/>
          <p:nvPr/>
        </p:nvSpPr>
        <p:spPr>
          <a:xfrm>
            <a:off x="3016966" y="5507640"/>
            <a:ext cx="5252277" cy="400110"/>
          </a:xfrm>
          <a:prstGeom prst="rect">
            <a:avLst/>
          </a:prstGeom>
          <a:noFill/>
        </p:spPr>
        <p:txBody>
          <a:bodyPr wrap="square">
            <a:spAutoFit/>
          </a:bodyPr>
          <a:lstStyle/>
          <a:p>
            <a:pPr marL="342900" indent="-342900">
              <a:buFont typeface="Arial" panose="020B0604020202020204" pitchFamily="34" charset="0"/>
              <a:buChar char="•"/>
            </a:pPr>
            <a:r>
              <a:rPr lang="ru-RU" sz="2000" dirty="0">
                <a:solidFill>
                  <a:schemeClr val="tx2">
                    <a:lumMod val="75000"/>
                  </a:schemeClr>
                </a:solidFill>
              </a:rPr>
              <a:t>Польза для здоровья</a:t>
            </a:r>
          </a:p>
        </p:txBody>
      </p:sp>
      <p:sp>
        <p:nvSpPr>
          <p:cNvPr id="11" name="TextBox 10">
            <a:hlinkClick r:id="rId5" action="ppaction://hlinksldjump"/>
            <a:extLst>
              <a:ext uri="{FF2B5EF4-FFF2-40B4-BE49-F238E27FC236}">
                <a16:creationId xmlns:a16="http://schemas.microsoft.com/office/drawing/2014/main" id="{F5497852-F16F-4704-B69D-AB6490A6096D}"/>
              </a:ext>
            </a:extLst>
          </p:cNvPr>
          <p:cNvSpPr txBox="1"/>
          <p:nvPr/>
        </p:nvSpPr>
        <p:spPr>
          <a:xfrm>
            <a:off x="3016966" y="5907924"/>
            <a:ext cx="5252277" cy="400110"/>
          </a:xfrm>
          <a:prstGeom prst="rect">
            <a:avLst/>
          </a:prstGeom>
          <a:noFill/>
        </p:spPr>
        <p:txBody>
          <a:bodyPr wrap="square">
            <a:spAutoFit/>
          </a:bodyPr>
          <a:lstStyle/>
          <a:p>
            <a:pPr marL="342900" indent="-342900">
              <a:buFont typeface="Arial" panose="020B0604020202020204" pitchFamily="34" charset="0"/>
              <a:buChar char="•"/>
            </a:pPr>
            <a:r>
              <a:rPr lang="ru-RU" sz="2000" dirty="0">
                <a:solidFill>
                  <a:schemeClr val="tx2">
                    <a:lumMod val="75000"/>
                  </a:schemeClr>
                </a:solidFill>
              </a:rPr>
              <a:t>Принцип изготовления</a:t>
            </a:r>
          </a:p>
        </p:txBody>
      </p:sp>
    </p:spTree>
    <p:extLst>
      <p:ext uri="{BB962C8B-B14F-4D97-AF65-F5344CB8AC3E}">
        <p14:creationId xmlns:p14="http://schemas.microsoft.com/office/powerpoint/2010/main" val="3342353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75B2F30-ADBF-4543-A9A3-7D18FB49F471}"/>
              </a:ext>
            </a:extLst>
          </p:cNvPr>
          <p:cNvSpPr>
            <a:spLocks noGrp="1"/>
          </p:cNvSpPr>
          <p:nvPr>
            <p:ph type="title"/>
          </p:nvPr>
        </p:nvSpPr>
        <p:spPr>
          <a:xfrm>
            <a:off x="1028054" y="490521"/>
            <a:ext cx="9652000" cy="749260"/>
          </a:xfrm>
        </p:spPr>
        <p:txBody>
          <a:bodyPr/>
          <a:lstStyle/>
          <a:p>
            <a:pPr algn="ctr"/>
            <a:r>
              <a:rPr lang="ru-RU" dirty="0"/>
              <a:t>Польза для здоровья</a:t>
            </a:r>
          </a:p>
        </p:txBody>
      </p:sp>
      <p:sp>
        <p:nvSpPr>
          <p:cNvPr id="3" name="Объект 2">
            <a:extLst>
              <a:ext uri="{FF2B5EF4-FFF2-40B4-BE49-F238E27FC236}">
                <a16:creationId xmlns:a16="http://schemas.microsoft.com/office/drawing/2014/main" id="{E11E361B-533B-4B3B-9C97-9D7B9403B0DE}"/>
              </a:ext>
            </a:extLst>
          </p:cNvPr>
          <p:cNvSpPr>
            <a:spLocks noGrp="1"/>
          </p:cNvSpPr>
          <p:nvPr>
            <p:ph idx="1"/>
          </p:nvPr>
        </p:nvSpPr>
        <p:spPr>
          <a:xfrm>
            <a:off x="447401" y="1771861"/>
            <a:ext cx="6535119" cy="3489056"/>
          </a:xfrm>
        </p:spPr>
        <p:txBody>
          <a:bodyPr>
            <a:normAutofit/>
          </a:bodyPr>
          <a:lstStyle/>
          <a:p>
            <a:pPr algn="just"/>
            <a:r>
              <a:rPr lang="ru-RU" sz="2000" dirty="0">
                <a:solidFill>
                  <a:srgbClr val="333333"/>
                </a:solidFill>
                <a:latin typeface="Droid Sans"/>
                <a:cs typeface="Dubai" panose="020B0503030403030204" pitchFamily="34" charset="-78"/>
              </a:rPr>
              <a:t>Чёрную соль по чуть-чуть добавляют в пищу, особенно полезна она больным людям. Оказывает благотворное влияние на пациентов с сердечно-сосудистыми заболеваниями и с нездоровыми почками, так как содержит калий, кальций, ионы магния, фосфор, йод, хром и селен.</a:t>
            </a:r>
          </a:p>
          <a:p>
            <a:pPr algn="just"/>
            <a:r>
              <a:rPr lang="ru-RU" sz="2000" dirty="0">
                <a:solidFill>
                  <a:srgbClr val="333333"/>
                </a:solidFill>
                <a:latin typeface="Droid Sans"/>
                <a:cs typeface="Dubai" panose="020B0503030403030204" pitchFamily="34" charset="-78"/>
              </a:rPr>
              <a:t>Обжиг соли снижает количество тяжёлых металлов и содержание хлора</a:t>
            </a:r>
          </a:p>
          <a:p>
            <a:pPr algn="just"/>
            <a:r>
              <a:rPr lang="ru-RU" sz="2000" dirty="0">
                <a:solidFill>
                  <a:srgbClr val="333333"/>
                </a:solidFill>
                <a:latin typeface="Droid Sans"/>
                <a:cs typeface="Dubai" panose="020B0503030403030204" pitchFamily="34" charset="-78"/>
              </a:rPr>
              <a:t>Часто используется как сорбент, чтобы своевременно вывести токсины из организма.</a:t>
            </a:r>
          </a:p>
        </p:txBody>
      </p:sp>
      <p:pic>
        <p:nvPicPr>
          <p:cNvPr id="4" name="Рисунок 3">
            <a:extLst>
              <a:ext uri="{FF2B5EF4-FFF2-40B4-BE49-F238E27FC236}">
                <a16:creationId xmlns:a16="http://schemas.microsoft.com/office/drawing/2014/main" id="{553D5462-63D4-43E7-834F-44D95AC5C535}"/>
              </a:ext>
            </a:extLst>
          </p:cNvPr>
          <p:cNvPicPr>
            <a:picLocks noChangeAspect="1"/>
          </p:cNvPicPr>
          <p:nvPr/>
        </p:nvPicPr>
        <p:blipFill>
          <a:blip r:embed="rId2"/>
          <a:stretch>
            <a:fillRect/>
          </a:stretch>
        </p:blipFill>
        <p:spPr>
          <a:xfrm>
            <a:off x="7341890" y="1771861"/>
            <a:ext cx="4652075" cy="3489056"/>
          </a:xfrm>
          <a:prstGeom prst="rect">
            <a:avLst/>
          </a:prstGeom>
        </p:spPr>
      </p:pic>
      <p:sp>
        <p:nvSpPr>
          <p:cNvPr id="6" name="Стрелка: влево 5">
            <a:hlinkClick r:id="rId3" action="ppaction://hlinksldjump"/>
            <a:extLst>
              <a:ext uri="{FF2B5EF4-FFF2-40B4-BE49-F238E27FC236}">
                <a16:creationId xmlns:a16="http://schemas.microsoft.com/office/drawing/2014/main" id="{2CEB5D37-C3A8-4151-A0E3-0622FE7D430C}"/>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0790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67A179-9043-420A-9223-EE76D59523A4}"/>
              </a:ext>
            </a:extLst>
          </p:cNvPr>
          <p:cNvSpPr>
            <a:spLocks noGrp="1"/>
          </p:cNvSpPr>
          <p:nvPr>
            <p:ph type="title"/>
          </p:nvPr>
        </p:nvSpPr>
        <p:spPr>
          <a:xfrm>
            <a:off x="780082" y="-243840"/>
            <a:ext cx="9652000" cy="1143000"/>
          </a:xfrm>
        </p:spPr>
        <p:txBody>
          <a:bodyPr/>
          <a:lstStyle/>
          <a:p>
            <a:pPr algn="ctr"/>
            <a:r>
              <a:rPr lang="ru-RU" dirty="0"/>
              <a:t>Принцип Изготовления</a:t>
            </a:r>
          </a:p>
        </p:txBody>
      </p:sp>
      <p:sp>
        <p:nvSpPr>
          <p:cNvPr id="3" name="Объект 2">
            <a:extLst>
              <a:ext uri="{FF2B5EF4-FFF2-40B4-BE49-F238E27FC236}">
                <a16:creationId xmlns:a16="http://schemas.microsoft.com/office/drawing/2014/main" id="{18B9E498-C228-4279-A279-DA9673B3E73F}"/>
              </a:ext>
            </a:extLst>
          </p:cNvPr>
          <p:cNvSpPr>
            <a:spLocks noGrp="1"/>
          </p:cNvSpPr>
          <p:nvPr>
            <p:ph idx="1"/>
          </p:nvPr>
        </p:nvSpPr>
        <p:spPr>
          <a:xfrm>
            <a:off x="478726" y="1053986"/>
            <a:ext cx="10254712" cy="2529840"/>
          </a:xfrm>
        </p:spPr>
        <p:txBody>
          <a:bodyPr>
            <a:normAutofit fontScale="77500" lnSpcReduction="20000"/>
          </a:bodyPr>
          <a:lstStyle/>
          <a:p>
            <a:pPr algn="just"/>
            <a:r>
              <a:rPr lang="ru-RU" dirty="0">
                <a:solidFill>
                  <a:srgbClr val="333333"/>
                </a:solidFill>
                <a:latin typeface="Droid Sans"/>
                <a:cs typeface="Dubai" panose="020B0503030403030204" pitchFamily="34" charset="-78"/>
              </a:rPr>
              <a:t>Четверговую соль готовили один раз в году — в ночь со среды на четверг Страстной недели или утром в Чистый четверг.</a:t>
            </a:r>
          </a:p>
          <a:p>
            <a:pPr algn="just"/>
            <a:r>
              <a:rPr lang="ru-RU" dirty="0">
                <a:solidFill>
                  <a:srgbClr val="333333"/>
                </a:solidFill>
                <a:latin typeface="Droid Sans"/>
                <a:cs typeface="Dubai" panose="020B0503030403030204" pitchFamily="34" charset="-78"/>
              </a:rPr>
              <a:t>В прежние времена печь была в каждом доме и четверговую соли прокаливали вместе с золой. В разных местностях существовали свои рецепты. Так, в одних поселениях добавляли душистые травы, в других - капустный лист, практически все рецепты содержат ржаную закваску.</a:t>
            </a:r>
          </a:p>
          <a:p>
            <a:pPr algn="l"/>
            <a:r>
              <a:rPr lang="ru-RU" dirty="0">
                <a:solidFill>
                  <a:srgbClr val="333333"/>
                </a:solidFill>
                <a:latin typeface="Droid Sans"/>
                <a:cs typeface="Dubai" panose="020B0503030403030204" pitchFamily="34" charset="-78"/>
              </a:rPr>
              <a:t>Если у вас нет русской печи, приготовьте целебную соль на костре. А если такой вариант не доступен, воспользуйтесь духовкой или прокалите соль на толстостенной чугунной сковороде с добавлением ржаной муки.</a:t>
            </a:r>
          </a:p>
          <a:p>
            <a:endParaRPr lang="ru-RU" dirty="0"/>
          </a:p>
        </p:txBody>
      </p:sp>
      <p:pic>
        <p:nvPicPr>
          <p:cNvPr id="6" name="Рисунок 5">
            <a:extLst>
              <a:ext uri="{FF2B5EF4-FFF2-40B4-BE49-F238E27FC236}">
                <a16:creationId xmlns:a16="http://schemas.microsoft.com/office/drawing/2014/main" id="{59F8C3E7-30CD-4954-A3E2-06DAA3476C93}"/>
              </a:ext>
            </a:extLst>
          </p:cNvPr>
          <p:cNvPicPr>
            <a:picLocks noChangeAspect="1"/>
          </p:cNvPicPr>
          <p:nvPr/>
        </p:nvPicPr>
        <p:blipFill rotWithShape="1">
          <a:blip r:embed="rId2"/>
          <a:srcRect l="1446" t="3902" r="1333" b="2828"/>
          <a:stretch/>
        </p:blipFill>
        <p:spPr>
          <a:xfrm>
            <a:off x="2391905" y="3738652"/>
            <a:ext cx="7408190" cy="2913939"/>
          </a:xfrm>
          <a:prstGeom prst="rect">
            <a:avLst/>
          </a:prstGeom>
          <a:ln w="60325">
            <a:solidFill>
              <a:srgbClr val="C00000"/>
            </a:solidFill>
          </a:ln>
        </p:spPr>
      </p:pic>
      <p:sp>
        <p:nvSpPr>
          <p:cNvPr id="7" name="Стрелка: влево 6">
            <a:hlinkClick r:id="rId3" action="ppaction://hlinksldjump"/>
            <a:extLst>
              <a:ext uri="{FF2B5EF4-FFF2-40B4-BE49-F238E27FC236}">
                <a16:creationId xmlns:a16="http://schemas.microsoft.com/office/drawing/2014/main" id="{0B9BDB43-102A-4951-B73A-136BADFFCFD9}"/>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15642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F25293-A1EF-44FB-A356-F540C3F55D18}"/>
              </a:ext>
            </a:extLst>
          </p:cNvPr>
          <p:cNvSpPr>
            <a:spLocks noGrp="1"/>
          </p:cNvSpPr>
          <p:nvPr>
            <p:ph type="title"/>
          </p:nvPr>
        </p:nvSpPr>
        <p:spPr>
          <a:xfrm>
            <a:off x="265043" y="0"/>
            <a:ext cx="10840278" cy="965421"/>
          </a:xfrm>
        </p:spPr>
        <p:txBody>
          <a:bodyPr>
            <a:normAutofit fontScale="90000"/>
          </a:bodyPr>
          <a:lstStyle/>
          <a:p>
            <a:r>
              <a:rPr lang="ru-RU" sz="4000" dirty="0"/>
              <a:t>Соль </a:t>
            </a:r>
            <a:r>
              <a:rPr lang="ru-RU" sz="4400" dirty="0"/>
              <a:t>Японского</a:t>
            </a:r>
            <a:r>
              <a:rPr lang="ru-RU" sz="4000" dirty="0"/>
              <a:t> моря </a:t>
            </a:r>
            <a:r>
              <a:rPr lang="en-US" sz="4000" dirty="0" err="1"/>
              <a:t>amabito</a:t>
            </a:r>
            <a:r>
              <a:rPr lang="en-US" sz="4000" dirty="0"/>
              <a:t> no </a:t>
            </a:r>
            <a:r>
              <a:rPr lang="en-US" sz="4000" dirty="0" err="1"/>
              <a:t>moshio</a:t>
            </a:r>
            <a:endParaRPr lang="ru-RU" dirty="0"/>
          </a:p>
        </p:txBody>
      </p:sp>
      <p:pic>
        <p:nvPicPr>
          <p:cNvPr id="4" name="Picture 2" descr="C:\Users\Евгений\Desktop\японская соль.jpg">
            <a:extLst>
              <a:ext uri="{FF2B5EF4-FFF2-40B4-BE49-F238E27FC236}">
                <a16:creationId xmlns:a16="http://schemas.microsoft.com/office/drawing/2014/main" id="{335DCE7B-1969-4DA6-BE44-120266B73F67}"/>
              </a:ext>
            </a:extLst>
          </p:cNvPr>
          <p:cNvPicPr>
            <a:picLocks noChangeAspect="1" noChangeArrowheads="1"/>
          </p:cNvPicPr>
          <p:nvPr/>
        </p:nvPicPr>
        <p:blipFill>
          <a:blip r:embed="rId2" cstate="print"/>
          <a:srcRect/>
          <a:stretch>
            <a:fillRect/>
          </a:stretch>
        </p:blipFill>
        <p:spPr bwMode="auto">
          <a:xfrm>
            <a:off x="2809460" y="1176725"/>
            <a:ext cx="5751443" cy="3110474"/>
          </a:xfrm>
          <a:prstGeom prst="rect">
            <a:avLst/>
          </a:prstGeom>
          <a:noFill/>
        </p:spPr>
      </p:pic>
      <p:sp>
        <p:nvSpPr>
          <p:cNvPr id="6" name="TextBox 5">
            <a:extLst>
              <a:ext uri="{FF2B5EF4-FFF2-40B4-BE49-F238E27FC236}">
                <a16:creationId xmlns:a16="http://schemas.microsoft.com/office/drawing/2014/main" id="{C9B2B457-5724-40E4-A31B-DE757CE676D5}"/>
              </a:ext>
            </a:extLst>
          </p:cNvPr>
          <p:cNvSpPr txBox="1"/>
          <p:nvPr/>
        </p:nvSpPr>
        <p:spPr>
          <a:xfrm>
            <a:off x="1212572" y="4640039"/>
            <a:ext cx="8945218" cy="1323439"/>
          </a:xfrm>
          <a:prstGeom prst="rect">
            <a:avLst/>
          </a:prstGeom>
          <a:noFill/>
        </p:spPr>
        <p:txBody>
          <a:bodyPr wrap="square">
            <a:spAutoFit/>
          </a:bodyPr>
          <a:lstStyle/>
          <a:p>
            <a:r>
              <a:rPr lang="ru-RU" sz="2000" dirty="0">
                <a:solidFill>
                  <a:srgbClr val="333333"/>
                </a:solidFill>
                <a:latin typeface="Droid Sans"/>
                <a:cs typeface="Dubai" panose="020B0503030403030204" pitchFamily="34" charset="-78"/>
              </a:rPr>
              <a:t>Эта соль чуть ли не самая древняя в мире – впервые её получили 2500 лет назад. Сейчас соль Японского моря </a:t>
            </a:r>
            <a:r>
              <a:rPr lang="en-US" sz="2000" dirty="0" err="1">
                <a:solidFill>
                  <a:srgbClr val="333333"/>
                </a:solidFill>
                <a:latin typeface="Droid Sans"/>
                <a:cs typeface="Dubai" panose="020B0503030403030204" pitchFamily="34" charset="-78"/>
              </a:rPr>
              <a:t>amabito</a:t>
            </a:r>
            <a:r>
              <a:rPr lang="en-US" sz="2000" dirty="0">
                <a:solidFill>
                  <a:srgbClr val="333333"/>
                </a:solidFill>
                <a:latin typeface="Droid Sans"/>
                <a:cs typeface="Dubai" panose="020B0503030403030204" pitchFamily="34" charset="-78"/>
              </a:rPr>
              <a:t> no </a:t>
            </a:r>
            <a:r>
              <a:rPr lang="en-US" sz="2000" dirty="0" err="1">
                <a:solidFill>
                  <a:srgbClr val="333333"/>
                </a:solidFill>
                <a:latin typeface="Droid Sans"/>
                <a:cs typeface="Dubai" panose="020B0503030403030204" pitchFamily="34" charset="-78"/>
              </a:rPr>
              <a:t>moshio</a:t>
            </a:r>
            <a:r>
              <a:rPr lang="ru-RU" sz="2000" dirty="0">
                <a:solidFill>
                  <a:srgbClr val="333333"/>
                </a:solidFill>
                <a:latin typeface="Droid Sans"/>
                <a:cs typeface="Dubai" panose="020B0503030403030204" pitchFamily="34" charset="-78"/>
              </a:rPr>
              <a:t> считается одной из самых дорогих в мире! Сегодня соль производят по старинным технологиям на небольшом острове </a:t>
            </a:r>
            <a:r>
              <a:rPr lang="ru-RU" sz="2000" dirty="0" err="1">
                <a:solidFill>
                  <a:srgbClr val="333333"/>
                </a:solidFill>
                <a:latin typeface="Droid Sans"/>
                <a:cs typeface="Dubai" panose="020B0503030403030204" pitchFamily="34" charset="-78"/>
              </a:rPr>
              <a:t>Ками-Камагари</a:t>
            </a:r>
            <a:r>
              <a:rPr lang="ru-RU" sz="2000" dirty="0">
                <a:solidFill>
                  <a:srgbClr val="333333"/>
                </a:solidFill>
                <a:latin typeface="Droid Sans"/>
                <a:cs typeface="Dubai" panose="020B0503030403030204" pitchFamily="34" charset="-78"/>
              </a:rPr>
              <a:t>.</a:t>
            </a:r>
          </a:p>
        </p:txBody>
      </p:sp>
      <p:sp>
        <p:nvSpPr>
          <p:cNvPr id="8" name="Стрелка: влево 7">
            <a:hlinkClick r:id="rId3" action="ppaction://hlinksldjump"/>
            <a:extLst>
              <a:ext uri="{FF2B5EF4-FFF2-40B4-BE49-F238E27FC236}">
                <a16:creationId xmlns:a16="http://schemas.microsoft.com/office/drawing/2014/main" id="{2BF99A3F-ECC5-4B16-992B-366FBE0A42A5}"/>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0837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468CC0-51D6-4DE2-A92C-FBDD0CE0C7FF}"/>
              </a:ext>
            </a:extLst>
          </p:cNvPr>
          <p:cNvSpPr>
            <a:spLocks noGrp="1"/>
          </p:cNvSpPr>
          <p:nvPr>
            <p:ph type="title"/>
          </p:nvPr>
        </p:nvSpPr>
        <p:spPr>
          <a:xfrm>
            <a:off x="2118139" y="546193"/>
            <a:ext cx="7436678" cy="1007165"/>
          </a:xfrm>
        </p:spPr>
        <p:txBody>
          <a:bodyPr>
            <a:normAutofit fontScale="90000"/>
          </a:bodyPr>
          <a:lstStyle/>
          <a:p>
            <a:r>
              <a:rPr lang="ru-RU" sz="4000" dirty="0"/>
              <a:t>Гималайская розовая соль</a:t>
            </a:r>
            <a:br>
              <a:rPr lang="ru-RU" sz="4000" dirty="0">
                <a:solidFill>
                  <a:schemeClr val="tx1"/>
                </a:solidFill>
              </a:rPr>
            </a:br>
            <a:endParaRPr lang="ru-RU" dirty="0"/>
          </a:p>
        </p:txBody>
      </p:sp>
      <p:pic>
        <p:nvPicPr>
          <p:cNvPr id="4" name="Picture 2" descr="C:\Users\Евгений\Desktop\гималайская соль.jpg">
            <a:extLst>
              <a:ext uri="{FF2B5EF4-FFF2-40B4-BE49-F238E27FC236}">
                <a16:creationId xmlns:a16="http://schemas.microsoft.com/office/drawing/2014/main" id="{9265CBD9-9BB1-45E9-90EE-A16C34A3096A}"/>
              </a:ext>
            </a:extLst>
          </p:cNvPr>
          <p:cNvPicPr>
            <a:picLocks noGrp="1" noChangeAspect="1" noChangeArrowheads="1"/>
          </p:cNvPicPr>
          <p:nvPr>
            <p:ph idx="1"/>
          </p:nvPr>
        </p:nvPicPr>
        <p:blipFill>
          <a:blip r:embed="rId2" cstate="print"/>
          <a:srcRect/>
          <a:stretch>
            <a:fillRect/>
          </a:stretch>
        </p:blipFill>
        <p:spPr bwMode="auto">
          <a:xfrm>
            <a:off x="2847007" y="1236195"/>
            <a:ext cx="5590617" cy="3318390"/>
          </a:xfrm>
          <a:prstGeom prst="rect">
            <a:avLst/>
          </a:prstGeom>
          <a:noFill/>
        </p:spPr>
      </p:pic>
      <p:sp>
        <p:nvSpPr>
          <p:cNvPr id="6" name="TextBox 5">
            <a:extLst>
              <a:ext uri="{FF2B5EF4-FFF2-40B4-BE49-F238E27FC236}">
                <a16:creationId xmlns:a16="http://schemas.microsoft.com/office/drawing/2014/main" id="{6033583D-D813-44C9-BC85-304DB02B7FD5}"/>
              </a:ext>
            </a:extLst>
          </p:cNvPr>
          <p:cNvSpPr txBox="1"/>
          <p:nvPr/>
        </p:nvSpPr>
        <p:spPr>
          <a:xfrm>
            <a:off x="1343991" y="4640039"/>
            <a:ext cx="8984974" cy="1323439"/>
          </a:xfrm>
          <a:prstGeom prst="rect">
            <a:avLst/>
          </a:prstGeom>
          <a:noFill/>
        </p:spPr>
        <p:txBody>
          <a:bodyPr wrap="square">
            <a:spAutoFit/>
          </a:bodyPr>
          <a:lstStyle/>
          <a:p>
            <a:r>
              <a:rPr lang="ru-RU" sz="2000" dirty="0">
                <a:solidFill>
                  <a:srgbClr val="333333"/>
                </a:solidFill>
                <a:latin typeface="Droid Sans"/>
                <a:cs typeface="Dubai" panose="020B0503030403030204" pitchFamily="34" charset="-78"/>
              </a:rPr>
              <a:t>Приверженцы здорового питания ещё в середине 1960-х годов окрестили соль «белой смертью». Такое определение нельзя отнести к гималайской розовой соли. От обычных солей она отличается не только цветом, но и количеством минеральных элементов, число которых достигает 84.</a:t>
            </a:r>
          </a:p>
        </p:txBody>
      </p:sp>
      <p:sp>
        <p:nvSpPr>
          <p:cNvPr id="7" name="Стрелка: влево 6">
            <a:hlinkClick r:id="rId3" action="ppaction://hlinksldjump"/>
            <a:extLst>
              <a:ext uri="{FF2B5EF4-FFF2-40B4-BE49-F238E27FC236}">
                <a16:creationId xmlns:a16="http://schemas.microsoft.com/office/drawing/2014/main" id="{6AD65D9B-31B6-42A2-9596-531596512D9E}"/>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94432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5FCF27D-5587-41CD-90AF-2FF19AB2F26F}"/>
              </a:ext>
            </a:extLst>
          </p:cNvPr>
          <p:cNvSpPr>
            <a:spLocks noGrp="1"/>
          </p:cNvSpPr>
          <p:nvPr>
            <p:ph type="title"/>
          </p:nvPr>
        </p:nvSpPr>
        <p:spPr>
          <a:xfrm>
            <a:off x="2226365" y="141568"/>
            <a:ext cx="6785113" cy="712827"/>
          </a:xfrm>
        </p:spPr>
        <p:txBody>
          <a:bodyPr>
            <a:normAutofit/>
          </a:bodyPr>
          <a:lstStyle/>
          <a:p>
            <a:r>
              <a:rPr lang="ru-RU" sz="3600" dirty="0"/>
              <a:t>Пословицы и поговорки</a:t>
            </a:r>
          </a:p>
        </p:txBody>
      </p:sp>
      <p:sp>
        <p:nvSpPr>
          <p:cNvPr id="4" name="Стрелка: влево 3">
            <a:hlinkClick r:id="rId2" action="ppaction://hlinksldjump"/>
            <a:extLst>
              <a:ext uri="{FF2B5EF4-FFF2-40B4-BE49-F238E27FC236}">
                <a16:creationId xmlns:a16="http://schemas.microsoft.com/office/drawing/2014/main" id="{C197FACD-7B31-4EAD-BB06-CA589C66C5D5}"/>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2">
                  <a:lumMod val="50000"/>
                </a:schemeClr>
              </a:solidFill>
              <a:latin typeface="Droid Sans"/>
            </a:endParaRPr>
          </a:p>
        </p:txBody>
      </p:sp>
      <p:sp>
        <p:nvSpPr>
          <p:cNvPr id="6" name="TextBox 5">
            <a:extLst>
              <a:ext uri="{FF2B5EF4-FFF2-40B4-BE49-F238E27FC236}">
                <a16:creationId xmlns:a16="http://schemas.microsoft.com/office/drawing/2014/main" id="{D15DBA5E-553B-459A-A450-9A773039E100}"/>
              </a:ext>
            </a:extLst>
          </p:cNvPr>
          <p:cNvSpPr txBox="1"/>
          <p:nvPr/>
        </p:nvSpPr>
        <p:spPr>
          <a:xfrm>
            <a:off x="6013978" y="6223689"/>
            <a:ext cx="5406887" cy="369332"/>
          </a:xfrm>
          <a:prstGeom prst="rect">
            <a:avLst/>
          </a:prstGeom>
          <a:noFill/>
        </p:spPr>
        <p:txBody>
          <a:bodyPr wrap="square">
            <a:spAutoFit/>
          </a:bodyPr>
          <a:lstStyle/>
          <a:p>
            <a:r>
              <a:rPr lang="ru-RU" dirty="0">
                <a:solidFill>
                  <a:schemeClr val="tx2">
                    <a:lumMod val="50000"/>
                  </a:schemeClr>
                </a:solidFill>
                <a:latin typeface="Droid Sans"/>
                <a:cs typeface="Dubai" panose="020B0503030403030204" pitchFamily="34" charset="-78"/>
              </a:rPr>
              <a:t>Хлеб всему голова, без соли и жито – трава.</a:t>
            </a:r>
          </a:p>
        </p:txBody>
      </p:sp>
      <p:sp>
        <p:nvSpPr>
          <p:cNvPr id="7" name="TextBox 6">
            <a:extLst>
              <a:ext uri="{FF2B5EF4-FFF2-40B4-BE49-F238E27FC236}">
                <a16:creationId xmlns:a16="http://schemas.microsoft.com/office/drawing/2014/main" id="{83CCAA8F-7776-4FF2-AEEF-BD29E0486182}"/>
              </a:ext>
            </a:extLst>
          </p:cNvPr>
          <p:cNvSpPr txBox="1"/>
          <p:nvPr/>
        </p:nvSpPr>
        <p:spPr>
          <a:xfrm>
            <a:off x="6202034" y="4719629"/>
            <a:ext cx="5406886" cy="369332"/>
          </a:xfrm>
          <a:prstGeom prst="rect">
            <a:avLst/>
          </a:prstGeom>
          <a:noFill/>
        </p:spPr>
        <p:txBody>
          <a:bodyPr wrap="square">
            <a:spAutoFit/>
          </a:bodyPr>
          <a:lstStyle/>
          <a:p>
            <a:r>
              <a:rPr lang="ru-RU" dirty="0">
                <a:solidFill>
                  <a:schemeClr val="tx2">
                    <a:lumMod val="50000"/>
                  </a:schemeClr>
                </a:solidFill>
                <a:latin typeface="Droid Sans"/>
                <a:cs typeface="Dubai" panose="020B0503030403030204" pitchFamily="34" charset="-78"/>
              </a:rPr>
              <a:t>Без хлеба – несытно, без соли – несладко.</a:t>
            </a:r>
          </a:p>
        </p:txBody>
      </p:sp>
      <p:sp>
        <p:nvSpPr>
          <p:cNvPr id="8" name="TextBox 7">
            <a:extLst>
              <a:ext uri="{FF2B5EF4-FFF2-40B4-BE49-F238E27FC236}">
                <a16:creationId xmlns:a16="http://schemas.microsoft.com/office/drawing/2014/main" id="{59789A36-E18B-4A9D-A9A7-E19E0A0CEF6A}"/>
              </a:ext>
            </a:extLst>
          </p:cNvPr>
          <p:cNvSpPr txBox="1"/>
          <p:nvPr/>
        </p:nvSpPr>
        <p:spPr>
          <a:xfrm>
            <a:off x="523476" y="3097044"/>
            <a:ext cx="4916557" cy="369332"/>
          </a:xfrm>
          <a:prstGeom prst="rect">
            <a:avLst/>
          </a:prstGeom>
          <a:noFill/>
        </p:spPr>
        <p:txBody>
          <a:bodyPr wrap="square">
            <a:spAutoFit/>
          </a:bodyPr>
          <a:lstStyle/>
          <a:p>
            <a:r>
              <a:rPr lang="ru-RU" dirty="0">
                <a:solidFill>
                  <a:schemeClr val="tx2">
                    <a:lumMod val="50000"/>
                  </a:schemeClr>
                </a:solidFill>
                <a:latin typeface="Droid Sans"/>
                <a:cs typeface="Dubai" panose="020B0503030403030204" pitchFamily="34" charset="-78"/>
              </a:rPr>
              <a:t>От хлеба – соли и царь не отказывается.</a:t>
            </a:r>
          </a:p>
        </p:txBody>
      </p:sp>
      <p:sp>
        <p:nvSpPr>
          <p:cNvPr id="9" name="TextBox 8">
            <a:extLst>
              <a:ext uri="{FF2B5EF4-FFF2-40B4-BE49-F238E27FC236}">
                <a16:creationId xmlns:a16="http://schemas.microsoft.com/office/drawing/2014/main" id="{FF34FECD-1F70-4F62-A616-CF800F005099}"/>
              </a:ext>
            </a:extLst>
          </p:cNvPr>
          <p:cNvSpPr txBox="1"/>
          <p:nvPr/>
        </p:nvSpPr>
        <p:spPr>
          <a:xfrm>
            <a:off x="554664" y="2786992"/>
            <a:ext cx="4224150" cy="369332"/>
          </a:xfrm>
          <a:prstGeom prst="rect">
            <a:avLst/>
          </a:prstGeom>
          <a:noFill/>
        </p:spPr>
        <p:txBody>
          <a:bodyPr wrap="square">
            <a:spAutoFit/>
          </a:bodyPr>
          <a:lstStyle/>
          <a:p>
            <a:r>
              <a:rPr lang="ru-RU" dirty="0">
                <a:solidFill>
                  <a:schemeClr val="tx2">
                    <a:lumMod val="50000"/>
                  </a:schemeClr>
                </a:solidFill>
                <a:latin typeface="Droid Sans"/>
                <a:cs typeface="Dubai" panose="020B0503030403030204" pitchFamily="34" charset="-78"/>
              </a:rPr>
              <a:t>Без соли, без хлеба худа беседа.</a:t>
            </a:r>
          </a:p>
        </p:txBody>
      </p:sp>
      <p:sp>
        <p:nvSpPr>
          <p:cNvPr id="10" name="TextBox 9">
            <a:extLst>
              <a:ext uri="{FF2B5EF4-FFF2-40B4-BE49-F238E27FC236}">
                <a16:creationId xmlns:a16="http://schemas.microsoft.com/office/drawing/2014/main" id="{F94BE8BF-8755-4D47-B7A0-87BE355F13D0}"/>
              </a:ext>
            </a:extLst>
          </p:cNvPr>
          <p:cNvSpPr txBox="1"/>
          <p:nvPr/>
        </p:nvSpPr>
        <p:spPr>
          <a:xfrm>
            <a:off x="586427" y="5245081"/>
            <a:ext cx="3269989" cy="369332"/>
          </a:xfrm>
          <a:prstGeom prst="rect">
            <a:avLst/>
          </a:prstGeom>
          <a:noFill/>
        </p:spPr>
        <p:txBody>
          <a:bodyPr wrap="square">
            <a:spAutoFit/>
          </a:bodyPr>
          <a:lstStyle/>
          <a:p>
            <a:r>
              <a:rPr lang="ru-RU" dirty="0">
                <a:solidFill>
                  <a:schemeClr val="tx2">
                    <a:lumMod val="50000"/>
                  </a:schemeClr>
                </a:solidFill>
                <a:latin typeface="Droid Sans"/>
                <a:cs typeface="Dubai" panose="020B0503030403030204" pitchFamily="34" charset="-78"/>
              </a:rPr>
              <a:t>Без соли и хлеб не естся.</a:t>
            </a:r>
          </a:p>
        </p:txBody>
      </p:sp>
      <p:sp>
        <p:nvSpPr>
          <p:cNvPr id="12" name="TextBox 11">
            <a:extLst>
              <a:ext uri="{FF2B5EF4-FFF2-40B4-BE49-F238E27FC236}">
                <a16:creationId xmlns:a16="http://schemas.microsoft.com/office/drawing/2014/main" id="{E141008B-8E13-40BE-A026-50B7969A7F8E}"/>
              </a:ext>
            </a:extLst>
          </p:cNvPr>
          <p:cNvSpPr txBox="1"/>
          <p:nvPr/>
        </p:nvSpPr>
        <p:spPr>
          <a:xfrm>
            <a:off x="586427" y="4315172"/>
            <a:ext cx="2981739" cy="369332"/>
          </a:xfrm>
          <a:prstGeom prst="rect">
            <a:avLst/>
          </a:prstGeom>
          <a:noFill/>
        </p:spPr>
        <p:txBody>
          <a:bodyPr wrap="square">
            <a:spAutoFit/>
          </a:bodyPr>
          <a:lstStyle/>
          <a:p>
            <a:r>
              <a:rPr lang="ru-RU" dirty="0">
                <a:solidFill>
                  <a:schemeClr val="tx2">
                    <a:lumMod val="50000"/>
                  </a:schemeClr>
                </a:solidFill>
                <a:latin typeface="Droid Sans"/>
                <a:cs typeface="Dubai" panose="020B0503030403030204" pitchFamily="34" charset="-78"/>
              </a:rPr>
              <a:t>Без соли и стол кривой.</a:t>
            </a:r>
          </a:p>
        </p:txBody>
      </p:sp>
      <p:pic>
        <p:nvPicPr>
          <p:cNvPr id="1032" name="Picture 8">
            <a:extLst>
              <a:ext uri="{FF2B5EF4-FFF2-40B4-BE49-F238E27FC236}">
                <a16:creationId xmlns:a16="http://schemas.microsoft.com/office/drawing/2014/main" id="{B1D12420-9D8F-4402-9AB1-BFFFCD88F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634" y="863385"/>
            <a:ext cx="4056844" cy="32558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5D4B3A9-D470-4CA4-8E6E-93B3FEB5DEA3}"/>
              </a:ext>
            </a:extLst>
          </p:cNvPr>
          <p:cNvSpPr txBox="1"/>
          <p:nvPr/>
        </p:nvSpPr>
        <p:spPr>
          <a:xfrm>
            <a:off x="586427" y="4634753"/>
            <a:ext cx="6098582" cy="369332"/>
          </a:xfrm>
          <a:prstGeom prst="rect">
            <a:avLst/>
          </a:prstGeom>
          <a:noFill/>
        </p:spPr>
        <p:txBody>
          <a:bodyPr wrap="square">
            <a:spAutoFit/>
          </a:bodyPr>
          <a:lstStyle/>
          <a:p>
            <a:r>
              <a:rPr lang="ru-RU" b="0" i="0" dirty="0">
                <a:solidFill>
                  <a:schemeClr val="tx2">
                    <a:lumMod val="50000"/>
                  </a:schemeClr>
                </a:solidFill>
                <a:effectLst/>
                <a:latin typeface="Droid Sans"/>
              </a:rPr>
              <a:t>Не солоно хлебавши</a:t>
            </a:r>
            <a:r>
              <a:rPr lang="en-US" b="0" i="0" dirty="0">
                <a:solidFill>
                  <a:schemeClr val="tx2">
                    <a:lumMod val="50000"/>
                  </a:schemeClr>
                </a:solidFill>
                <a:effectLst/>
                <a:latin typeface="Droid Sans"/>
              </a:rPr>
              <a:t>.</a:t>
            </a:r>
            <a:endParaRPr lang="ru-RU" dirty="0">
              <a:solidFill>
                <a:schemeClr val="tx2">
                  <a:lumMod val="50000"/>
                </a:schemeClr>
              </a:solidFill>
              <a:latin typeface="Droid Sans"/>
            </a:endParaRPr>
          </a:p>
        </p:txBody>
      </p:sp>
      <p:sp>
        <p:nvSpPr>
          <p:cNvPr id="17" name="TextBox 16">
            <a:extLst>
              <a:ext uri="{FF2B5EF4-FFF2-40B4-BE49-F238E27FC236}">
                <a16:creationId xmlns:a16="http://schemas.microsoft.com/office/drawing/2014/main" id="{CE883A85-38C0-45DB-8350-0D7CD5F53DA9}"/>
              </a:ext>
            </a:extLst>
          </p:cNvPr>
          <p:cNvSpPr txBox="1"/>
          <p:nvPr/>
        </p:nvSpPr>
        <p:spPr>
          <a:xfrm>
            <a:off x="5373759" y="4476783"/>
            <a:ext cx="6098582" cy="369332"/>
          </a:xfrm>
          <a:prstGeom prst="rect">
            <a:avLst/>
          </a:prstGeom>
          <a:noFill/>
        </p:spPr>
        <p:txBody>
          <a:bodyPr wrap="square">
            <a:spAutoFit/>
          </a:bodyPr>
          <a:lstStyle/>
          <a:p>
            <a:r>
              <a:rPr lang="ru-RU" dirty="0">
                <a:solidFill>
                  <a:schemeClr val="tx2">
                    <a:lumMod val="50000"/>
                  </a:schemeClr>
                </a:solidFill>
                <a:latin typeface="Droid Sans"/>
              </a:rPr>
              <a:t>Надо пуд соли вместе съесть, чтобы друга узнать</a:t>
            </a:r>
            <a:r>
              <a:rPr lang="en-US" dirty="0">
                <a:solidFill>
                  <a:schemeClr val="tx2">
                    <a:lumMod val="50000"/>
                  </a:schemeClr>
                </a:solidFill>
                <a:latin typeface="Droid Sans"/>
              </a:rPr>
              <a:t>.</a:t>
            </a:r>
            <a:endParaRPr lang="ru-RU" dirty="0">
              <a:solidFill>
                <a:schemeClr val="tx2">
                  <a:lumMod val="50000"/>
                </a:schemeClr>
              </a:solidFill>
              <a:latin typeface="Droid Sans"/>
            </a:endParaRPr>
          </a:p>
        </p:txBody>
      </p:sp>
      <p:sp>
        <p:nvSpPr>
          <p:cNvPr id="19" name="TextBox 18">
            <a:extLst>
              <a:ext uri="{FF2B5EF4-FFF2-40B4-BE49-F238E27FC236}">
                <a16:creationId xmlns:a16="http://schemas.microsoft.com/office/drawing/2014/main" id="{2336F6C6-3373-42FE-A592-D60D02D3B03A}"/>
              </a:ext>
            </a:extLst>
          </p:cNvPr>
          <p:cNvSpPr txBox="1"/>
          <p:nvPr/>
        </p:nvSpPr>
        <p:spPr>
          <a:xfrm>
            <a:off x="554664" y="3716575"/>
            <a:ext cx="3145084" cy="369332"/>
          </a:xfrm>
          <a:prstGeom prst="rect">
            <a:avLst/>
          </a:prstGeom>
          <a:noFill/>
        </p:spPr>
        <p:txBody>
          <a:bodyPr wrap="square">
            <a:spAutoFit/>
          </a:bodyPr>
          <a:lstStyle/>
          <a:p>
            <a:r>
              <a:rPr lang="ru-RU" dirty="0">
                <a:solidFill>
                  <a:schemeClr val="tx2">
                    <a:lumMod val="50000"/>
                  </a:schemeClr>
                </a:solidFill>
                <a:latin typeface="Droid Sans"/>
              </a:rPr>
              <a:t>Хлеб да соль и обед пошел.</a:t>
            </a:r>
          </a:p>
        </p:txBody>
      </p:sp>
      <p:sp>
        <p:nvSpPr>
          <p:cNvPr id="21" name="TextBox 20">
            <a:extLst>
              <a:ext uri="{FF2B5EF4-FFF2-40B4-BE49-F238E27FC236}">
                <a16:creationId xmlns:a16="http://schemas.microsoft.com/office/drawing/2014/main" id="{15C58885-6FA6-425E-841D-64B316F0EDB2}"/>
              </a:ext>
            </a:extLst>
          </p:cNvPr>
          <p:cNvSpPr txBox="1"/>
          <p:nvPr/>
        </p:nvSpPr>
        <p:spPr>
          <a:xfrm>
            <a:off x="4964872" y="5278296"/>
            <a:ext cx="6098582" cy="369332"/>
          </a:xfrm>
          <a:prstGeom prst="rect">
            <a:avLst/>
          </a:prstGeom>
          <a:noFill/>
        </p:spPr>
        <p:txBody>
          <a:bodyPr wrap="square">
            <a:spAutoFit/>
          </a:bodyPr>
          <a:lstStyle/>
          <a:p>
            <a:r>
              <a:rPr lang="ru-RU" dirty="0">
                <a:solidFill>
                  <a:schemeClr val="tx2">
                    <a:lumMod val="50000"/>
                  </a:schemeClr>
                </a:solidFill>
                <a:latin typeface="Droid Sans"/>
              </a:rPr>
              <a:t>Сердись, бранись, дерись, а за хлебом-солью сходись.</a:t>
            </a:r>
          </a:p>
        </p:txBody>
      </p:sp>
      <p:sp>
        <p:nvSpPr>
          <p:cNvPr id="23" name="TextBox 22">
            <a:extLst>
              <a:ext uri="{FF2B5EF4-FFF2-40B4-BE49-F238E27FC236}">
                <a16:creationId xmlns:a16="http://schemas.microsoft.com/office/drawing/2014/main" id="{9F33D16B-C19C-40B6-ACBC-8E2A2BCAA594}"/>
              </a:ext>
            </a:extLst>
          </p:cNvPr>
          <p:cNvSpPr txBox="1"/>
          <p:nvPr/>
        </p:nvSpPr>
        <p:spPr>
          <a:xfrm>
            <a:off x="558407" y="4913769"/>
            <a:ext cx="3246783" cy="369332"/>
          </a:xfrm>
          <a:prstGeom prst="rect">
            <a:avLst/>
          </a:prstGeom>
          <a:noFill/>
        </p:spPr>
        <p:txBody>
          <a:bodyPr wrap="square">
            <a:spAutoFit/>
          </a:bodyPr>
          <a:lstStyle/>
          <a:p>
            <a:r>
              <a:rPr lang="ru-RU" dirty="0">
                <a:solidFill>
                  <a:schemeClr val="tx2">
                    <a:lumMod val="50000"/>
                  </a:schemeClr>
                </a:solidFill>
                <a:latin typeface="Droid Sans"/>
              </a:rPr>
              <a:t>Пуд соли вместе съесть</a:t>
            </a:r>
            <a:r>
              <a:rPr lang="en-US" dirty="0">
                <a:solidFill>
                  <a:schemeClr val="tx2">
                    <a:lumMod val="50000"/>
                  </a:schemeClr>
                </a:solidFill>
                <a:latin typeface="Droid Sans"/>
              </a:rPr>
              <a:t>.</a:t>
            </a:r>
            <a:endParaRPr lang="ru-RU" dirty="0">
              <a:solidFill>
                <a:schemeClr val="tx2">
                  <a:lumMod val="50000"/>
                </a:schemeClr>
              </a:solidFill>
              <a:latin typeface="Droid Sans"/>
            </a:endParaRPr>
          </a:p>
        </p:txBody>
      </p:sp>
      <p:sp>
        <p:nvSpPr>
          <p:cNvPr id="25" name="TextBox 24">
            <a:extLst>
              <a:ext uri="{FF2B5EF4-FFF2-40B4-BE49-F238E27FC236}">
                <a16:creationId xmlns:a16="http://schemas.microsoft.com/office/drawing/2014/main" id="{919E8E38-E09B-4BCF-88F9-A772120025A6}"/>
              </a:ext>
            </a:extLst>
          </p:cNvPr>
          <p:cNvSpPr txBox="1"/>
          <p:nvPr/>
        </p:nvSpPr>
        <p:spPr>
          <a:xfrm>
            <a:off x="556624" y="3392347"/>
            <a:ext cx="6098582" cy="369332"/>
          </a:xfrm>
          <a:prstGeom prst="rect">
            <a:avLst/>
          </a:prstGeom>
          <a:noFill/>
        </p:spPr>
        <p:txBody>
          <a:bodyPr wrap="square">
            <a:spAutoFit/>
          </a:bodyPr>
          <a:lstStyle/>
          <a:p>
            <a:r>
              <a:rPr lang="ru-RU" dirty="0">
                <a:solidFill>
                  <a:schemeClr val="tx2">
                    <a:lumMod val="50000"/>
                  </a:schemeClr>
                </a:solidFill>
                <a:latin typeface="Droid Sans"/>
              </a:rPr>
              <a:t>От пресной еды и бары хворают</a:t>
            </a:r>
            <a:r>
              <a:rPr lang="en-US" dirty="0">
                <a:solidFill>
                  <a:schemeClr val="tx2">
                    <a:lumMod val="50000"/>
                  </a:schemeClr>
                </a:solidFill>
                <a:latin typeface="Droid Sans"/>
              </a:rPr>
              <a:t>.</a:t>
            </a:r>
            <a:endParaRPr lang="ru-RU" dirty="0">
              <a:solidFill>
                <a:schemeClr val="tx2">
                  <a:lumMod val="50000"/>
                </a:schemeClr>
              </a:solidFill>
              <a:latin typeface="Droid Sans"/>
            </a:endParaRPr>
          </a:p>
        </p:txBody>
      </p:sp>
      <p:sp>
        <p:nvSpPr>
          <p:cNvPr id="29" name="TextBox 28">
            <a:extLst>
              <a:ext uri="{FF2B5EF4-FFF2-40B4-BE49-F238E27FC236}">
                <a16:creationId xmlns:a16="http://schemas.microsoft.com/office/drawing/2014/main" id="{D3180030-38A0-4E9D-BBC2-2653CA12B11A}"/>
              </a:ext>
            </a:extLst>
          </p:cNvPr>
          <p:cNvSpPr txBox="1"/>
          <p:nvPr/>
        </p:nvSpPr>
        <p:spPr>
          <a:xfrm>
            <a:off x="5088835" y="4947837"/>
            <a:ext cx="6096000" cy="369332"/>
          </a:xfrm>
          <a:prstGeom prst="rect">
            <a:avLst/>
          </a:prstGeom>
          <a:noFill/>
        </p:spPr>
        <p:txBody>
          <a:bodyPr wrap="square">
            <a:spAutoFit/>
          </a:bodyPr>
          <a:lstStyle/>
          <a:p>
            <a:r>
              <a:rPr lang="ru-RU" dirty="0">
                <a:solidFill>
                  <a:schemeClr val="tx2">
                    <a:lumMod val="50000"/>
                  </a:schemeClr>
                </a:solidFill>
                <a:latin typeface="Droid Sans"/>
              </a:rPr>
              <a:t>Думай не думай, а лучше хлеба-соли не придумаешь</a:t>
            </a:r>
            <a:r>
              <a:rPr lang="en-US" dirty="0">
                <a:solidFill>
                  <a:schemeClr val="tx2">
                    <a:lumMod val="50000"/>
                  </a:schemeClr>
                </a:solidFill>
                <a:latin typeface="Droid Sans"/>
              </a:rPr>
              <a:t>.</a:t>
            </a:r>
            <a:endParaRPr lang="ru-RU" dirty="0">
              <a:solidFill>
                <a:schemeClr val="tx2">
                  <a:lumMod val="50000"/>
                </a:schemeClr>
              </a:solidFill>
              <a:latin typeface="Droid Sans"/>
            </a:endParaRPr>
          </a:p>
        </p:txBody>
      </p:sp>
      <p:sp>
        <p:nvSpPr>
          <p:cNvPr id="31" name="TextBox 30">
            <a:extLst>
              <a:ext uri="{FF2B5EF4-FFF2-40B4-BE49-F238E27FC236}">
                <a16:creationId xmlns:a16="http://schemas.microsoft.com/office/drawing/2014/main" id="{A8346AD4-4DED-431E-A87F-BD3861149FDC}"/>
              </a:ext>
            </a:extLst>
          </p:cNvPr>
          <p:cNvSpPr txBox="1"/>
          <p:nvPr/>
        </p:nvSpPr>
        <p:spPr>
          <a:xfrm>
            <a:off x="518409" y="2148739"/>
            <a:ext cx="6096000" cy="369332"/>
          </a:xfrm>
          <a:prstGeom prst="rect">
            <a:avLst/>
          </a:prstGeom>
          <a:noFill/>
        </p:spPr>
        <p:txBody>
          <a:bodyPr wrap="square">
            <a:spAutoFit/>
          </a:bodyPr>
          <a:lstStyle/>
          <a:p>
            <a:r>
              <a:rPr lang="ru-RU" dirty="0">
                <a:solidFill>
                  <a:schemeClr val="tx2">
                    <a:lumMod val="50000"/>
                  </a:schemeClr>
                </a:solidFill>
                <a:latin typeface="Droid Sans"/>
              </a:rPr>
              <a:t>На хлебе, на соли, да на добром слове</a:t>
            </a:r>
            <a:r>
              <a:rPr lang="en-US" dirty="0">
                <a:solidFill>
                  <a:schemeClr val="tx2">
                    <a:lumMod val="50000"/>
                  </a:schemeClr>
                </a:solidFill>
                <a:latin typeface="Droid Sans"/>
              </a:rPr>
              <a:t>.</a:t>
            </a:r>
            <a:endParaRPr lang="ru-RU" dirty="0">
              <a:solidFill>
                <a:schemeClr val="tx2">
                  <a:lumMod val="50000"/>
                </a:schemeClr>
              </a:solidFill>
              <a:latin typeface="Droid Sans"/>
            </a:endParaRPr>
          </a:p>
        </p:txBody>
      </p:sp>
      <p:sp>
        <p:nvSpPr>
          <p:cNvPr id="33" name="TextBox 32">
            <a:extLst>
              <a:ext uri="{FF2B5EF4-FFF2-40B4-BE49-F238E27FC236}">
                <a16:creationId xmlns:a16="http://schemas.microsoft.com/office/drawing/2014/main" id="{D9265F35-3B2C-4153-8576-3DDD621B0674}"/>
              </a:ext>
            </a:extLst>
          </p:cNvPr>
          <p:cNvSpPr txBox="1"/>
          <p:nvPr/>
        </p:nvSpPr>
        <p:spPr>
          <a:xfrm>
            <a:off x="526031" y="2486104"/>
            <a:ext cx="6096000" cy="369332"/>
          </a:xfrm>
          <a:prstGeom prst="rect">
            <a:avLst/>
          </a:prstGeom>
          <a:noFill/>
        </p:spPr>
        <p:txBody>
          <a:bodyPr wrap="square">
            <a:spAutoFit/>
          </a:bodyPr>
          <a:lstStyle/>
          <a:p>
            <a:r>
              <a:rPr lang="ru-RU" dirty="0">
                <a:solidFill>
                  <a:schemeClr val="tx2">
                    <a:lumMod val="50000"/>
                  </a:schemeClr>
                </a:solidFill>
                <a:latin typeface="Droid Sans"/>
              </a:rPr>
              <a:t>За хлебом-солью каждая шутка хороша</a:t>
            </a:r>
            <a:r>
              <a:rPr lang="en-US" dirty="0">
                <a:solidFill>
                  <a:schemeClr val="tx2">
                    <a:lumMod val="50000"/>
                  </a:schemeClr>
                </a:solidFill>
                <a:latin typeface="Droid Sans"/>
              </a:rPr>
              <a:t>.</a:t>
            </a:r>
            <a:endParaRPr lang="ru-RU" dirty="0">
              <a:solidFill>
                <a:schemeClr val="tx2">
                  <a:lumMod val="50000"/>
                </a:schemeClr>
              </a:solidFill>
              <a:latin typeface="Droid Sans"/>
            </a:endParaRPr>
          </a:p>
        </p:txBody>
      </p:sp>
      <p:sp>
        <p:nvSpPr>
          <p:cNvPr id="35" name="TextBox 34">
            <a:extLst>
              <a:ext uri="{FF2B5EF4-FFF2-40B4-BE49-F238E27FC236}">
                <a16:creationId xmlns:a16="http://schemas.microsoft.com/office/drawing/2014/main" id="{0BAA9737-969A-4DF5-966B-FFB5A8A5E5F5}"/>
              </a:ext>
            </a:extLst>
          </p:cNvPr>
          <p:cNvSpPr txBox="1"/>
          <p:nvPr/>
        </p:nvSpPr>
        <p:spPr>
          <a:xfrm>
            <a:off x="6039820" y="4176091"/>
            <a:ext cx="6096000" cy="369332"/>
          </a:xfrm>
          <a:prstGeom prst="rect">
            <a:avLst/>
          </a:prstGeom>
          <a:noFill/>
        </p:spPr>
        <p:txBody>
          <a:bodyPr wrap="square">
            <a:spAutoFit/>
          </a:bodyPr>
          <a:lstStyle/>
          <a:p>
            <a:r>
              <a:rPr lang="ru-RU" dirty="0">
                <a:solidFill>
                  <a:schemeClr val="tx2">
                    <a:lumMod val="50000"/>
                  </a:schemeClr>
                </a:solidFill>
                <a:latin typeface="Droid Sans"/>
              </a:rPr>
              <a:t>Несолоно есть — что с немилым целоваться</a:t>
            </a:r>
            <a:r>
              <a:rPr lang="en-US" dirty="0">
                <a:solidFill>
                  <a:schemeClr val="tx2">
                    <a:lumMod val="50000"/>
                  </a:schemeClr>
                </a:solidFill>
                <a:latin typeface="Droid Sans"/>
              </a:rPr>
              <a:t>.</a:t>
            </a:r>
            <a:endParaRPr lang="ru-RU" dirty="0">
              <a:solidFill>
                <a:schemeClr val="tx2">
                  <a:lumMod val="50000"/>
                </a:schemeClr>
              </a:solidFill>
              <a:latin typeface="Droid Sans"/>
            </a:endParaRPr>
          </a:p>
        </p:txBody>
      </p:sp>
      <p:sp>
        <p:nvSpPr>
          <p:cNvPr id="37" name="TextBox 36">
            <a:extLst>
              <a:ext uri="{FF2B5EF4-FFF2-40B4-BE49-F238E27FC236}">
                <a16:creationId xmlns:a16="http://schemas.microsoft.com/office/drawing/2014/main" id="{9C341BE8-907E-4308-BCCB-4B6381885FF0}"/>
              </a:ext>
            </a:extLst>
          </p:cNvPr>
          <p:cNvSpPr txBox="1"/>
          <p:nvPr/>
        </p:nvSpPr>
        <p:spPr>
          <a:xfrm>
            <a:off x="3287426" y="5567969"/>
            <a:ext cx="7686066" cy="369332"/>
          </a:xfrm>
          <a:prstGeom prst="rect">
            <a:avLst/>
          </a:prstGeom>
          <a:noFill/>
        </p:spPr>
        <p:txBody>
          <a:bodyPr wrap="square">
            <a:spAutoFit/>
          </a:bodyPr>
          <a:lstStyle/>
          <a:p>
            <a:r>
              <a:rPr lang="ru-RU" dirty="0">
                <a:solidFill>
                  <a:schemeClr val="tx2">
                    <a:lumMod val="50000"/>
                  </a:schemeClr>
                </a:solidFill>
                <a:latin typeface="Droid Sans"/>
              </a:rPr>
              <a:t>Спасибо тому, кто поит и кормит, и вдвое тому, кто хлеб-соль помнит</a:t>
            </a:r>
            <a:r>
              <a:rPr lang="en-US" dirty="0">
                <a:solidFill>
                  <a:schemeClr val="tx2">
                    <a:lumMod val="50000"/>
                  </a:schemeClr>
                </a:solidFill>
                <a:latin typeface="Droid Sans"/>
              </a:rPr>
              <a:t>.</a:t>
            </a:r>
            <a:endParaRPr lang="ru-RU" dirty="0">
              <a:solidFill>
                <a:schemeClr val="tx2">
                  <a:lumMod val="50000"/>
                </a:schemeClr>
              </a:solidFill>
              <a:latin typeface="Droid Sans"/>
            </a:endParaRPr>
          </a:p>
        </p:txBody>
      </p:sp>
      <p:sp>
        <p:nvSpPr>
          <p:cNvPr id="39" name="TextBox 38">
            <a:extLst>
              <a:ext uri="{FF2B5EF4-FFF2-40B4-BE49-F238E27FC236}">
                <a16:creationId xmlns:a16="http://schemas.microsoft.com/office/drawing/2014/main" id="{625F7711-5738-4C01-A13E-F48C9432E53E}"/>
              </a:ext>
            </a:extLst>
          </p:cNvPr>
          <p:cNvSpPr txBox="1"/>
          <p:nvPr/>
        </p:nvSpPr>
        <p:spPr>
          <a:xfrm>
            <a:off x="554664" y="4004153"/>
            <a:ext cx="6261652" cy="369332"/>
          </a:xfrm>
          <a:prstGeom prst="rect">
            <a:avLst/>
          </a:prstGeom>
          <a:noFill/>
        </p:spPr>
        <p:txBody>
          <a:bodyPr wrap="square">
            <a:spAutoFit/>
          </a:bodyPr>
          <a:lstStyle/>
          <a:p>
            <a:r>
              <a:rPr lang="ru-RU" dirty="0">
                <a:solidFill>
                  <a:schemeClr val="tx2">
                    <a:lumMod val="50000"/>
                  </a:schemeClr>
                </a:solidFill>
                <a:latin typeface="Droid Sans"/>
              </a:rPr>
              <a:t>Соли нет, так и слова нет</a:t>
            </a:r>
            <a:r>
              <a:rPr lang="en-US" dirty="0">
                <a:solidFill>
                  <a:schemeClr val="tx2">
                    <a:lumMod val="50000"/>
                  </a:schemeClr>
                </a:solidFill>
                <a:latin typeface="Droid Sans"/>
              </a:rPr>
              <a:t>.</a:t>
            </a:r>
            <a:endParaRPr lang="ru-RU" dirty="0">
              <a:solidFill>
                <a:schemeClr val="tx2">
                  <a:lumMod val="50000"/>
                </a:schemeClr>
              </a:solidFill>
              <a:latin typeface="Droid Sans"/>
            </a:endParaRPr>
          </a:p>
        </p:txBody>
      </p:sp>
      <p:sp>
        <p:nvSpPr>
          <p:cNvPr id="43" name="TextBox 42">
            <a:extLst>
              <a:ext uri="{FF2B5EF4-FFF2-40B4-BE49-F238E27FC236}">
                <a16:creationId xmlns:a16="http://schemas.microsoft.com/office/drawing/2014/main" id="{B3FB8399-1898-473B-BF48-02CC14281291}"/>
              </a:ext>
            </a:extLst>
          </p:cNvPr>
          <p:cNvSpPr txBox="1"/>
          <p:nvPr/>
        </p:nvSpPr>
        <p:spPr>
          <a:xfrm>
            <a:off x="4865922" y="5906047"/>
            <a:ext cx="6261652" cy="369332"/>
          </a:xfrm>
          <a:prstGeom prst="rect">
            <a:avLst/>
          </a:prstGeom>
          <a:noFill/>
        </p:spPr>
        <p:txBody>
          <a:bodyPr wrap="square">
            <a:spAutoFit/>
          </a:bodyPr>
          <a:lstStyle/>
          <a:p>
            <a:r>
              <a:rPr lang="ru-RU" dirty="0">
                <a:solidFill>
                  <a:schemeClr val="tx2">
                    <a:lumMod val="50000"/>
                  </a:schemeClr>
                </a:solidFill>
                <a:latin typeface="Droid Sans"/>
              </a:rPr>
              <a:t>Сколько ни думай, а лучше хлеба-соли не придумаешь.</a:t>
            </a:r>
          </a:p>
        </p:txBody>
      </p:sp>
      <p:sp>
        <p:nvSpPr>
          <p:cNvPr id="28" name="TextBox 27">
            <a:extLst>
              <a:ext uri="{FF2B5EF4-FFF2-40B4-BE49-F238E27FC236}">
                <a16:creationId xmlns:a16="http://schemas.microsoft.com/office/drawing/2014/main" id="{72ECCCA7-0124-4BE5-8E0B-9FF617EB1D4F}"/>
              </a:ext>
            </a:extLst>
          </p:cNvPr>
          <p:cNvSpPr txBox="1"/>
          <p:nvPr/>
        </p:nvSpPr>
        <p:spPr>
          <a:xfrm>
            <a:off x="526031" y="917852"/>
            <a:ext cx="6096000" cy="1200329"/>
          </a:xfrm>
          <a:prstGeom prst="rect">
            <a:avLst/>
          </a:prstGeom>
          <a:noFill/>
        </p:spPr>
        <p:txBody>
          <a:bodyPr wrap="square">
            <a:spAutoFit/>
          </a:bodyPr>
          <a:lstStyle/>
          <a:p>
            <a:pPr algn="just"/>
            <a:r>
              <a:rPr lang="ru-RU" b="1" i="1" dirty="0">
                <a:solidFill>
                  <a:schemeClr val="bg2">
                    <a:lumMod val="25000"/>
                  </a:schemeClr>
                </a:solidFill>
              </a:rPr>
              <a:t>«Съесть вместе пуд соли» – у славян значит хорошо узнать друг друга и подружиться. По русскому обычаю, когда подносят гостям хлеб-соль, то тем самым желают им здоровья.</a:t>
            </a:r>
          </a:p>
        </p:txBody>
      </p:sp>
    </p:spTree>
    <p:extLst>
      <p:ext uri="{BB962C8B-B14F-4D97-AF65-F5344CB8AC3E}">
        <p14:creationId xmlns:p14="http://schemas.microsoft.com/office/powerpoint/2010/main" val="3348658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47A439-FC36-4442-8CD7-01855CB91C8E}"/>
              </a:ext>
            </a:extLst>
          </p:cNvPr>
          <p:cNvSpPr>
            <a:spLocks noGrp="1"/>
          </p:cNvSpPr>
          <p:nvPr>
            <p:ph type="title"/>
          </p:nvPr>
        </p:nvSpPr>
        <p:spPr>
          <a:xfrm>
            <a:off x="2110184" y="0"/>
            <a:ext cx="4767695" cy="899160"/>
          </a:xfrm>
        </p:spPr>
        <p:txBody>
          <a:bodyPr>
            <a:normAutofit/>
          </a:bodyPr>
          <a:lstStyle/>
          <a:p>
            <a:r>
              <a:rPr lang="ru-RU" sz="3600" dirty="0"/>
              <a:t>интересно</a:t>
            </a:r>
          </a:p>
        </p:txBody>
      </p:sp>
      <p:sp>
        <p:nvSpPr>
          <p:cNvPr id="4" name="Стрелка: влево 3">
            <a:hlinkClick r:id="rId2" action="ppaction://hlinksldjump"/>
            <a:extLst>
              <a:ext uri="{FF2B5EF4-FFF2-40B4-BE49-F238E27FC236}">
                <a16:creationId xmlns:a16="http://schemas.microsoft.com/office/drawing/2014/main" id="{92299C3E-0338-4458-AA53-1F058DB3E0C5}"/>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0605F71D-00D8-4DD1-BB8E-99BD055E3F82}"/>
              </a:ext>
            </a:extLst>
          </p:cNvPr>
          <p:cNvSpPr txBox="1"/>
          <p:nvPr/>
        </p:nvSpPr>
        <p:spPr>
          <a:xfrm>
            <a:off x="596348" y="881063"/>
            <a:ext cx="6570806" cy="1631216"/>
          </a:xfrm>
          <a:prstGeom prst="rect">
            <a:avLst/>
          </a:prstGeom>
          <a:noFill/>
        </p:spPr>
        <p:txBody>
          <a:bodyPr wrap="square">
            <a:spAutoFit/>
          </a:bodyPr>
          <a:lstStyle/>
          <a:p>
            <a:pPr algn="just"/>
            <a:r>
              <a:rPr lang="ru-RU" sz="2000" dirty="0">
                <a:solidFill>
                  <a:srgbClr val="333333"/>
                </a:solidFill>
                <a:latin typeface="Droid Sans"/>
                <a:cs typeface="Dubai" panose="020B0503030403030204" pitchFamily="34" charset="-78"/>
              </a:rPr>
              <a:t>Когда животные испытывают нехватку соли, они интуитивно находят подходящие минералы и лижут их, пока не насытятся. Бабочки поступают хитрее - они пьют слёзы и пот крупных животных.</a:t>
            </a:r>
          </a:p>
          <a:p>
            <a:pPr algn="just"/>
            <a:r>
              <a:rPr lang="ru-RU" sz="2000" dirty="0">
                <a:solidFill>
                  <a:srgbClr val="333333"/>
                </a:solidFill>
                <a:latin typeface="Droid Sans"/>
                <a:cs typeface="Dubai" panose="020B0503030403030204" pitchFamily="34" charset="-78"/>
              </a:rPr>
              <a:t>Зимой лосей солью подкармливают люди.</a:t>
            </a:r>
          </a:p>
        </p:txBody>
      </p:sp>
      <p:sp>
        <p:nvSpPr>
          <p:cNvPr id="13" name="TextBox 12">
            <a:extLst>
              <a:ext uri="{FF2B5EF4-FFF2-40B4-BE49-F238E27FC236}">
                <a16:creationId xmlns:a16="http://schemas.microsoft.com/office/drawing/2014/main" id="{533E00A5-B192-4769-A384-A446F6356C7E}"/>
              </a:ext>
            </a:extLst>
          </p:cNvPr>
          <p:cNvSpPr txBox="1"/>
          <p:nvPr/>
        </p:nvSpPr>
        <p:spPr>
          <a:xfrm>
            <a:off x="731534" y="2666406"/>
            <a:ext cx="6435619" cy="1831655"/>
          </a:xfrm>
          <a:prstGeom prst="rect">
            <a:avLst/>
          </a:prstGeom>
          <a:noFill/>
        </p:spPr>
        <p:txBody>
          <a:bodyPr wrap="square">
            <a:spAutoFit/>
          </a:bodyPr>
          <a:lstStyle/>
          <a:p>
            <a:pPr marL="342900" indent="-342900" algn="just">
              <a:lnSpc>
                <a:spcPct val="115000"/>
              </a:lnSpc>
              <a:spcAft>
                <a:spcPts val="1000"/>
              </a:spcAft>
              <a:tabLst>
                <a:tab pos="457200" algn="l"/>
              </a:tabLst>
            </a:pPr>
            <a:r>
              <a:rPr lang="ru-RU" sz="18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solidFill>
                  <a:srgbClr val="333333"/>
                </a:solidFill>
                <a:latin typeface="Droid Sans"/>
                <a:cs typeface="Dubai" panose="020B0503030403030204" pitchFamily="34" charset="-78"/>
              </a:rPr>
              <a:t>Давно доказано, что бессолевая диета помогает понизить кровяное давление, улучшает работу почек и мочевого пузыря, а также способствует потере веса. По утверждению ученых, в среднем каждый год человек употребляет около 8 кг соли.</a:t>
            </a:r>
          </a:p>
        </p:txBody>
      </p:sp>
      <p:pic>
        <p:nvPicPr>
          <p:cNvPr id="2052" name="Picture 4">
            <a:extLst>
              <a:ext uri="{FF2B5EF4-FFF2-40B4-BE49-F238E27FC236}">
                <a16:creationId xmlns:a16="http://schemas.microsoft.com/office/drawing/2014/main" id="{5087A793-DFC7-490D-94FE-49BB92621E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5" t="1820" r="51304" b="52190"/>
          <a:stretch/>
        </p:blipFill>
        <p:spPr bwMode="auto">
          <a:xfrm>
            <a:off x="7508923" y="2598094"/>
            <a:ext cx="2940495" cy="19548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2FAEF70-3C3A-4184-A3E8-42D1C33617B0}"/>
              </a:ext>
            </a:extLst>
          </p:cNvPr>
          <p:cNvSpPr txBox="1"/>
          <p:nvPr/>
        </p:nvSpPr>
        <p:spPr>
          <a:xfrm>
            <a:off x="596347" y="4653498"/>
            <a:ext cx="6570805" cy="1015663"/>
          </a:xfrm>
          <a:prstGeom prst="rect">
            <a:avLst/>
          </a:prstGeom>
          <a:noFill/>
        </p:spPr>
        <p:txBody>
          <a:bodyPr wrap="square">
            <a:spAutoFit/>
          </a:bodyPr>
          <a:lstStyle/>
          <a:p>
            <a:pPr algn="just"/>
            <a:r>
              <a:rPr lang="ru-RU" sz="2000" dirty="0">
                <a:solidFill>
                  <a:srgbClr val="333333"/>
                </a:solidFill>
                <a:latin typeface="Droid Sans"/>
                <a:cs typeface="Dubai" panose="020B0503030403030204" pitchFamily="34" charset="-78"/>
              </a:rPr>
              <a:t>Морская соль полезнее столовой, так как содержит массу дополнительных микроэлементов - цинк, медь, кремний, йод, железо, бром, марганец, калий</a:t>
            </a:r>
          </a:p>
        </p:txBody>
      </p:sp>
      <p:pic>
        <p:nvPicPr>
          <p:cNvPr id="2054" name="Picture 6">
            <a:extLst>
              <a:ext uri="{FF2B5EF4-FFF2-40B4-BE49-F238E27FC236}">
                <a16:creationId xmlns:a16="http://schemas.microsoft.com/office/drawing/2014/main" id="{3C64DFA4-209E-4E70-9782-6061CCB4BC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923" y="4700663"/>
            <a:ext cx="2918768" cy="1951927"/>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CE20CC60-C0A6-48C4-9CFA-053F8F014859}"/>
              </a:ext>
            </a:extLst>
          </p:cNvPr>
          <p:cNvPicPr>
            <a:picLocks noChangeAspect="1"/>
          </p:cNvPicPr>
          <p:nvPr/>
        </p:nvPicPr>
        <p:blipFill>
          <a:blip r:embed="rId5"/>
          <a:stretch>
            <a:fillRect/>
          </a:stretch>
        </p:blipFill>
        <p:spPr>
          <a:xfrm>
            <a:off x="7489874" y="268783"/>
            <a:ext cx="2991328" cy="2243496"/>
          </a:xfrm>
          <a:prstGeom prst="rect">
            <a:avLst/>
          </a:prstGeom>
        </p:spPr>
      </p:pic>
    </p:spTree>
    <p:extLst>
      <p:ext uri="{BB962C8B-B14F-4D97-AF65-F5344CB8AC3E}">
        <p14:creationId xmlns:p14="http://schemas.microsoft.com/office/powerpoint/2010/main" val="1959259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F88CD6-88BA-427B-84B6-660BD41F0D92}"/>
              </a:ext>
            </a:extLst>
          </p:cNvPr>
          <p:cNvSpPr>
            <a:spLocks noGrp="1"/>
          </p:cNvSpPr>
          <p:nvPr>
            <p:ph type="title"/>
          </p:nvPr>
        </p:nvSpPr>
        <p:spPr>
          <a:xfrm>
            <a:off x="3235739" y="-18674"/>
            <a:ext cx="4399722" cy="1092521"/>
          </a:xfrm>
        </p:spPr>
        <p:txBody>
          <a:bodyPr>
            <a:normAutofit/>
          </a:bodyPr>
          <a:lstStyle/>
          <a:p>
            <a:r>
              <a:rPr lang="ru-RU" dirty="0"/>
              <a:t>месторождения</a:t>
            </a:r>
          </a:p>
        </p:txBody>
      </p:sp>
      <p:sp>
        <p:nvSpPr>
          <p:cNvPr id="4" name="Стрелка: влево 3">
            <a:hlinkClick r:id="rId2" action="ppaction://hlinksldjump"/>
            <a:extLst>
              <a:ext uri="{FF2B5EF4-FFF2-40B4-BE49-F238E27FC236}">
                <a16:creationId xmlns:a16="http://schemas.microsoft.com/office/drawing/2014/main" id="{4881E1F2-FD22-4FCF-AB20-0F180880C514}"/>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878CBC2C-153E-48E4-A130-470AA0624BF0}"/>
              </a:ext>
            </a:extLst>
          </p:cNvPr>
          <p:cNvSpPr txBox="1"/>
          <p:nvPr/>
        </p:nvSpPr>
        <p:spPr>
          <a:xfrm>
            <a:off x="4638264" y="1303907"/>
            <a:ext cx="6096000" cy="1015663"/>
          </a:xfrm>
          <a:prstGeom prst="rect">
            <a:avLst/>
          </a:prstGeom>
          <a:noFill/>
        </p:spPr>
        <p:txBody>
          <a:bodyPr wrap="square">
            <a:spAutoFit/>
          </a:bodyPr>
          <a:lstStyle/>
          <a:p>
            <a:r>
              <a:rPr lang="ru-RU" sz="2000" dirty="0">
                <a:solidFill>
                  <a:srgbClr val="333333"/>
                </a:solidFill>
                <a:latin typeface="Droid Sans"/>
                <a:cs typeface="Dubai" panose="020B0503030403030204" pitchFamily="34" charset="-78"/>
              </a:rPr>
              <a:t>Многие знают о соленых озёрах, которые обладают особенными свойствами и благотворно влияют на весь организм.</a:t>
            </a:r>
          </a:p>
        </p:txBody>
      </p:sp>
      <p:sp>
        <p:nvSpPr>
          <p:cNvPr id="8" name="TextBox 7">
            <a:extLst>
              <a:ext uri="{FF2B5EF4-FFF2-40B4-BE49-F238E27FC236}">
                <a16:creationId xmlns:a16="http://schemas.microsoft.com/office/drawing/2014/main" id="{28B29CD7-67F0-4B78-90B3-BA85CD15A19C}"/>
              </a:ext>
            </a:extLst>
          </p:cNvPr>
          <p:cNvSpPr txBox="1"/>
          <p:nvPr/>
        </p:nvSpPr>
        <p:spPr>
          <a:xfrm>
            <a:off x="596347" y="3935134"/>
            <a:ext cx="3909391" cy="1938992"/>
          </a:xfrm>
          <a:prstGeom prst="rect">
            <a:avLst/>
          </a:prstGeom>
          <a:noFill/>
        </p:spPr>
        <p:txBody>
          <a:bodyPr wrap="square">
            <a:spAutoFit/>
          </a:bodyPr>
          <a:lstStyle/>
          <a:p>
            <a:r>
              <a:rPr lang="ru-RU" sz="2000" dirty="0">
                <a:solidFill>
                  <a:srgbClr val="333333"/>
                </a:solidFill>
                <a:latin typeface="Droid Sans"/>
                <a:cs typeface="Dubai" panose="020B0503030403030204" pitchFamily="34" charset="-78"/>
              </a:rPr>
              <a:t>Как правило, за таким «чудом»  туристы отправляются за границу, но и в России есть множество мест уникальными солёными озёрами и лечебными грязями.</a:t>
            </a:r>
          </a:p>
        </p:txBody>
      </p:sp>
      <p:pic>
        <p:nvPicPr>
          <p:cNvPr id="9" name="Picture 2" descr="C:\Users\Евгений\Desktop\месторождение соли.jpg">
            <a:extLst>
              <a:ext uri="{FF2B5EF4-FFF2-40B4-BE49-F238E27FC236}">
                <a16:creationId xmlns:a16="http://schemas.microsoft.com/office/drawing/2014/main" id="{D94C7983-7B57-4549-B1A4-E9FB4E80240B}"/>
              </a:ext>
            </a:extLst>
          </p:cNvPr>
          <p:cNvPicPr>
            <a:picLocks noGrp="1" noChangeAspect="1" noChangeArrowheads="1"/>
          </p:cNvPicPr>
          <p:nvPr>
            <p:ph idx="1"/>
          </p:nvPr>
        </p:nvPicPr>
        <p:blipFill>
          <a:blip r:embed="rId3" cstate="print"/>
          <a:srcRect/>
          <a:stretch>
            <a:fillRect/>
          </a:stretch>
        </p:blipFill>
        <p:spPr bwMode="auto">
          <a:xfrm>
            <a:off x="596347" y="1344453"/>
            <a:ext cx="3909391" cy="2191628"/>
          </a:xfrm>
          <a:prstGeom prst="rect">
            <a:avLst/>
          </a:prstGeom>
          <a:noFill/>
        </p:spPr>
      </p:pic>
      <p:pic>
        <p:nvPicPr>
          <p:cNvPr id="10" name="Picture 2" descr="C:\Users\Евгений\Desktop\месторождение соли 2.jpg">
            <a:extLst>
              <a:ext uri="{FF2B5EF4-FFF2-40B4-BE49-F238E27FC236}">
                <a16:creationId xmlns:a16="http://schemas.microsoft.com/office/drawing/2014/main" id="{990D301F-21B4-4174-A1F9-D377C71C1DEE}"/>
              </a:ext>
            </a:extLst>
          </p:cNvPr>
          <p:cNvPicPr>
            <a:picLocks noChangeAspect="1" noChangeArrowheads="1"/>
          </p:cNvPicPr>
          <p:nvPr/>
        </p:nvPicPr>
        <p:blipFill>
          <a:blip r:embed="rId4" cstate="print"/>
          <a:srcRect/>
          <a:stretch>
            <a:fillRect/>
          </a:stretch>
        </p:blipFill>
        <p:spPr bwMode="auto">
          <a:xfrm>
            <a:off x="4505738" y="2633788"/>
            <a:ext cx="6341447" cy="3753759"/>
          </a:xfrm>
          <a:prstGeom prst="rect">
            <a:avLst/>
          </a:prstGeom>
          <a:noFill/>
        </p:spPr>
      </p:pic>
      <p:sp>
        <p:nvSpPr>
          <p:cNvPr id="3" name="TextBox 2">
            <a:hlinkClick r:id="rId5" action="ppaction://hlinksldjump"/>
            <a:extLst>
              <a:ext uri="{FF2B5EF4-FFF2-40B4-BE49-F238E27FC236}">
                <a16:creationId xmlns:a16="http://schemas.microsoft.com/office/drawing/2014/main" id="{10D693E5-A6D1-42A7-B5BD-339ECF04931A}"/>
              </a:ext>
            </a:extLst>
          </p:cNvPr>
          <p:cNvSpPr txBox="1"/>
          <p:nvPr/>
        </p:nvSpPr>
        <p:spPr>
          <a:xfrm>
            <a:off x="6158917" y="4965404"/>
            <a:ext cx="1669774" cy="369332"/>
          </a:xfrm>
          <a:prstGeom prst="rect">
            <a:avLst/>
          </a:prstGeom>
          <a:noFill/>
        </p:spPr>
        <p:txBody>
          <a:bodyPr wrap="square" rtlCol="0">
            <a:spAutoFit/>
          </a:bodyPr>
          <a:lstStyle/>
          <a:p>
            <a:r>
              <a:rPr lang="ru-RU" dirty="0">
                <a:solidFill>
                  <a:schemeClr val="tx2">
                    <a:lumMod val="75000"/>
                  </a:schemeClr>
                </a:solidFill>
              </a:rPr>
              <a:t>Озеро Развал</a:t>
            </a:r>
          </a:p>
        </p:txBody>
      </p:sp>
      <p:sp>
        <p:nvSpPr>
          <p:cNvPr id="12" name="TextBox 11">
            <a:hlinkClick r:id="rId6" action="ppaction://hlinksldjump"/>
            <a:extLst>
              <a:ext uri="{FF2B5EF4-FFF2-40B4-BE49-F238E27FC236}">
                <a16:creationId xmlns:a16="http://schemas.microsoft.com/office/drawing/2014/main" id="{5364A5B9-09C8-48BE-B0D4-6CFB4900FDB6}"/>
              </a:ext>
            </a:extLst>
          </p:cNvPr>
          <p:cNvSpPr txBox="1"/>
          <p:nvPr/>
        </p:nvSpPr>
        <p:spPr>
          <a:xfrm>
            <a:off x="4505738" y="5948464"/>
            <a:ext cx="2150026" cy="369332"/>
          </a:xfrm>
          <a:prstGeom prst="rect">
            <a:avLst/>
          </a:prstGeom>
          <a:noFill/>
        </p:spPr>
        <p:txBody>
          <a:bodyPr wrap="square" rtlCol="0">
            <a:spAutoFit/>
          </a:bodyPr>
          <a:lstStyle/>
          <a:p>
            <a:r>
              <a:rPr lang="ru-RU" dirty="0">
                <a:solidFill>
                  <a:schemeClr val="tx2">
                    <a:lumMod val="75000"/>
                  </a:schemeClr>
                </a:solidFill>
              </a:rPr>
              <a:t>Озеро Баскунчак</a:t>
            </a:r>
          </a:p>
        </p:txBody>
      </p:sp>
      <p:sp>
        <p:nvSpPr>
          <p:cNvPr id="13" name="TextBox 12">
            <a:hlinkClick r:id="rId7" action="ppaction://hlinksldjump"/>
            <a:extLst>
              <a:ext uri="{FF2B5EF4-FFF2-40B4-BE49-F238E27FC236}">
                <a16:creationId xmlns:a16="http://schemas.microsoft.com/office/drawing/2014/main" id="{4A42D4A2-8F2D-41D1-94AA-6A5A329273C0}"/>
              </a:ext>
            </a:extLst>
          </p:cNvPr>
          <p:cNvSpPr txBox="1"/>
          <p:nvPr/>
        </p:nvSpPr>
        <p:spPr>
          <a:xfrm>
            <a:off x="5261113" y="5491809"/>
            <a:ext cx="1669774" cy="369332"/>
          </a:xfrm>
          <a:prstGeom prst="rect">
            <a:avLst/>
          </a:prstGeom>
          <a:noFill/>
        </p:spPr>
        <p:txBody>
          <a:bodyPr wrap="square" rtlCol="0">
            <a:spAutoFit/>
          </a:bodyPr>
          <a:lstStyle/>
          <a:p>
            <a:r>
              <a:rPr lang="ru-RU" dirty="0">
                <a:solidFill>
                  <a:schemeClr val="tx2">
                    <a:lumMod val="75000"/>
                  </a:schemeClr>
                </a:solidFill>
              </a:rPr>
              <a:t>Озеро Эльтон</a:t>
            </a:r>
          </a:p>
        </p:txBody>
      </p:sp>
      <p:cxnSp>
        <p:nvCxnSpPr>
          <p:cNvPr id="15" name="Прямая со стрелкой 14">
            <a:extLst>
              <a:ext uri="{FF2B5EF4-FFF2-40B4-BE49-F238E27FC236}">
                <a16:creationId xmlns:a16="http://schemas.microsoft.com/office/drawing/2014/main" id="{C13A312D-2857-45F5-8118-13AD48598369}"/>
              </a:ext>
            </a:extLst>
          </p:cNvPr>
          <p:cNvCxnSpPr>
            <a:cxnSpLocks/>
          </p:cNvCxnSpPr>
          <p:nvPr/>
        </p:nvCxnSpPr>
        <p:spPr>
          <a:xfrm flipH="1" flipV="1">
            <a:off x="5816704" y="5283370"/>
            <a:ext cx="1177100" cy="327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a16="http://schemas.microsoft.com/office/drawing/2014/main" id="{AEC4D705-07DD-4126-B8B3-B1F924B0686F}"/>
              </a:ext>
            </a:extLst>
          </p:cNvPr>
          <p:cNvCxnSpPr>
            <a:cxnSpLocks/>
          </p:cNvCxnSpPr>
          <p:nvPr/>
        </p:nvCxnSpPr>
        <p:spPr>
          <a:xfrm flipH="1" flipV="1">
            <a:off x="5261113" y="5064686"/>
            <a:ext cx="352629" cy="5184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7E232C44-B3D6-49E4-8471-312C76FA0557}"/>
              </a:ext>
            </a:extLst>
          </p:cNvPr>
          <p:cNvCxnSpPr>
            <a:cxnSpLocks/>
          </p:cNvCxnSpPr>
          <p:nvPr/>
        </p:nvCxnSpPr>
        <p:spPr>
          <a:xfrm flipV="1">
            <a:off x="4786894" y="5211683"/>
            <a:ext cx="217666" cy="7429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780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0"/>
            <a:ext cx="7239000" cy="908720"/>
          </a:xfrm>
        </p:spPr>
        <p:txBody>
          <a:bodyPr>
            <a:normAutofit/>
          </a:bodyPr>
          <a:lstStyle/>
          <a:p>
            <a:pPr algn="ctr"/>
            <a:r>
              <a:rPr lang="ru-RU" dirty="0"/>
              <a:t>Озеро развал</a:t>
            </a:r>
            <a:endParaRPr lang="ru-RU" dirty="0">
              <a:hlinkClick r:id="rId2" action="ppaction://hlinksldjump"/>
            </a:endParaRPr>
          </a:p>
        </p:txBody>
      </p:sp>
      <p:sp>
        <p:nvSpPr>
          <p:cNvPr id="5" name="TextBox 4"/>
          <p:cNvSpPr txBox="1"/>
          <p:nvPr/>
        </p:nvSpPr>
        <p:spPr>
          <a:xfrm>
            <a:off x="1981201" y="5119532"/>
            <a:ext cx="8739808" cy="1323439"/>
          </a:xfrm>
          <a:prstGeom prst="rect">
            <a:avLst/>
          </a:prstGeom>
          <a:noFill/>
        </p:spPr>
        <p:txBody>
          <a:bodyPr wrap="square" rtlCol="0">
            <a:spAutoFit/>
          </a:bodyPr>
          <a:lstStyle/>
          <a:p>
            <a:pPr algn="just"/>
            <a:r>
              <a:rPr lang="ru-RU" sz="2000" dirty="0">
                <a:solidFill>
                  <a:srgbClr val="333333"/>
                </a:solidFill>
                <a:latin typeface="Droid Sans"/>
                <a:cs typeface="Dubai" panose="020B0503030403030204" pitchFamily="34" charset="-78"/>
              </a:rPr>
              <a:t>Это солёное озеро расположено в Соль – Илецке, на юге Оренбургской области. Озеро Развал было образовано на месте выработки соли – горы </a:t>
            </a:r>
            <a:r>
              <a:rPr lang="ru-RU" sz="2000" dirty="0" err="1">
                <a:solidFill>
                  <a:srgbClr val="333333"/>
                </a:solidFill>
                <a:latin typeface="Droid Sans"/>
                <a:cs typeface="Dubai" panose="020B0503030403030204" pitchFamily="34" charset="-78"/>
              </a:rPr>
              <a:t>Тузтубе</a:t>
            </a:r>
            <a:r>
              <a:rPr lang="ru-RU" sz="2000" dirty="0">
                <a:solidFill>
                  <a:srgbClr val="333333"/>
                </a:solidFill>
                <a:latin typeface="Droid Sans"/>
                <a:cs typeface="Dubai" panose="020B0503030403030204" pitchFamily="34" charset="-78"/>
              </a:rPr>
              <a:t>. Его глубина составляет 18 метров, концентрация соли очень высока ( 350-360 грамм на литр).</a:t>
            </a:r>
          </a:p>
        </p:txBody>
      </p:sp>
      <p:sp>
        <p:nvSpPr>
          <p:cNvPr id="6" name="Стрелка: влево 5">
            <a:hlinkClick r:id="rId2" action="ppaction://hlinksldjump"/>
            <a:extLst>
              <a:ext uri="{FF2B5EF4-FFF2-40B4-BE49-F238E27FC236}">
                <a16:creationId xmlns:a16="http://schemas.microsoft.com/office/drawing/2014/main" id="{A8BEAED6-31B2-42E2-BA89-097252D8B334}"/>
              </a:ext>
            </a:extLst>
          </p:cNvPr>
          <p:cNvSpPr/>
          <p:nvPr/>
        </p:nvSpPr>
        <p:spPr>
          <a:xfrm>
            <a:off x="450575" y="5897217"/>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a:extLst>
              <a:ext uri="{FF2B5EF4-FFF2-40B4-BE49-F238E27FC236}">
                <a16:creationId xmlns:a16="http://schemas.microsoft.com/office/drawing/2014/main" id="{0CA6C66F-B892-4116-913F-2F36D482729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779" t="7239" r="6779" b="13653"/>
          <a:stretch/>
        </p:blipFill>
        <p:spPr bwMode="auto">
          <a:xfrm>
            <a:off x="1470991" y="908720"/>
            <a:ext cx="7987944" cy="4210812"/>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495DA3A1-732C-4298-9CD7-CF7F56ED6E18}"/>
              </a:ext>
            </a:extLst>
          </p:cNvPr>
          <p:cNvPicPr>
            <a:picLocks noChangeAspect="1"/>
          </p:cNvPicPr>
          <p:nvPr/>
        </p:nvPicPr>
        <p:blipFill>
          <a:blip r:embed="rId4"/>
          <a:stretch>
            <a:fillRect/>
          </a:stretch>
        </p:blipFill>
        <p:spPr>
          <a:xfrm>
            <a:off x="8328061" y="778075"/>
            <a:ext cx="2261747" cy="3018018"/>
          </a:xfrm>
          <a:prstGeom prst="rect">
            <a:avLst/>
          </a:prstGeom>
          <a:effectLst>
            <a:softEdge rad="2286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5117C2-CE58-45B6-9314-3F79906060D8}"/>
              </a:ext>
            </a:extLst>
          </p:cNvPr>
          <p:cNvSpPr txBox="1"/>
          <p:nvPr/>
        </p:nvSpPr>
        <p:spPr>
          <a:xfrm>
            <a:off x="3809040" y="1622384"/>
            <a:ext cx="7585166" cy="1477328"/>
          </a:xfrm>
          <a:prstGeom prst="rect">
            <a:avLst/>
          </a:prstGeom>
          <a:noFill/>
        </p:spPr>
        <p:txBody>
          <a:bodyPr wrap="square">
            <a:spAutoFit/>
          </a:bodyPr>
          <a:lstStyle/>
          <a:p>
            <a:r>
              <a:rPr lang="ru-RU" dirty="0">
                <a:solidFill>
                  <a:schemeClr val="bg1">
                    <a:lumMod val="95000"/>
                    <a:lumOff val="5000"/>
                  </a:schemeClr>
                </a:solidFill>
              </a:rPr>
              <a:t>Единственный природный кристалл, который употребляют в пищу, называется галит. В переводе с греческого это слово означает не что иное, как соль. Его использовали в качестве валюты в Древнем Китае, в Центральной Африке ценили дороже золота, а в Риме за пару кусков этого камня можно было купить раба.</a:t>
            </a:r>
          </a:p>
        </p:txBody>
      </p:sp>
      <p:pic>
        <p:nvPicPr>
          <p:cNvPr id="8" name="Рисунок 7">
            <a:extLst>
              <a:ext uri="{FF2B5EF4-FFF2-40B4-BE49-F238E27FC236}">
                <a16:creationId xmlns:a16="http://schemas.microsoft.com/office/drawing/2014/main" id="{A0F9CD37-C604-4CF3-9421-9E1CB765567B}"/>
              </a:ext>
            </a:extLst>
          </p:cNvPr>
          <p:cNvPicPr>
            <a:picLocks noChangeAspect="1"/>
          </p:cNvPicPr>
          <p:nvPr/>
        </p:nvPicPr>
        <p:blipFill>
          <a:blip r:embed="rId2"/>
          <a:stretch>
            <a:fillRect/>
          </a:stretch>
        </p:blipFill>
        <p:spPr>
          <a:xfrm>
            <a:off x="68901" y="2761247"/>
            <a:ext cx="3397529" cy="2548147"/>
          </a:xfrm>
          <a:prstGeom prst="rect">
            <a:avLst/>
          </a:prstGeom>
        </p:spPr>
      </p:pic>
      <p:pic>
        <p:nvPicPr>
          <p:cNvPr id="4" name="Рисунок 3">
            <a:extLst>
              <a:ext uri="{FF2B5EF4-FFF2-40B4-BE49-F238E27FC236}">
                <a16:creationId xmlns:a16="http://schemas.microsoft.com/office/drawing/2014/main" id="{753FC7AF-DF6D-4A16-9425-EF0ABACC770B}"/>
              </a:ext>
            </a:extLst>
          </p:cNvPr>
          <p:cNvPicPr>
            <a:picLocks noChangeAspect="1"/>
          </p:cNvPicPr>
          <p:nvPr/>
        </p:nvPicPr>
        <p:blipFill>
          <a:blip r:embed="rId3"/>
          <a:stretch>
            <a:fillRect/>
          </a:stretch>
        </p:blipFill>
        <p:spPr>
          <a:xfrm>
            <a:off x="58707" y="114323"/>
            <a:ext cx="3417918" cy="2563439"/>
          </a:xfrm>
          <a:prstGeom prst="rect">
            <a:avLst/>
          </a:prstGeom>
        </p:spPr>
      </p:pic>
      <p:pic>
        <p:nvPicPr>
          <p:cNvPr id="9" name="Рисунок 8">
            <a:extLst>
              <a:ext uri="{FF2B5EF4-FFF2-40B4-BE49-F238E27FC236}">
                <a16:creationId xmlns:a16="http://schemas.microsoft.com/office/drawing/2014/main" id="{BBF38DF5-1F2B-4AEC-B385-B17DEB557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266">
            <a:off x="892077" y="5229005"/>
            <a:ext cx="1751175" cy="1588566"/>
          </a:xfrm>
          <a:prstGeom prst="rect">
            <a:avLst/>
          </a:prstGeom>
        </p:spPr>
      </p:pic>
      <p:sp>
        <p:nvSpPr>
          <p:cNvPr id="11" name="TextBox 10">
            <a:extLst>
              <a:ext uri="{FF2B5EF4-FFF2-40B4-BE49-F238E27FC236}">
                <a16:creationId xmlns:a16="http://schemas.microsoft.com/office/drawing/2014/main" id="{88806E73-2539-4A15-AE86-8D368CD6B261}"/>
              </a:ext>
            </a:extLst>
          </p:cNvPr>
          <p:cNvSpPr txBox="1"/>
          <p:nvPr/>
        </p:nvSpPr>
        <p:spPr>
          <a:xfrm>
            <a:off x="3840481" y="4909472"/>
            <a:ext cx="7495946" cy="1754326"/>
          </a:xfrm>
          <a:prstGeom prst="rect">
            <a:avLst/>
          </a:prstGeom>
          <a:noFill/>
        </p:spPr>
        <p:txBody>
          <a:bodyPr wrap="square">
            <a:spAutoFit/>
          </a:bodyPr>
          <a:lstStyle/>
          <a:p>
            <a:r>
              <a:rPr lang="ru-RU" dirty="0">
                <a:solidFill>
                  <a:schemeClr val="bg2">
                    <a:lumMod val="90000"/>
                  </a:schemeClr>
                </a:solidFill>
              </a:rPr>
              <a:t>Соль (хлорид натрия) жизненно необходима для человека и животных, потому что она является главным источником натрия, который поддерживает кислотно-щелочной баланс и участвует в обмене веществ. </a:t>
            </a:r>
          </a:p>
          <a:p>
            <a:r>
              <a:rPr lang="ru-RU" dirty="0">
                <a:solidFill>
                  <a:schemeClr val="bg2">
                    <a:lumMod val="90000"/>
                  </a:schemeClr>
                </a:solidFill>
              </a:rPr>
              <a:t>Поваренная соль – не только важная пищевая приправа, но и химическое сырье: из нее получают гидроксид натрия, соду, хлор.</a:t>
            </a:r>
          </a:p>
        </p:txBody>
      </p:sp>
      <p:sp>
        <p:nvSpPr>
          <p:cNvPr id="12" name="TextBox 11">
            <a:extLst>
              <a:ext uri="{FF2B5EF4-FFF2-40B4-BE49-F238E27FC236}">
                <a16:creationId xmlns:a16="http://schemas.microsoft.com/office/drawing/2014/main" id="{3AE3C734-AFDA-41B2-8A09-4E3AE0CC77DF}"/>
              </a:ext>
            </a:extLst>
          </p:cNvPr>
          <p:cNvSpPr txBox="1"/>
          <p:nvPr/>
        </p:nvSpPr>
        <p:spPr>
          <a:xfrm>
            <a:off x="4746172" y="3127429"/>
            <a:ext cx="7226212" cy="1754326"/>
          </a:xfrm>
          <a:prstGeom prst="rect">
            <a:avLst/>
          </a:prstGeom>
          <a:noFill/>
        </p:spPr>
        <p:txBody>
          <a:bodyPr wrap="square">
            <a:spAutoFit/>
          </a:bodyPr>
          <a:lstStyle/>
          <a:p>
            <a:pPr algn="r"/>
            <a:r>
              <a:rPr lang="ru-RU" dirty="0">
                <a:solidFill>
                  <a:schemeClr val="accent4">
                    <a:lumMod val="60000"/>
                    <a:lumOff val="40000"/>
                  </a:schemeClr>
                </a:solidFill>
              </a:rPr>
              <a:t>Природный галит редко бывает чисто белого цвета. Чаще он буроватый или желтоватый из-за примесей соединений железа. Встречаются, но очень редко, кристаллы галита голубого цвета. Это означает, что они долгое время в глубинах земли находились по соседству с породами, содержащими уран, и подверглись радиоактивному облучению.</a:t>
            </a:r>
          </a:p>
        </p:txBody>
      </p:sp>
      <p:sp>
        <p:nvSpPr>
          <p:cNvPr id="13" name="TextBox 12">
            <a:extLst>
              <a:ext uri="{FF2B5EF4-FFF2-40B4-BE49-F238E27FC236}">
                <a16:creationId xmlns:a16="http://schemas.microsoft.com/office/drawing/2014/main" id="{A4545A1C-3733-42C1-98B4-DDF038E5CF05}"/>
              </a:ext>
            </a:extLst>
          </p:cNvPr>
          <p:cNvSpPr txBox="1"/>
          <p:nvPr/>
        </p:nvSpPr>
        <p:spPr>
          <a:xfrm>
            <a:off x="4314913" y="274290"/>
            <a:ext cx="7585166" cy="1200329"/>
          </a:xfrm>
          <a:prstGeom prst="rect">
            <a:avLst/>
          </a:prstGeom>
          <a:noFill/>
        </p:spPr>
        <p:txBody>
          <a:bodyPr wrap="square" lIns="91440" tIns="45720" rIns="91440" bIns="45720" anchor="t">
            <a:spAutoFit/>
          </a:bodyPr>
          <a:lstStyle/>
          <a:p>
            <a:pPr algn="ctr"/>
            <a:r>
              <a:rPr lang="ru-RU" sz="24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Средневековые алхимики считали соль </a:t>
            </a:r>
            <a:endParaRPr lang="ru-RU" sz="2400" b="1" cap="all" dirty="0">
              <a:ln w="500">
                <a:solidFill>
                  <a:srgbClr val="B13F9A">
                    <a:shade val="20000"/>
                    <a:satMod val="120000"/>
                  </a:srgb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endParaRPr>
          </a:p>
          <a:p>
            <a:pPr algn="ctr"/>
            <a:r>
              <a:rPr lang="ru-RU" sz="24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outerShdw blurRad="38100" dist="38100" dir="2700000" algn="tl">
                    <a:srgbClr val="000000">
                      <a:alpha val="43137"/>
                    </a:srgbClr>
                  </a:outerShdw>
                </a:effectLst>
                <a:latin typeface="+mj-lt"/>
                <a:ea typeface="+mj-ea"/>
                <a:cs typeface="+mj-cs"/>
              </a:rPr>
              <a:t>"пятой стихией"</a:t>
            </a:r>
            <a:r>
              <a:rPr lang="ru-RU" sz="24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 </a:t>
            </a:r>
            <a:endParaRPr lang="ru-RU" sz="2400" b="1" cap="all" dirty="0">
              <a:ln w="500">
                <a:solidFill>
                  <a:srgbClr val="B13F9A">
                    <a:shade val="20000"/>
                    <a:satMod val="120000"/>
                  </a:srgb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endParaRPr>
          </a:p>
          <a:p>
            <a:pPr algn="ctr"/>
            <a:r>
              <a:rPr lang="ru-RU" sz="24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наряду с водой, огнем, воздухом и землей.</a:t>
            </a:r>
            <a:endParaRPr lang="ru-RU" sz="2400" b="1" cap="all" dirty="0">
              <a:ln w="500">
                <a:solidFill>
                  <a:srgbClr val="B13F9A">
                    <a:shade val="20000"/>
                    <a:satMod val="120000"/>
                  </a:srgb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endParaRPr>
          </a:p>
        </p:txBody>
      </p:sp>
    </p:spTree>
    <p:extLst>
      <p:ext uri="{BB962C8B-B14F-4D97-AF65-F5344CB8AC3E}">
        <p14:creationId xmlns:p14="http://schemas.microsoft.com/office/powerpoint/2010/main" val="4055828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53344" y="221144"/>
            <a:ext cx="7239000" cy="696855"/>
          </a:xfrm>
        </p:spPr>
        <p:txBody>
          <a:bodyPr/>
          <a:lstStyle/>
          <a:p>
            <a:pPr algn="ctr"/>
            <a:r>
              <a:rPr lang="ru-RU" dirty="0"/>
              <a:t>Озеро Баскунчак</a:t>
            </a:r>
          </a:p>
        </p:txBody>
      </p:sp>
      <p:pic>
        <p:nvPicPr>
          <p:cNvPr id="7170" name="Picture 2" descr="C:\Users\Евгений\Desktop\баскунчак.jpg"/>
          <p:cNvPicPr>
            <a:picLocks noGrp="1" noChangeAspect="1" noChangeArrowheads="1"/>
          </p:cNvPicPr>
          <p:nvPr>
            <p:ph idx="1"/>
          </p:nvPr>
        </p:nvPicPr>
        <p:blipFill>
          <a:blip r:embed="rId2" cstate="print"/>
          <a:srcRect/>
          <a:stretch>
            <a:fillRect/>
          </a:stretch>
        </p:blipFill>
        <p:spPr bwMode="auto">
          <a:xfrm>
            <a:off x="1991544" y="980728"/>
            <a:ext cx="7200800" cy="3888432"/>
          </a:xfrm>
          <a:prstGeom prst="rect">
            <a:avLst/>
          </a:prstGeom>
          <a:noFill/>
        </p:spPr>
      </p:pic>
      <p:sp>
        <p:nvSpPr>
          <p:cNvPr id="4" name="TextBox 3"/>
          <p:cNvSpPr txBox="1"/>
          <p:nvPr/>
        </p:nvSpPr>
        <p:spPr>
          <a:xfrm>
            <a:off x="1953343" y="5001561"/>
            <a:ext cx="8794169" cy="1323439"/>
          </a:xfrm>
          <a:prstGeom prst="rect">
            <a:avLst/>
          </a:prstGeom>
          <a:noFill/>
        </p:spPr>
        <p:txBody>
          <a:bodyPr wrap="square" rtlCol="0">
            <a:spAutoFit/>
          </a:bodyPr>
          <a:lstStyle/>
          <a:p>
            <a:pPr algn="just"/>
            <a:r>
              <a:rPr lang="ru-RU" sz="2000" dirty="0">
                <a:solidFill>
                  <a:srgbClr val="333333"/>
                </a:solidFill>
                <a:latin typeface="Droid Sans"/>
                <a:cs typeface="Dubai" panose="020B0503030403030204" pitchFamily="34" charset="-78"/>
              </a:rPr>
              <a:t>Озеро находится в Астраханской области в 53 км к востоку от Волги. Это настоящее творение природы находится прямо на вершине сказочной соляной горы, которая уходит своим основанием на тысячу метров в глубину земли.  Площадь этого озера 115 </a:t>
            </a:r>
            <a:r>
              <a:rPr lang="ru-RU" sz="2000" dirty="0" err="1">
                <a:solidFill>
                  <a:srgbClr val="333333"/>
                </a:solidFill>
                <a:latin typeface="Droid Sans"/>
                <a:cs typeface="Dubai" panose="020B0503030403030204" pitchFamily="34" charset="-78"/>
              </a:rPr>
              <a:t>кв.км</a:t>
            </a:r>
            <a:r>
              <a:rPr lang="ru-RU" sz="2000" dirty="0">
                <a:solidFill>
                  <a:srgbClr val="333333"/>
                </a:solidFill>
                <a:latin typeface="Droid Sans"/>
                <a:cs typeface="Dubai" panose="020B0503030403030204" pitchFamily="34" charset="-78"/>
              </a:rPr>
              <a:t>.</a:t>
            </a:r>
          </a:p>
        </p:txBody>
      </p:sp>
      <p:sp>
        <p:nvSpPr>
          <p:cNvPr id="5" name="Стрелка: влево 4">
            <a:hlinkClick r:id="rId3" action="ppaction://hlinksldjump"/>
            <a:extLst>
              <a:ext uri="{FF2B5EF4-FFF2-40B4-BE49-F238E27FC236}">
                <a16:creationId xmlns:a16="http://schemas.microsoft.com/office/drawing/2014/main" id="{170F218A-3F56-479F-A45E-42B17F6837E4}"/>
              </a:ext>
            </a:extLst>
          </p:cNvPr>
          <p:cNvSpPr/>
          <p:nvPr/>
        </p:nvSpPr>
        <p:spPr>
          <a:xfrm>
            <a:off x="556592" y="5870713"/>
            <a:ext cx="1285461" cy="689113"/>
          </a:xfrm>
          <a:prstGeom prst="leftArrow">
            <a:avLst>
              <a:gd name="adj1" fmla="val 50000"/>
              <a:gd name="adj2" fmla="val 50000"/>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363585"/>
            <a:ext cx="7239000" cy="732696"/>
          </a:xfrm>
        </p:spPr>
        <p:txBody>
          <a:bodyPr/>
          <a:lstStyle/>
          <a:p>
            <a:pPr algn="ctr"/>
            <a:r>
              <a:rPr lang="ru-RU" dirty="0"/>
              <a:t>Озеро </a:t>
            </a:r>
            <a:r>
              <a:rPr lang="ru-RU" dirty="0" err="1"/>
              <a:t>эльтон</a:t>
            </a:r>
            <a:endParaRPr lang="ru-RU" dirty="0"/>
          </a:p>
        </p:txBody>
      </p:sp>
      <p:pic>
        <p:nvPicPr>
          <p:cNvPr id="8194" name="Picture 2" descr="C:\Users\Евгений\Desktop\эльтон.jpg"/>
          <p:cNvPicPr>
            <a:picLocks noGrp="1" noChangeAspect="1" noChangeArrowheads="1"/>
          </p:cNvPicPr>
          <p:nvPr>
            <p:ph idx="1"/>
          </p:nvPr>
        </p:nvPicPr>
        <p:blipFill>
          <a:blip r:embed="rId2" cstate="print"/>
          <a:srcRect/>
          <a:stretch>
            <a:fillRect/>
          </a:stretch>
        </p:blipFill>
        <p:spPr bwMode="auto">
          <a:xfrm>
            <a:off x="1847528" y="1268760"/>
            <a:ext cx="7488832" cy="4176464"/>
          </a:xfrm>
          <a:prstGeom prst="rect">
            <a:avLst/>
          </a:prstGeom>
          <a:noFill/>
        </p:spPr>
      </p:pic>
      <p:sp>
        <p:nvSpPr>
          <p:cNvPr id="4" name="TextBox 3"/>
          <p:cNvSpPr txBox="1"/>
          <p:nvPr/>
        </p:nvSpPr>
        <p:spPr>
          <a:xfrm>
            <a:off x="1847528" y="5589240"/>
            <a:ext cx="8807220" cy="1015663"/>
          </a:xfrm>
          <a:prstGeom prst="rect">
            <a:avLst/>
          </a:prstGeom>
          <a:noFill/>
        </p:spPr>
        <p:txBody>
          <a:bodyPr wrap="square" rtlCol="0">
            <a:spAutoFit/>
          </a:bodyPr>
          <a:lstStyle/>
          <a:p>
            <a:pPr algn="just"/>
            <a:r>
              <a:rPr lang="ru-RU" sz="2000" dirty="0">
                <a:solidFill>
                  <a:srgbClr val="333333"/>
                </a:solidFill>
                <a:latin typeface="Droid Sans"/>
                <a:cs typeface="Dubai" panose="020B0503030403030204" pitchFamily="34" charset="-78"/>
              </a:rPr>
              <a:t>В Волгоградской области  есть солёное озеро Эльтон с золотисто-розовой поверхностью,  потому что в нём живут водоросли, которые придают воде необычный оттенок</a:t>
            </a:r>
          </a:p>
        </p:txBody>
      </p:sp>
      <p:sp>
        <p:nvSpPr>
          <p:cNvPr id="5" name="Стрелка: влево 4">
            <a:hlinkClick r:id="rId3" action="ppaction://hlinksldjump"/>
            <a:extLst>
              <a:ext uri="{FF2B5EF4-FFF2-40B4-BE49-F238E27FC236}">
                <a16:creationId xmlns:a16="http://schemas.microsoft.com/office/drawing/2014/main" id="{E79D033D-5880-4209-8044-528B01F9CCDB}"/>
              </a:ext>
            </a:extLst>
          </p:cNvPr>
          <p:cNvSpPr/>
          <p:nvPr/>
        </p:nvSpPr>
        <p:spPr>
          <a:xfrm>
            <a:off x="397565" y="5915790"/>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55521"/>
            <a:ext cx="7239000" cy="692696"/>
          </a:xfrm>
        </p:spPr>
        <p:txBody>
          <a:bodyPr/>
          <a:lstStyle/>
          <a:p>
            <a:pPr algn="ctr"/>
            <a:r>
              <a:rPr lang="ru-RU" dirty="0"/>
              <a:t>Как добывают соль</a:t>
            </a:r>
            <a:r>
              <a:rPr lang="en-US" dirty="0"/>
              <a:t>?</a:t>
            </a:r>
            <a:endParaRPr lang="ru-RU" dirty="0"/>
          </a:p>
        </p:txBody>
      </p:sp>
      <p:pic>
        <p:nvPicPr>
          <p:cNvPr id="5122" name="Picture 2" descr="C:\Users\Евгений\Desktop\как добывают соль.jpg"/>
          <p:cNvPicPr>
            <a:picLocks noGrp="1" noChangeAspect="1" noChangeArrowheads="1"/>
          </p:cNvPicPr>
          <p:nvPr>
            <p:ph idx="1"/>
          </p:nvPr>
        </p:nvPicPr>
        <p:blipFill rotWithShape="1">
          <a:blip r:embed="rId2" cstate="print"/>
          <a:srcRect r="2817"/>
          <a:stretch/>
        </p:blipFill>
        <p:spPr bwMode="auto">
          <a:xfrm>
            <a:off x="792965" y="1185467"/>
            <a:ext cx="4968552" cy="2736303"/>
          </a:xfrm>
          <a:prstGeom prst="rect">
            <a:avLst/>
          </a:prstGeom>
          <a:noFill/>
        </p:spPr>
      </p:pic>
      <p:pic>
        <p:nvPicPr>
          <p:cNvPr id="5123" name="Picture 3" descr="C:\Users\Евгений\Desktop\добыча.jpg"/>
          <p:cNvPicPr>
            <a:picLocks noChangeAspect="1" noChangeArrowheads="1"/>
          </p:cNvPicPr>
          <p:nvPr/>
        </p:nvPicPr>
        <p:blipFill>
          <a:blip r:embed="rId3" cstate="print"/>
          <a:srcRect/>
          <a:stretch>
            <a:fillRect/>
          </a:stretch>
        </p:blipFill>
        <p:spPr bwMode="auto">
          <a:xfrm>
            <a:off x="5761517" y="3429000"/>
            <a:ext cx="4968552" cy="3284984"/>
          </a:xfrm>
          <a:prstGeom prst="rect">
            <a:avLst/>
          </a:prstGeom>
          <a:noFill/>
        </p:spPr>
      </p:pic>
      <p:sp>
        <p:nvSpPr>
          <p:cNvPr id="5" name="TextBox 4"/>
          <p:cNvSpPr txBox="1"/>
          <p:nvPr/>
        </p:nvSpPr>
        <p:spPr>
          <a:xfrm>
            <a:off x="5882376" y="1481491"/>
            <a:ext cx="4726834" cy="1631216"/>
          </a:xfrm>
          <a:prstGeom prst="rect">
            <a:avLst/>
          </a:prstGeom>
          <a:noFill/>
        </p:spPr>
        <p:txBody>
          <a:bodyPr wrap="square" rtlCol="0">
            <a:spAutoFit/>
          </a:bodyPr>
          <a:lstStyle/>
          <a:p>
            <a:pPr algn="just"/>
            <a:r>
              <a:rPr lang="ru-RU" sz="2000" dirty="0">
                <a:solidFill>
                  <a:srgbClr val="333333"/>
                </a:solidFill>
                <a:latin typeface="Droid Sans"/>
                <a:cs typeface="Dubai" panose="020B0503030403030204" pitchFamily="34" charset="-78"/>
              </a:rPr>
              <a:t>История добычи соли в России уходит своими корнями в 11 в. </a:t>
            </a:r>
            <a:r>
              <a:rPr lang="ru-RU" sz="2000" dirty="0" err="1">
                <a:solidFill>
                  <a:srgbClr val="333333"/>
                </a:solidFill>
                <a:latin typeface="Droid Sans"/>
                <a:cs typeface="Dubai" panose="020B0503030403030204" pitchFamily="34" charset="-78"/>
              </a:rPr>
              <a:t>д.н.э</a:t>
            </a:r>
            <a:r>
              <a:rPr lang="ru-RU" sz="2000" dirty="0">
                <a:solidFill>
                  <a:srgbClr val="333333"/>
                </a:solidFill>
                <a:latin typeface="Droid Sans"/>
                <a:cs typeface="Dubai" panose="020B0503030403030204" pitchFamily="34" charset="-78"/>
              </a:rPr>
              <a:t> – именно тогда, по предложениям историков, на Руси был организован солевой промысел.</a:t>
            </a:r>
          </a:p>
        </p:txBody>
      </p:sp>
      <p:sp>
        <p:nvSpPr>
          <p:cNvPr id="6" name="TextBox 5"/>
          <p:cNvSpPr txBox="1"/>
          <p:nvPr/>
        </p:nvSpPr>
        <p:spPr>
          <a:xfrm>
            <a:off x="632148" y="4414541"/>
            <a:ext cx="4968552" cy="1015663"/>
          </a:xfrm>
          <a:prstGeom prst="rect">
            <a:avLst/>
          </a:prstGeom>
          <a:noFill/>
        </p:spPr>
        <p:txBody>
          <a:bodyPr wrap="square" rtlCol="0">
            <a:spAutoFit/>
          </a:bodyPr>
          <a:lstStyle/>
          <a:p>
            <a:pPr algn="just"/>
            <a:r>
              <a:rPr lang="ru-RU" sz="2000" dirty="0">
                <a:solidFill>
                  <a:srgbClr val="333333"/>
                </a:solidFill>
                <a:latin typeface="Droid Sans"/>
                <a:cs typeface="Dubai" panose="020B0503030403030204" pitchFamily="34" charset="-78"/>
              </a:rPr>
              <a:t>Существуют различные способы добычи соли: </a:t>
            </a:r>
            <a:r>
              <a:rPr lang="ru-RU" sz="2000" dirty="0">
                <a:solidFill>
                  <a:schemeClr val="tx2">
                    <a:lumMod val="75000"/>
                  </a:schemeClr>
                </a:solidFill>
                <a:latin typeface="Droid Sans"/>
                <a:cs typeface="Dubai" panose="020B0503030403030204" pitchFamily="34" charset="-78"/>
                <a:hlinkClick r:id="rId4" action="ppaction://hlinksldjump">
                  <a:extLst>
                    <a:ext uri="{A12FA001-AC4F-418D-AE19-62706E023703}">
                      <ahyp:hlinkClr xmlns:ahyp="http://schemas.microsoft.com/office/drawing/2018/hyperlinkcolor" val="tx"/>
                    </a:ext>
                  </a:extLst>
                </a:hlinkClick>
              </a:rPr>
              <a:t>бассейновый</a:t>
            </a:r>
            <a:r>
              <a:rPr lang="ru-RU" sz="2000" dirty="0">
                <a:solidFill>
                  <a:srgbClr val="333333"/>
                </a:solidFill>
                <a:latin typeface="Droid Sans"/>
                <a:cs typeface="Dubai" panose="020B0503030403030204" pitchFamily="34" charset="-78"/>
              </a:rPr>
              <a:t>, </a:t>
            </a:r>
            <a:r>
              <a:rPr lang="ru-RU" sz="2000" dirty="0">
                <a:solidFill>
                  <a:schemeClr val="tx2">
                    <a:lumMod val="75000"/>
                  </a:schemeClr>
                </a:solidFill>
                <a:latin typeface="Droid Sans"/>
                <a:cs typeface="Dubai" panose="020B0503030403030204" pitchFamily="34" charset="-78"/>
                <a:hlinkClick r:id="rId5" action="ppaction://hlinksldjump">
                  <a:extLst>
                    <a:ext uri="{A12FA001-AC4F-418D-AE19-62706E023703}">
                      <ahyp:hlinkClr xmlns:ahyp="http://schemas.microsoft.com/office/drawing/2018/hyperlinkcolor" val="tx"/>
                    </a:ext>
                  </a:extLst>
                </a:hlinkClick>
              </a:rPr>
              <a:t>шахтный</a:t>
            </a:r>
            <a:r>
              <a:rPr lang="ru-RU" sz="2000" dirty="0">
                <a:solidFill>
                  <a:srgbClr val="333333"/>
                </a:solidFill>
                <a:latin typeface="Droid Sans"/>
                <a:cs typeface="Dubai" panose="020B0503030403030204" pitchFamily="34" charset="-78"/>
              </a:rPr>
              <a:t>,   </a:t>
            </a:r>
            <a:r>
              <a:rPr lang="ru-RU" sz="2000" dirty="0">
                <a:solidFill>
                  <a:schemeClr val="tx2">
                    <a:lumMod val="75000"/>
                  </a:schemeClr>
                </a:solidFill>
                <a:latin typeface="Droid Sans"/>
                <a:cs typeface="Dubai" panose="020B0503030403030204" pitchFamily="34" charset="-78"/>
                <a:hlinkClick r:id="rId6" action="ppaction://hlinksldjump">
                  <a:extLst>
                    <a:ext uri="{A12FA001-AC4F-418D-AE19-62706E023703}">
                      <ahyp:hlinkClr xmlns:ahyp="http://schemas.microsoft.com/office/drawing/2018/hyperlinkcolor" val="tx"/>
                    </a:ext>
                  </a:extLst>
                </a:hlinkClick>
              </a:rPr>
              <a:t>подземное выщелачивание</a:t>
            </a:r>
            <a:r>
              <a:rPr lang="ru-RU" sz="2000" dirty="0">
                <a:solidFill>
                  <a:srgbClr val="333333"/>
                </a:solidFill>
                <a:latin typeface="Droid Sans"/>
                <a:cs typeface="Dubai" panose="020B0503030403030204" pitchFamily="34" charset="-78"/>
              </a:rPr>
              <a:t>.</a:t>
            </a:r>
          </a:p>
        </p:txBody>
      </p:sp>
      <p:sp>
        <p:nvSpPr>
          <p:cNvPr id="7" name="Стрелка: влево 6">
            <a:hlinkClick r:id="rId7" action="ppaction://hlinksldjump"/>
            <a:extLst>
              <a:ext uri="{FF2B5EF4-FFF2-40B4-BE49-F238E27FC236}">
                <a16:creationId xmlns:a16="http://schemas.microsoft.com/office/drawing/2014/main" id="{1D5CB5BA-E915-4EAB-9680-9C96F2363E55}"/>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5395" y="114177"/>
            <a:ext cx="9652000" cy="1143000"/>
          </a:xfrm>
        </p:spPr>
        <p:txBody>
          <a:bodyPr>
            <a:normAutofit/>
          </a:bodyPr>
          <a:lstStyle/>
          <a:p>
            <a:pPr algn="ctr"/>
            <a:r>
              <a:rPr lang="ru-RU" dirty="0" err="1"/>
              <a:t>Бессейновый</a:t>
            </a:r>
            <a:r>
              <a:rPr lang="ru-RU" dirty="0"/>
              <a:t> способ добычи соли</a:t>
            </a:r>
          </a:p>
        </p:txBody>
      </p:sp>
      <p:pic>
        <p:nvPicPr>
          <p:cNvPr id="1026" name="Picture 2" descr="C:\Users\Евгений\Desktop\метод 1.jpg"/>
          <p:cNvPicPr>
            <a:picLocks noGrp="1" noChangeAspect="1" noChangeArrowheads="1"/>
          </p:cNvPicPr>
          <p:nvPr>
            <p:ph idx="1"/>
          </p:nvPr>
        </p:nvPicPr>
        <p:blipFill>
          <a:blip r:embed="rId2" cstate="print"/>
          <a:srcRect/>
          <a:stretch>
            <a:fillRect/>
          </a:stretch>
        </p:blipFill>
        <p:spPr bwMode="auto">
          <a:xfrm>
            <a:off x="1981200" y="1484786"/>
            <a:ext cx="7239000" cy="3888431"/>
          </a:xfrm>
          <a:prstGeom prst="rect">
            <a:avLst/>
          </a:prstGeom>
          <a:noFill/>
        </p:spPr>
      </p:pic>
      <p:sp>
        <p:nvSpPr>
          <p:cNvPr id="5" name="TextBox 4"/>
          <p:cNvSpPr txBox="1"/>
          <p:nvPr/>
        </p:nvSpPr>
        <p:spPr>
          <a:xfrm>
            <a:off x="1981200" y="5609535"/>
            <a:ext cx="7704857" cy="707886"/>
          </a:xfrm>
          <a:prstGeom prst="rect">
            <a:avLst/>
          </a:prstGeom>
          <a:noFill/>
        </p:spPr>
        <p:txBody>
          <a:bodyPr wrap="square" rtlCol="0">
            <a:spAutoFit/>
          </a:bodyPr>
          <a:lstStyle/>
          <a:p>
            <a:r>
              <a:rPr lang="ru-RU" sz="2000" dirty="0">
                <a:solidFill>
                  <a:srgbClr val="333333"/>
                </a:solidFill>
                <a:latin typeface="Droid Sans"/>
                <a:cs typeface="Dubai" panose="020B0503030403030204" pitchFamily="34" charset="-78"/>
              </a:rPr>
              <a:t>Этот способ используется для добычи самосадочной соли, образующейся в воде море и озёр.</a:t>
            </a:r>
          </a:p>
        </p:txBody>
      </p:sp>
      <p:sp>
        <p:nvSpPr>
          <p:cNvPr id="6" name="Стрелка: влево 5">
            <a:hlinkClick r:id="rId3" action="ppaction://hlinksldjump"/>
            <a:extLst>
              <a:ext uri="{FF2B5EF4-FFF2-40B4-BE49-F238E27FC236}">
                <a16:creationId xmlns:a16="http://schemas.microsoft.com/office/drawing/2014/main" id="{ACCCF806-A6B3-4523-92BB-6DCCA0964AE5}"/>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320040"/>
            <a:ext cx="7239000" cy="660688"/>
          </a:xfrm>
        </p:spPr>
        <p:txBody>
          <a:bodyPr/>
          <a:lstStyle/>
          <a:p>
            <a:pPr algn="ctr"/>
            <a:r>
              <a:rPr lang="ru-RU" dirty="0"/>
              <a:t>Шахтный способ</a:t>
            </a:r>
          </a:p>
        </p:txBody>
      </p:sp>
      <p:pic>
        <p:nvPicPr>
          <p:cNvPr id="2050" name="Picture 2" descr="C:\Users\Евгений\Desktop\шахты.jpg"/>
          <p:cNvPicPr>
            <a:picLocks noGrp="1" noChangeAspect="1" noChangeArrowheads="1"/>
          </p:cNvPicPr>
          <p:nvPr>
            <p:ph idx="1"/>
          </p:nvPr>
        </p:nvPicPr>
        <p:blipFill>
          <a:blip r:embed="rId2" cstate="print"/>
          <a:srcRect/>
          <a:stretch>
            <a:fillRect/>
          </a:stretch>
        </p:blipFill>
        <p:spPr bwMode="auto">
          <a:xfrm>
            <a:off x="2207568" y="1196752"/>
            <a:ext cx="6840760" cy="4176464"/>
          </a:xfrm>
          <a:prstGeom prst="rect">
            <a:avLst/>
          </a:prstGeom>
          <a:noFill/>
        </p:spPr>
      </p:pic>
      <p:sp>
        <p:nvSpPr>
          <p:cNvPr id="5" name="TextBox 4"/>
          <p:cNvSpPr txBox="1"/>
          <p:nvPr/>
        </p:nvSpPr>
        <p:spPr>
          <a:xfrm>
            <a:off x="2141308" y="5436299"/>
            <a:ext cx="8706950" cy="1323439"/>
          </a:xfrm>
          <a:prstGeom prst="rect">
            <a:avLst/>
          </a:prstGeom>
          <a:noFill/>
        </p:spPr>
        <p:txBody>
          <a:bodyPr wrap="square" rtlCol="0">
            <a:spAutoFit/>
          </a:bodyPr>
          <a:lstStyle/>
          <a:p>
            <a:pPr algn="just"/>
            <a:r>
              <a:rPr lang="ru-RU" sz="2000" dirty="0">
                <a:solidFill>
                  <a:srgbClr val="333333"/>
                </a:solidFill>
                <a:latin typeface="Droid Sans"/>
                <a:cs typeface="Dubai" panose="020B0503030403030204" pitchFamily="34" charset="-78"/>
              </a:rPr>
              <a:t>Этот способ используется для добычи соли, находящейся в глубине земли. Шахтный метод не зависит от времени года и ведётся беспрерывно. Подсчитано, что таким способом добывается более 60% всей соли в мире!</a:t>
            </a:r>
          </a:p>
        </p:txBody>
      </p:sp>
      <p:sp>
        <p:nvSpPr>
          <p:cNvPr id="6" name="Стрелка: влево 5">
            <a:hlinkClick r:id="rId3" action="ppaction://hlinksldjump"/>
            <a:extLst>
              <a:ext uri="{FF2B5EF4-FFF2-40B4-BE49-F238E27FC236}">
                <a16:creationId xmlns:a16="http://schemas.microsoft.com/office/drawing/2014/main" id="{9E8AD4F3-1BFD-4B1C-8E07-1D6F41F32D1C}"/>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320040"/>
            <a:ext cx="7239000" cy="804704"/>
          </a:xfrm>
        </p:spPr>
        <p:txBody>
          <a:bodyPr>
            <a:normAutofit fontScale="90000"/>
          </a:bodyPr>
          <a:lstStyle/>
          <a:p>
            <a:pPr algn="ctr"/>
            <a:r>
              <a:rPr lang="ru-RU" dirty="0"/>
              <a:t>Подземное Выщелачивание</a:t>
            </a:r>
          </a:p>
        </p:txBody>
      </p:sp>
      <p:sp>
        <p:nvSpPr>
          <p:cNvPr id="5" name="TextBox 4"/>
          <p:cNvSpPr txBox="1"/>
          <p:nvPr/>
        </p:nvSpPr>
        <p:spPr>
          <a:xfrm>
            <a:off x="2135560" y="5447787"/>
            <a:ext cx="8479431" cy="1015663"/>
          </a:xfrm>
          <a:prstGeom prst="rect">
            <a:avLst/>
          </a:prstGeom>
          <a:noFill/>
        </p:spPr>
        <p:txBody>
          <a:bodyPr wrap="square" rtlCol="0">
            <a:spAutoFit/>
          </a:bodyPr>
          <a:lstStyle/>
          <a:p>
            <a:pPr algn="just"/>
            <a:r>
              <a:rPr lang="ru-RU" sz="2000" dirty="0">
                <a:solidFill>
                  <a:srgbClr val="333333"/>
                </a:solidFill>
                <a:latin typeface="Droid Sans"/>
                <a:cs typeface="Dubai" panose="020B0503030403030204" pitchFamily="34" charset="-78"/>
              </a:rPr>
              <a:t>Это является ещё одним методом добычи соли. В нём всё зависит от мощности и глубины солевого пласта, где дальше закладывается сеть скважин, в которые закачивается пресная горячая вода.</a:t>
            </a:r>
          </a:p>
        </p:txBody>
      </p:sp>
      <p:sp>
        <p:nvSpPr>
          <p:cNvPr id="6" name="Стрелка: влево 5">
            <a:hlinkClick r:id="rId2" action="ppaction://hlinksldjump"/>
            <a:extLst>
              <a:ext uri="{FF2B5EF4-FFF2-40B4-BE49-F238E27FC236}">
                <a16:creationId xmlns:a16="http://schemas.microsoft.com/office/drawing/2014/main" id="{EF6CC1F3-E3EF-4CF8-BBD7-914286D7313F}"/>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a:extLst>
              <a:ext uri="{FF2B5EF4-FFF2-40B4-BE49-F238E27FC236}">
                <a16:creationId xmlns:a16="http://schemas.microsoft.com/office/drawing/2014/main" id="{6BFEAE16-4B22-4382-935D-D325D27BB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6644" y="1229247"/>
            <a:ext cx="5668112" cy="3919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A6CA40-2A47-4888-9A8C-16D058BB2188}"/>
              </a:ext>
            </a:extLst>
          </p:cNvPr>
          <p:cNvSpPr>
            <a:spLocks noGrp="1"/>
          </p:cNvSpPr>
          <p:nvPr>
            <p:ph type="title"/>
          </p:nvPr>
        </p:nvSpPr>
        <p:spPr>
          <a:xfrm>
            <a:off x="912812" y="596473"/>
            <a:ext cx="9652000" cy="689113"/>
          </a:xfrm>
        </p:spPr>
        <p:txBody>
          <a:bodyPr/>
          <a:lstStyle/>
          <a:p>
            <a:r>
              <a:rPr lang="ru-RU" dirty="0"/>
              <a:t>Как перерабатывают</a:t>
            </a:r>
          </a:p>
        </p:txBody>
      </p:sp>
      <p:sp>
        <p:nvSpPr>
          <p:cNvPr id="4" name="Стрелка: влево 3">
            <a:hlinkClick r:id="rId2" action="ppaction://hlinksldjump"/>
            <a:extLst>
              <a:ext uri="{FF2B5EF4-FFF2-40B4-BE49-F238E27FC236}">
                <a16:creationId xmlns:a16="http://schemas.microsoft.com/office/drawing/2014/main" id="{977FCE5D-0378-4D29-8ABF-5E8CEF1DDAC2}"/>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864C389F-D1A4-4831-ACE4-3AEEE1783D8D}"/>
              </a:ext>
            </a:extLst>
          </p:cNvPr>
          <p:cNvSpPr txBox="1"/>
          <p:nvPr/>
        </p:nvSpPr>
        <p:spPr>
          <a:xfrm>
            <a:off x="402364" y="1388285"/>
            <a:ext cx="7242726" cy="1754326"/>
          </a:xfrm>
          <a:prstGeom prst="rect">
            <a:avLst/>
          </a:prstGeom>
          <a:noFill/>
        </p:spPr>
        <p:txBody>
          <a:bodyPr wrap="square">
            <a:spAutoFit/>
          </a:bodyPr>
          <a:lstStyle/>
          <a:p>
            <a:pPr algn="just"/>
            <a:r>
              <a:rPr lang="ru-RU" dirty="0">
                <a:solidFill>
                  <a:srgbClr val="333333"/>
                </a:solidFill>
                <a:latin typeface="Droid Sans"/>
                <a:cs typeface="Dubai" panose="020B0503030403030204" pitchFamily="34" charset="-78"/>
              </a:rPr>
              <a:t>Более 95% хлорида натрия, добываемого на территории РФ – самосадочная и каменная соль. </a:t>
            </a:r>
          </a:p>
          <a:p>
            <a:pPr algn="just"/>
            <a:r>
              <a:rPr lang="ru-RU" dirty="0">
                <a:solidFill>
                  <a:srgbClr val="333333"/>
                </a:solidFill>
                <a:latin typeface="Droid Sans"/>
                <a:cs typeface="Dubai" panose="020B0503030403030204" pitchFamily="34" charset="-78"/>
              </a:rPr>
              <a:t>Каменная соль – добывается шахтным или карьерным способом из осадочных пород.</a:t>
            </a:r>
          </a:p>
          <a:p>
            <a:pPr algn="just"/>
            <a:r>
              <a:rPr lang="ru-RU" dirty="0">
                <a:solidFill>
                  <a:srgbClr val="333333"/>
                </a:solidFill>
                <a:latin typeface="Droid Sans"/>
                <a:cs typeface="Dubai" panose="020B0503030403030204" pitchFamily="34" charset="-78"/>
              </a:rPr>
              <a:t>Самосадочная – отлагается сама, ее собирают специальным насосом со дна озера.</a:t>
            </a:r>
          </a:p>
        </p:txBody>
      </p:sp>
      <p:sp>
        <p:nvSpPr>
          <p:cNvPr id="12" name="TextBox 11">
            <a:extLst>
              <a:ext uri="{FF2B5EF4-FFF2-40B4-BE49-F238E27FC236}">
                <a16:creationId xmlns:a16="http://schemas.microsoft.com/office/drawing/2014/main" id="{10AD6B53-C6C0-4DEA-831C-7EFAF2033C44}"/>
              </a:ext>
            </a:extLst>
          </p:cNvPr>
          <p:cNvSpPr txBox="1"/>
          <p:nvPr/>
        </p:nvSpPr>
        <p:spPr>
          <a:xfrm>
            <a:off x="398187" y="3275456"/>
            <a:ext cx="7395474" cy="2585323"/>
          </a:xfrm>
          <a:prstGeom prst="rect">
            <a:avLst/>
          </a:prstGeom>
          <a:noFill/>
        </p:spPr>
        <p:txBody>
          <a:bodyPr wrap="square">
            <a:spAutoFit/>
          </a:bodyPr>
          <a:lstStyle/>
          <a:p>
            <a:pPr algn="just"/>
            <a:r>
              <a:rPr lang="ru-RU" b="1" dirty="0">
                <a:solidFill>
                  <a:srgbClr val="333333"/>
                </a:solidFill>
                <a:latin typeface="Droid Sans"/>
                <a:cs typeface="Dubai" panose="020B0503030403030204" pitchFamily="34" charset="-78"/>
              </a:rPr>
              <a:t>Производство пищевой соли </a:t>
            </a:r>
            <a:r>
              <a:rPr lang="ru-RU" dirty="0">
                <a:solidFill>
                  <a:srgbClr val="333333"/>
                </a:solidFill>
                <a:latin typeface="Droid Sans"/>
                <a:cs typeface="Dubai" panose="020B0503030403030204" pitchFamily="34" charset="-78"/>
              </a:rPr>
              <a:t>состоит из следующих этапов:</a:t>
            </a:r>
          </a:p>
          <a:p>
            <a:pPr marL="342900" indent="-342900" algn="just">
              <a:buFont typeface="+mj-lt"/>
              <a:buAutoNum type="arabicPeriod"/>
            </a:pPr>
            <a:r>
              <a:rPr lang="ru-RU" dirty="0">
                <a:solidFill>
                  <a:schemeClr val="bg2">
                    <a:lumMod val="25000"/>
                  </a:schemeClr>
                </a:solidFill>
                <a:latin typeface="Droid Sans"/>
                <a:cs typeface="Dubai" panose="020B0503030403030204" pitchFamily="34" charset="-78"/>
              </a:rPr>
              <a:t>Очистка</a:t>
            </a:r>
            <a:r>
              <a:rPr lang="ru-RU" dirty="0">
                <a:solidFill>
                  <a:srgbClr val="333333"/>
                </a:solidFill>
                <a:latin typeface="Droid Sans"/>
                <a:cs typeface="Dubai" panose="020B0503030403030204" pitchFamily="34" charset="-78"/>
              </a:rPr>
              <a:t>. </a:t>
            </a:r>
            <a:r>
              <a:rPr lang="ru-RU" i="1" dirty="0">
                <a:solidFill>
                  <a:srgbClr val="333333"/>
                </a:solidFill>
                <a:latin typeface="Droid Sans"/>
                <a:cs typeface="Dubai" panose="020B0503030403030204" pitchFamily="34" charset="-78"/>
              </a:rPr>
              <a:t>Галит проходит несколько моек, затем его дробят и специальным сепаратором извлекают ненужные металлические примеси.</a:t>
            </a:r>
          </a:p>
          <a:p>
            <a:pPr marL="342900" indent="-342900" algn="just">
              <a:buFont typeface="+mj-lt"/>
              <a:buAutoNum type="arabicPeriod"/>
            </a:pPr>
            <a:r>
              <a:rPr lang="ru-RU" dirty="0">
                <a:solidFill>
                  <a:schemeClr val="bg2">
                    <a:lumMod val="25000"/>
                  </a:schemeClr>
                </a:solidFill>
                <a:latin typeface="Droid Sans"/>
                <a:cs typeface="Dubai" panose="020B0503030403030204" pitchFamily="34" charset="-78"/>
              </a:rPr>
              <a:t>Сушка</a:t>
            </a:r>
            <a:r>
              <a:rPr lang="ru-RU" dirty="0">
                <a:solidFill>
                  <a:srgbClr val="333333"/>
                </a:solidFill>
                <a:latin typeface="Droid Sans"/>
                <a:cs typeface="Dubai" panose="020B0503030403030204" pitchFamily="34" charset="-78"/>
              </a:rPr>
              <a:t> </a:t>
            </a:r>
            <a:r>
              <a:rPr lang="ru-RU" i="1" dirty="0">
                <a:solidFill>
                  <a:srgbClr val="333333"/>
                </a:solidFill>
                <a:latin typeface="Droid Sans"/>
                <a:cs typeface="Dubai" panose="020B0503030403030204" pitchFamily="34" charset="-78"/>
              </a:rPr>
              <a:t>производится при помощи промышленной центрифуги.</a:t>
            </a:r>
          </a:p>
          <a:p>
            <a:pPr marL="342900" indent="-342900" algn="just">
              <a:buFont typeface="+mj-lt"/>
              <a:buAutoNum type="arabicPeriod"/>
            </a:pPr>
            <a:r>
              <a:rPr lang="ru-RU" dirty="0">
                <a:solidFill>
                  <a:schemeClr val="bg2">
                    <a:lumMod val="25000"/>
                  </a:schemeClr>
                </a:solidFill>
                <a:latin typeface="Droid Sans"/>
                <a:cs typeface="Dubai" panose="020B0503030403030204" pitchFamily="34" charset="-78"/>
              </a:rPr>
              <a:t>Дробление. </a:t>
            </a:r>
            <a:r>
              <a:rPr lang="ru-RU" i="1" dirty="0">
                <a:solidFill>
                  <a:srgbClr val="333333"/>
                </a:solidFill>
                <a:latin typeface="Droid Sans"/>
                <a:cs typeface="Dubai" panose="020B0503030403030204" pitchFamily="34" charset="-78"/>
              </a:rPr>
              <a:t>Соль отправляют на вибрационный транспортер, где гранулы приобретают нужный размер.</a:t>
            </a:r>
          </a:p>
          <a:p>
            <a:pPr marL="342900" indent="-342900" algn="just">
              <a:buFont typeface="+mj-lt"/>
              <a:buAutoNum type="arabicPeriod"/>
            </a:pPr>
            <a:r>
              <a:rPr lang="ru-RU" i="1" dirty="0">
                <a:solidFill>
                  <a:srgbClr val="333333"/>
                </a:solidFill>
                <a:latin typeface="Droid Sans"/>
                <a:cs typeface="Dubai" panose="020B0503030403030204" pitchFamily="34" charset="-78"/>
              </a:rPr>
              <a:t>Окончательное</a:t>
            </a:r>
            <a:r>
              <a:rPr lang="ru-RU" dirty="0">
                <a:solidFill>
                  <a:srgbClr val="333333"/>
                </a:solidFill>
                <a:latin typeface="Droid Sans"/>
                <a:cs typeface="Dubai" panose="020B0503030403030204" pitchFamily="34" charset="-78"/>
              </a:rPr>
              <a:t> </a:t>
            </a:r>
            <a:r>
              <a:rPr lang="ru-RU" dirty="0">
                <a:solidFill>
                  <a:schemeClr val="bg2">
                    <a:lumMod val="25000"/>
                  </a:schemeClr>
                </a:solidFill>
                <a:latin typeface="Droid Sans"/>
                <a:cs typeface="Dubai" panose="020B0503030403030204" pitchFamily="34" charset="-78"/>
              </a:rPr>
              <a:t>высушивание</a:t>
            </a:r>
            <a:r>
              <a:rPr lang="ru-RU" dirty="0">
                <a:solidFill>
                  <a:srgbClr val="333333"/>
                </a:solidFill>
                <a:latin typeface="Droid Sans"/>
                <a:cs typeface="Dubai" panose="020B0503030403030204" pitchFamily="34" charset="-78"/>
              </a:rPr>
              <a:t> </a:t>
            </a:r>
            <a:r>
              <a:rPr lang="ru-RU" i="1" dirty="0">
                <a:solidFill>
                  <a:srgbClr val="333333"/>
                </a:solidFill>
                <a:latin typeface="Droid Sans"/>
                <a:cs typeface="Dubai" panose="020B0503030403030204" pitchFamily="34" charset="-78"/>
              </a:rPr>
              <a:t>производится в печи, где горячий воздух нагнетается промышленным вентилятором.</a:t>
            </a:r>
          </a:p>
        </p:txBody>
      </p:sp>
      <p:pic>
        <p:nvPicPr>
          <p:cNvPr id="13" name="Рисунок 12">
            <a:extLst>
              <a:ext uri="{FF2B5EF4-FFF2-40B4-BE49-F238E27FC236}">
                <a16:creationId xmlns:a16="http://schemas.microsoft.com/office/drawing/2014/main" id="{22A25F2E-815B-4A48-B945-02BB62507166}"/>
              </a:ext>
            </a:extLst>
          </p:cNvPr>
          <p:cNvPicPr>
            <a:picLocks noChangeAspect="1"/>
          </p:cNvPicPr>
          <p:nvPr/>
        </p:nvPicPr>
        <p:blipFill>
          <a:blip r:embed="rId3"/>
          <a:stretch>
            <a:fillRect/>
          </a:stretch>
        </p:blipFill>
        <p:spPr>
          <a:xfrm>
            <a:off x="7793661" y="203162"/>
            <a:ext cx="4111626" cy="2745547"/>
          </a:xfrm>
          <a:prstGeom prst="rect">
            <a:avLst/>
          </a:prstGeom>
        </p:spPr>
      </p:pic>
      <p:sp>
        <p:nvSpPr>
          <p:cNvPr id="14" name="TextBox 13">
            <a:extLst>
              <a:ext uri="{FF2B5EF4-FFF2-40B4-BE49-F238E27FC236}">
                <a16:creationId xmlns:a16="http://schemas.microsoft.com/office/drawing/2014/main" id="{8EA217E2-536E-499E-98BF-4498D220BF69}"/>
              </a:ext>
            </a:extLst>
          </p:cNvPr>
          <p:cNvSpPr txBox="1"/>
          <p:nvPr/>
        </p:nvSpPr>
        <p:spPr>
          <a:xfrm>
            <a:off x="7595500" y="2948710"/>
            <a:ext cx="3467100" cy="369332"/>
          </a:xfrm>
          <a:prstGeom prst="rect">
            <a:avLst/>
          </a:prstGeom>
          <a:noFill/>
        </p:spPr>
        <p:txBody>
          <a:bodyPr wrap="square" rtlCol="0">
            <a:spAutoFit/>
          </a:bodyPr>
          <a:lstStyle/>
          <a:p>
            <a:r>
              <a:rPr lang="ru-RU" dirty="0">
                <a:solidFill>
                  <a:srgbClr val="333333"/>
                </a:solidFill>
                <a:latin typeface="Droid Sans"/>
                <a:cs typeface="Dubai" panose="020B0503030403030204" pitchFamily="34" charset="-78"/>
              </a:rPr>
              <a:t>Соль Илецк, в солевой шахте</a:t>
            </a:r>
          </a:p>
        </p:txBody>
      </p:sp>
      <p:pic>
        <p:nvPicPr>
          <p:cNvPr id="18" name="Рисунок 17">
            <a:extLst>
              <a:ext uri="{FF2B5EF4-FFF2-40B4-BE49-F238E27FC236}">
                <a16:creationId xmlns:a16="http://schemas.microsoft.com/office/drawing/2014/main" id="{5149CC1B-7006-4609-9322-C92594017FF2}"/>
              </a:ext>
            </a:extLst>
          </p:cNvPr>
          <p:cNvPicPr>
            <a:picLocks noChangeAspect="1"/>
          </p:cNvPicPr>
          <p:nvPr/>
        </p:nvPicPr>
        <p:blipFill>
          <a:blip r:embed="rId4"/>
          <a:stretch>
            <a:fillRect/>
          </a:stretch>
        </p:blipFill>
        <p:spPr>
          <a:xfrm>
            <a:off x="7829319" y="3513527"/>
            <a:ext cx="4077796" cy="2585323"/>
          </a:xfrm>
          <a:prstGeom prst="rect">
            <a:avLst/>
          </a:prstGeom>
        </p:spPr>
      </p:pic>
      <p:sp>
        <p:nvSpPr>
          <p:cNvPr id="19" name="TextBox 18">
            <a:extLst>
              <a:ext uri="{FF2B5EF4-FFF2-40B4-BE49-F238E27FC236}">
                <a16:creationId xmlns:a16="http://schemas.microsoft.com/office/drawing/2014/main" id="{1790A5EE-6850-4808-AA45-8F33D9853707}"/>
              </a:ext>
            </a:extLst>
          </p:cNvPr>
          <p:cNvSpPr txBox="1"/>
          <p:nvPr/>
        </p:nvSpPr>
        <p:spPr>
          <a:xfrm>
            <a:off x="8328927" y="6308034"/>
            <a:ext cx="2490100" cy="369332"/>
          </a:xfrm>
          <a:prstGeom prst="rect">
            <a:avLst/>
          </a:prstGeom>
          <a:noFill/>
        </p:spPr>
        <p:txBody>
          <a:bodyPr wrap="square" rtlCol="0">
            <a:spAutoFit/>
          </a:bodyPr>
          <a:lstStyle/>
          <a:p>
            <a:pPr algn="r"/>
            <a:r>
              <a:rPr lang="ru-RU" dirty="0">
                <a:solidFill>
                  <a:srgbClr val="333333"/>
                </a:solidFill>
                <a:latin typeface="Droid Sans"/>
                <a:cs typeface="Dubai" panose="020B0503030403030204" pitchFamily="34" charset="-78"/>
              </a:rPr>
              <a:t>Фасовка</a:t>
            </a:r>
          </a:p>
        </p:txBody>
      </p:sp>
      <p:sp>
        <p:nvSpPr>
          <p:cNvPr id="21" name="TextBox 20">
            <a:extLst>
              <a:ext uri="{FF2B5EF4-FFF2-40B4-BE49-F238E27FC236}">
                <a16:creationId xmlns:a16="http://schemas.microsoft.com/office/drawing/2014/main" id="{7224CB2E-B14D-4A1C-90B2-01AAF28C5C33}"/>
              </a:ext>
            </a:extLst>
          </p:cNvPr>
          <p:cNvSpPr txBox="1"/>
          <p:nvPr/>
        </p:nvSpPr>
        <p:spPr>
          <a:xfrm>
            <a:off x="2284239" y="5867130"/>
            <a:ext cx="5821987" cy="738664"/>
          </a:xfrm>
          <a:prstGeom prst="rect">
            <a:avLst/>
          </a:prstGeom>
          <a:noFill/>
        </p:spPr>
        <p:txBody>
          <a:bodyPr wrap="square">
            <a:spAutoFit/>
          </a:bodyPr>
          <a:lstStyle/>
          <a:p>
            <a:r>
              <a:rPr lang="ru-RU" sz="1400" i="1" dirty="0">
                <a:solidFill>
                  <a:schemeClr val="bg2">
                    <a:lumMod val="50000"/>
                  </a:schemeClr>
                </a:solidFill>
              </a:rPr>
              <a:t>Для </a:t>
            </a:r>
            <a:r>
              <a:rPr lang="ru-RU" sz="1400" b="1" i="1" dirty="0">
                <a:solidFill>
                  <a:schemeClr val="bg2">
                    <a:lumMod val="50000"/>
                  </a:schemeClr>
                </a:solidFill>
                <a:hlinkClick r:id="rId5" action="ppaction://hlinksldjump">
                  <a:extLst>
                    <a:ext uri="{A12FA001-AC4F-418D-AE19-62706E023703}">
                      <ahyp:hlinkClr xmlns:ahyp="http://schemas.microsoft.com/office/drawing/2018/hyperlinkcolor" val="tx"/>
                    </a:ext>
                  </a:extLst>
                </a:hlinkClick>
              </a:rPr>
              <a:t>посыпания улиц зимой</a:t>
            </a:r>
            <a:r>
              <a:rPr lang="ru-RU" sz="1400" i="1" dirty="0">
                <a:solidFill>
                  <a:schemeClr val="bg2">
                    <a:lumMod val="50000"/>
                  </a:schemeClr>
                </a:solidFill>
              </a:rPr>
              <a:t>, а также в химической и сельскохозяйственной отрасли используют неочищенный галит. Это существенно экономит средства на очистку.</a:t>
            </a:r>
          </a:p>
        </p:txBody>
      </p:sp>
    </p:spTree>
    <p:extLst>
      <p:ext uri="{BB962C8B-B14F-4D97-AF65-F5344CB8AC3E}">
        <p14:creationId xmlns:p14="http://schemas.microsoft.com/office/powerpoint/2010/main" val="539921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A27B5C-FC81-4BD1-B7D5-BA2227E0B506}"/>
              </a:ext>
            </a:extLst>
          </p:cNvPr>
          <p:cNvSpPr>
            <a:spLocks noGrp="1"/>
          </p:cNvSpPr>
          <p:nvPr>
            <p:ph type="title"/>
          </p:nvPr>
        </p:nvSpPr>
        <p:spPr>
          <a:xfrm>
            <a:off x="1744331" y="199528"/>
            <a:ext cx="7382537" cy="965421"/>
          </a:xfrm>
        </p:spPr>
        <p:txBody>
          <a:bodyPr>
            <a:normAutofit fontScale="90000"/>
          </a:bodyPr>
          <a:lstStyle/>
          <a:p>
            <a:pPr algn="ctr"/>
            <a:r>
              <a:rPr lang="ru-RU" dirty="0"/>
              <a:t>Чем опасна дорожная соль?</a:t>
            </a:r>
          </a:p>
        </p:txBody>
      </p:sp>
      <p:sp>
        <p:nvSpPr>
          <p:cNvPr id="9" name="Объект 8">
            <a:extLst>
              <a:ext uri="{FF2B5EF4-FFF2-40B4-BE49-F238E27FC236}">
                <a16:creationId xmlns:a16="http://schemas.microsoft.com/office/drawing/2014/main" id="{36EC70C6-5EA1-438D-93A8-D8802A40A8E3}"/>
              </a:ext>
            </a:extLst>
          </p:cNvPr>
          <p:cNvSpPr>
            <a:spLocks noGrp="1"/>
          </p:cNvSpPr>
          <p:nvPr>
            <p:ph idx="1"/>
          </p:nvPr>
        </p:nvSpPr>
        <p:spPr>
          <a:xfrm>
            <a:off x="609599" y="1390154"/>
            <a:ext cx="6267451" cy="4029571"/>
          </a:xfrm>
        </p:spPr>
        <p:txBody>
          <a:bodyPr>
            <a:normAutofit fontScale="92500" lnSpcReduction="10000"/>
          </a:bodyPr>
          <a:lstStyle/>
          <a:p>
            <a:pPr>
              <a:buFont typeface="Arial" panose="020B0604020202020204" pitchFamily="34" charset="0"/>
              <a:buChar char="•"/>
            </a:pPr>
            <a:r>
              <a:rPr lang="ru-RU" sz="1400" dirty="0">
                <a:solidFill>
                  <a:srgbClr val="333333"/>
                </a:solidFill>
                <a:latin typeface="Droid Sans"/>
                <a:cs typeface="Dubai" panose="020B0503030403030204" pitchFamily="34" charset="-78"/>
              </a:rPr>
              <a:t>Несмотря на кажущуюся безопасность, хлориды натрия и кальция  негативно влияют на окружающую среду, портят личные вещи (обувь, одежду), наносят ущерб технике и автомобилям.</a:t>
            </a:r>
          </a:p>
          <a:p>
            <a:pPr>
              <a:buFont typeface="Arial" panose="020B0604020202020204" pitchFamily="34" charset="0"/>
              <a:buChar char="•"/>
            </a:pPr>
            <a:r>
              <a:rPr lang="ru-RU" sz="1400" dirty="0">
                <a:solidFill>
                  <a:srgbClr val="333333"/>
                </a:solidFill>
                <a:latin typeface="Droid Sans"/>
                <a:cs typeface="Dubai" panose="020B0503030403030204" pitchFamily="34" charset="-78"/>
              </a:rPr>
              <a:t>После того как соль растворяется —  распадается на ионы натрия (</a:t>
            </a:r>
            <a:r>
              <a:rPr lang="en-US" sz="1400" dirty="0">
                <a:solidFill>
                  <a:srgbClr val="333333"/>
                </a:solidFill>
                <a:latin typeface="Droid Sans"/>
                <a:cs typeface="Dubai" panose="020B0503030403030204" pitchFamily="34" charset="-78"/>
              </a:rPr>
              <a:t>Na</a:t>
            </a:r>
            <a:r>
              <a:rPr lang="en-US" sz="1400" baseline="30000" dirty="0">
                <a:solidFill>
                  <a:srgbClr val="333333"/>
                </a:solidFill>
                <a:latin typeface="Droid Sans"/>
                <a:cs typeface="Dubai" panose="020B0503030403030204" pitchFamily="34" charset="-78"/>
              </a:rPr>
              <a:t>+</a:t>
            </a:r>
            <a:r>
              <a:rPr lang="en-US" sz="1400" dirty="0">
                <a:solidFill>
                  <a:srgbClr val="333333"/>
                </a:solidFill>
                <a:latin typeface="Droid Sans"/>
                <a:cs typeface="Dubai" panose="020B0503030403030204" pitchFamily="34" charset="-78"/>
              </a:rPr>
              <a:t>)</a:t>
            </a:r>
            <a:r>
              <a:rPr lang="ru-RU" sz="1400" dirty="0">
                <a:solidFill>
                  <a:srgbClr val="333333"/>
                </a:solidFill>
                <a:latin typeface="Droid Sans"/>
                <a:cs typeface="Dubai" panose="020B0503030403030204" pitchFamily="34" charset="-78"/>
              </a:rPr>
              <a:t> и хлора</a:t>
            </a:r>
            <a:r>
              <a:rPr lang="en-US" sz="1400" dirty="0">
                <a:solidFill>
                  <a:srgbClr val="333333"/>
                </a:solidFill>
                <a:latin typeface="Droid Sans"/>
                <a:cs typeface="Dubai" panose="020B0503030403030204" pitchFamily="34" charset="-78"/>
              </a:rPr>
              <a:t> (Cl</a:t>
            </a:r>
            <a:r>
              <a:rPr lang="en-US" sz="1400" baseline="30000" dirty="0">
                <a:solidFill>
                  <a:srgbClr val="333333"/>
                </a:solidFill>
                <a:latin typeface="Droid Sans"/>
                <a:cs typeface="Dubai" panose="020B0503030403030204" pitchFamily="34" charset="-78"/>
              </a:rPr>
              <a:t>-</a:t>
            </a:r>
            <a:r>
              <a:rPr lang="en-US" sz="1400" dirty="0">
                <a:solidFill>
                  <a:srgbClr val="333333"/>
                </a:solidFill>
                <a:latin typeface="Droid Sans"/>
                <a:cs typeface="Dubai" panose="020B0503030403030204" pitchFamily="34" charset="-78"/>
              </a:rPr>
              <a:t>)</a:t>
            </a:r>
            <a:r>
              <a:rPr lang="ru-RU" sz="1400" dirty="0">
                <a:solidFill>
                  <a:srgbClr val="333333"/>
                </a:solidFill>
                <a:latin typeface="Droid Sans"/>
                <a:cs typeface="Dubai" panose="020B0503030403030204" pitchFamily="34" charset="-78"/>
              </a:rPr>
              <a:t>, – она поступает в водосливы и попадает в поверхностные воды (ручьи, озера и реки), а также в подземные воды.</a:t>
            </a:r>
          </a:p>
          <a:p>
            <a:pPr>
              <a:buFont typeface="Arial" panose="020B0604020202020204" pitchFamily="34" charset="0"/>
              <a:buChar char="•"/>
            </a:pPr>
            <a:r>
              <a:rPr lang="ru-RU" sz="1400" dirty="0">
                <a:solidFill>
                  <a:srgbClr val="333333"/>
                </a:solidFill>
                <a:latin typeface="Droid Sans"/>
                <a:cs typeface="Dubai" panose="020B0503030403030204" pitchFamily="34" charset="-78"/>
              </a:rPr>
              <a:t>Дорожная соль высокой концентрации может вызвать обезвоживание почвы и привести к гибели деревьев и растений.</a:t>
            </a:r>
          </a:p>
          <a:p>
            <a:pPr>
              <a:buFont typeface="Arial" panose="020B0604020202020204" pitchFamily="34" charset="0"/>
              <a:buChar char="•"/>
            </a:pPr>
            <a:r>
              <a:rPr lang="ru-RU" sz="1400" dirty="0">
                <a:solidFill>
                  <a:srgbClr val="333333"/>
                </a:solidFill>
                <a:latin typeface="Droid Sans"/>
                <a:cs typeface="Dubai" panose="020B0503030403030204" pitchFamily="34" charset="-78"/>
              </a:rPr>
              <a:t>Высохшие кристаллы соли привлекают к оживленным магистралям оленей и лосей, что повышает вероятность их гибели на дорогах.</a:t>
            </a:r>
          </a:p>
          <a:p>
            <a:pPr>
              <a:buFont typeface="Arial" panose="020B0604020202020204" pitchFamily="34" charset="0"/>
              <a:buChar char="•"/>
            </a:pPr>
            <a:r>
              <a:rPr lang="ru-RU" sz="1400" dirty="0">
                <a:solidFill>
                  <a:srgbClr val="333333"/>
                </a:solidFill>
                <a:latin typeface="Droid Sans"/>
                <a:cs typeface="Dubai" panose="020B0503030403030204" pitchFamily="34" charset="-78"/>
              </a:rPr>
              <a:t>Техническая соль попадает на лапы собак и кошек, разъедает, доставляет неудобства. Здесь можно посоветовать выгуливать питомцев либо в специальной обуви для животных, либо подальше от оживленных улиц.</a:t>
            </a:r>
          </a:p>
          <a:p>
            <a:pPr>
              <a:buFont typeface="Arial" panose="020B0604020202020204" pitchFamily="34" charset="0"/>
              <a:buChar char="•"/>
            </a:pPr>
            <a:r>
              <a:rPr lang="ru-RU" sz="1400" dirty="0">
                <a:solidFill>
                  <a:srgbClr val="333333"/>
                </a:solidFill>
                <a:latin typeface="Droid Sans"/>
                <a:cs typeface="Dubai" panose="020B0503030403030204" pitchFamily="34" charset="-78"/>
              </a:rPr>
              <a:t>Соль вызывает коррозию автомобильного транспорта</a:t>
            </a:r>
          </a:p>
          <a:p>
            <a:pPr marL="0" indent="0" algn="just">
              <a:buNone/>
            </a:pPr>
            <a:r>
              <a:rPr lang="ru-RU" sz="1400" i="1" dirty="0">
                <a:solidFill>
                  <a:schemeClr val="bg2">
                    <a:lumMod val="50000"/>
                  </a:schemeClr>
                </a:solidFill>
                <a:latin typeface="Droid Sans"/>
                <a:cs typeface="Dubai" panose="020B0503030403030204" pitchFamily="34" charset="-78"/>
              </a:rPr>
              <a:t>Конечно, использование дорожной соли необходимо для обеспечения безопасности людей, но при этом она пагубно влияет на окружающую среду. На данный момент проводятся различные исследования, которые ищут альтернативные и безопасные вещества на смену дорожной соли.</a:t>
            </a:r>
          </a:p>
        </p:txBody>
      </p:sp>
      <p:pic>
        <p:nvPicPr>
          <p:cNvPr id="3" name="Рисунок 2">
            <a:extLst>
              <a:ext uri="{FF2B5EF4-FFF2-40B4-BE49-F238E27FC236}">
                <a16:creationId xmlns:a16="http://schemas.microsoft.com/office/drawing/2014/main" id="{586CD22D-CE11-4223-BB22-83F256775CD9}"/>
              </a:ext>
            </a:extLst>
          </p:cNvPr>
          <p:cNvPicPr>
            <a:picLocks noChangeAspect="1"/>
          </p:cNvPicPr>
          <p:nvPr/>
        </p:nvPicPr>
        <p:blipFill>
          <a:blip r:embed="rId2"/>
          <a:stretch>
            <a:fillRect/>
          </a:stretch>
        </p:blipFill>
        <p:spPr>
          <a:xfrm>
            <a:off x="7096125" y="1164948"/>
            <a:ext cx="3611927" cy="2907601"/>
          </a:xfrm>
          <a:prstGeom prst="rect">
            <a:avLst/>
          </a:prstGeom>
        </p:spPr>
      </p:pic>
      <p:pic>
        <p:nvPicPr>
          <p:cNvPr id="4" name="Рисунок 3">
            <a:extLst>
              <a:ext uri="{FF2B5EF4-FFF2-40B4-BE49-F238E27FC236}">
                <a16:creationId xmlns:a16="http://schemas.microsoft.com/office/drawing/2014/main" id="{F7138F7C-260F-4AC0-A228-3BD8AF041797}"/>
              </a:ext>
            </a:extLst>
          </p:cNvPr>
          <p:cNvPicPr>
            <a:picLocks noChangeAspect="1"/>
          </p:cNvPicPr>
          <p:nvPr/>
        </p:nvPicPr>
        <p:blipFill rotWithShape="1">
          <a:blip r:embed="rId3"/>
          <a:srcRect l="7506" r="9718"/>
          <a:stretch/>
        </p:blipFill>
        <p:spPr>
          <a:xfrm>
            <a:off x="7096125" y="4171950"/>
            <a:ext cx="3619190" cy="2419350"/>
          </a:xfrm>
          <a:prstGeom prst="rect">
            <a:avLst/>
          </a:prstGeom>
        </p:spPr>
      </p:pic>
      <p:sp>
        <p:nvSpPr>
          <p:cNvPr id="7" name="Стрелка: влево 6">
            <a:hlinkClick r:id="rId4" action="ppaction://hlinksldjump"/>
            <a:extLst>
              <a:ext uri="{FF2B5EF4-FFF2-40B4-BE49-F238E27FC236}">
                <a16:creationId xmlns:a16="http://schemas.microsoft.com/office/drawing/2014/main" id="{4B5E7DDC-75A8-42ED-9BB7-4115A93EDD1E}"/>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id="{F370E4F8-87EF-42BB-93EB-2C3A22F20E33}"/>
              </a:ext>
            </a:extLst>
          </p:cNvPr>
          <p:cNvPicPr>
            <a:picLocks noChangeAspect="1"/>
          </p:cNvPicPr>
          <p:nvPr/>
        </p:nvPicPr>
        <p:blipFill rotWithShape="1">
          <a:blip r:embed="rId5"/>
          <a:srcRect b="11297"/>
          <a:stretch/>
        </p:blipFill>
        <p:spPr>
          <a:xfrm>
            <a:off x="2234236" y="5171664"/>
            <a:ext cx="1785316" cy="1583628"/>
          </a:xfrm>
          <a:prstGeom prst="rect">
            <a:avLst/>
          </a:prstGeom>
        </p:spPr>
      </p:pic>
      <p:pic>
        <p:nvPicPr>
          <p:cNvPr id="10" name="Рисунок 9">
            <a:extLst>
              <a:ext uri="{FF2B5EF4-FFF2-40B4-BE49-F238E27FC236}">
                <a16:creationId xmlns:a16="http://schemas.microsoft.com/office/drawing/2014/main" id="{F56F938F-E904-4258-B6C2-D2A217E8A9DC}"/>
              </a:ext>
            </a:extLst>
          </p:cNvPr>
          <p:cNvPicPr>
            <a:picLocks noChangeAspect="1"/>
          </p:cNvPicPr>
          <p:nvPr/>
        </p:nvPicPr>
        <p:blipFill>
          <a:blip r:embed="rId6"/>
          <a:stretch>
            <a:fillRect/>
          </a:stretch>
        </p:blipFill>
        <p:spPr>
          <a:xfrm>
            <a:off x="4238627" y="5171664"/>
            <a:ext cx="2533805" cy="1583628"/>
          </a:xfrm>
          <a:prstGeom prst="rect">
            <a:avLst/>
          </a:prstGeom>
        </p:spPr>
      </p:pic>
    </p:spTree>
    <p:extLst>
      <p:ext uri="{BB962C8B-B14F-4D97-AF65-F5344CB8AC3E}">
        <p14:creationId xmlns:p14="http://schemas.microsoft.com/office/powerpoint/2010/main" val="2948700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AC9E60-F1E6-4323-BC0E-F0D6E51B601E}"/>
              </a:ext>
            </a:extLst>
          </p:cNvPr>
          <p:cNvSpPr>
            <a:spLocks noGrp="1"/>
          </p:cNvSpPr>
          <p:nvPr>
            <p:ph type="title"/>
          </p:nvPr>
        </p:nvSpPr>
        <p:spPr>
          <a:xfrm>
            <a:off x="686214" y="205409"/>
            <a:ext cx="9652000" cy="689113"/>
          </a:xfrm>
        </p:spPr>
        <p:txBody>
          <a:bodyPr/>
          <a:lstStyle/>
          <a:p>
            <a:pPr algn="ctr"/>
            <a:r>
              <a:rPr lang="ru-RU" dirty="0"/>
              <a:t>Зима-время солить тротуары</a:t>
            </a:r>
          </a:p>
        </p:txBody>
      </p:sp>
      <p:sp>
        <p:nvSpPr>
          <p:cNvPr id="4" name="Стрелка: влево 3">
            <a:hlinkClick r:id="rId2" action="ppaction://hlinksldjump"/>
            <a:extLst>
              <a:ext uri="{FF2B5EF4-FFF2-40B4-BE49-F238E27FC236}">
                <a16:creationId xmlns:a16="http://schemas.microsoft.com/office/drawing/2014/main" id="{3228A918-468B-4EAB-B1E3-F5F959572BAD}"/>
              </a:ext>
            </a:extLst>
          </p:cNvPr>
          <p:cNvSpPr/>
          <p:nvPr/>
        </p:nvSpPr>
        <p:spPr>
          <a:xfrm>
            <a:off x="405064" y="594348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A31C9502-E3AB-411A-9F1E-6BF88B705461}"/>
              </a:ext>
            </a:extLst>
          </p:cNvPr>
          <p:cNvSpPr txBox="1"/>
          <p:nvPr/>
        </p:nvSpPr>
        <p:spPr>
          <a:xfrm>
            <a:off x="532296" y="1192490"/>
            <a:ext cx="4532243" cy="1323439"/>
          </a:xfrm>
          <a:prstGeom prst="rect">
            <a:avLst/>
          </a:prstGeom>
          <a:noFill/>
        </p:spPr>
        <p:txBody>
          <a:bodyPr wrap="square">
            <a:spAutoFit/>
          </a:bodyPr>
          <a:lstStyle/>
          <a:p>
            <a:pPr algn="just"/>
            <a:r>
              <a:rPr lang="ru-RU" sz="2000" dirty="0">
                <a:solidFill>
                  <a:srgbClr val="333333"/>
                </a:solidFill>
                <a:latin typeface="Droid Sans"/>
                <a:cs typeface="Dubai" panose="020B0503030403030204" pitchFamily="34" charset="-78"/>
              </a:rPr>
              <a:t>С появлением снега и падением ртутного столба ниже нуля на дороги начинают сыпать соль. Но для чего же это?</a:t>
            </a:r>
          </a:p>
        </p:txBody>
      </p:sp>
      <p:sp>
        <p:nvSpPr>
          <p:cNvPr id="8" name="TextBox 7">
            <a:extLst>
              <a:ext uri="{FF2B5EF4-FFF2-40B4-BE49-F238E27FC236}">
                <a16:creationId xmlns:a16="http://schemas.microsoft.com/office/drawing/2014/main" id="{C2FD0205-420A-4769-9B3F-1DBA450590D6}"/>
              </a:ext>
            </a:extLst>
          </p:cNvPr>
          <p:cNvSpPr txBox="1"/>
          <p:nvPr/>
        </p:nvSpPr>
        <p:spPr>
          <a:xfrm>
            <a:off x="5248275" y="4224656"/>
            <a:ext cx="5496108" cy="2554545"/>
          </a:xfrm>
          <a:prstGeom prst="rect">
            <a:avLst/>
          </a:prstGeom>
          <a:noFill/>
        </p:spPr>
        <p:txBody>
          <a:bodyPr wrap="square">
            <a:spAutoFit/>
          </a:bodyPr>
          <a:lstStyle/>
          <a:p>
            <a:pPr algn="just"/>
            <a:r>
              <a:rPr lang="ru-RU" sz="2000" dirty="0">
                <a:solidFill>
                  <a:srgbClr val="333333"/>
                </a:solidFill>
                <a:latin typeface="Droid Sans"/>
                <a:cs typeface="Dubai" panose="020B0503030403030204" pitchFamily="34" charset="-78"/>
              </a:rPr>
              <a:t>Хлористый натрий, вступая в реакцию с замерзшей водой, повышает ее соленость. Смысл в том, что соленая вода не замерзает даже при - 15°C. Проезжая часть быстро очищается ото льда и снега, повышается безопасность движения. Высыпать несколько мешков соли намного быстрее, чем собирать тонны снега.</a:t>
            </a:r>
          </a:p>
        </p:txBody>
      </p:sp>
      <p:pic>
        <p:nvPicPr>
          <p:cNvPr id="9" name="Рисунок 8">
            <a:extLst>
              <a:ext uri="{FF2B5EF4-FFF2-40B4-BE49-F238E27FC236}">
                <a16:creationId xmlns:a16="http://schemas.microsoft.com/office/drawing/2014/main" id="{192B9943-E386-43DF-969E-7D574F50EEA0}"/>
              </a:ext>
            </a:extLst>
          </p:cNvPr>
          <p:cNvPicPr>
            <a:picLocks noChangeAspect="1"/>
          </p:cNvPicPr>
          <p:nvPr/>
        </p:nvPicPr>
        <p:blipFill>
          <a:blip r:embed="rId3"/>
          <a:stretch>
            <a:fillRect/>
          </a:stretch>
        </p:blipFill>
        <p:spPr>
          <a:xfrm>
            <a:off x="5248275" y="1135984"/>
            <a:ext cx="5496108" cy="2978060"/>
          </a:xfrm>
          <a:prstGeom prst="rect">
            <a:avLst/>
          </a:prstGeom>
        </p:spPr>
      </p:pic>
      <p:pic>
        <p:nvPicPr>
          <p:cNvPr id="10" name="Рисунок 9">
            <a:extLst>
              <a:ext uri="{FF2B5EF4-FFF2-40B4-BE49-F238E27FC236}">
                <a16:creationId xmlns:a16="http://schemas.microsoft.com/office/drawing/2014/main" id="{48BC3E19-5053-4FC0-AC4A-90CD1850F1F7}"/>
              </a:ext>
            </a:extLst>
          </p:cNvPr>
          <p:cNvPicPr>
            <a:picLocks noChangeAspect="1"/>
          </p:cNvPicPr>
          <p:nvPr/>
        </p:nvPicPr>
        <p:blipFill>
          <a:blip r:embed="rId4"/>
          <a:stretch>
            <a:fillRect/>
          </a:stretch>
        </p:blipFill>
        <p:spPr>
          <a:xfrm>
            <a:off x="405064" y="2703255"/>
            <a:ext cx="4686046" cy="2885571"/>
          </a:xfrm>
          <a:prstGeom prst="rect">
            <a:avLst/>
          </a:prstGeom>
        </p:spPr>
      </p:pic>
      <p:sp>
        <p:nvSpPr>
          <p:cNvPr id="5" name="TextBox 4">
            <a:extLst>
              <a:ext uri="{FF2B5EF4-FFF2-40B4-BE49-F238E27FC236}">
                <a16:creationId xmlns:a16="http://schemas.microsoft.com/office/drawing/2014/main" id="{26146D9A-F0C8-48E4-A101-2734B43850BB}"/>
              </a:ext>
            </a:extLst>
          </p:cNvPr>
          <p:cNvSpPr txBox="1"/>
          <p:nvPr/>
        </p:nvSpPr>
        <p:spPr>
          <a:xfrm>
            <a:off x="1714362" y="6026434"/>
            <a:ext cx="3797852" cy="461665"/>
          </a:xfrm>
          <a:prstGeom prst="rect">
            <a:avLst/>
          </a:prstGeom>
          <a:noFill/>
        </p:spPr>
        <p:txBody>
          <a:bodyPr wrap="square" rtlCol="0">
            <a:spAutoFit/>
          </a:bodyPr>
          <a:lstStyle/>
          <a:p>
            <a:r>
              <a:rPr lang="ru-RU" sz="24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Практическая часть</a:t>
            </a:r>
          </a:p>
        </p:txBody>
      </p:sp>
    </p:spTree>
    <p:extLst>
      <p:ext uri="{BB962C8B-B14F-4D97-AF65-F5344CB8AC3E}">
        <p14:creationId xmlns:p14="http://schemas.microsoft.com/office/powerpoint/2010/main" val="3316662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7568E4-F893-4BD2-A9D9-C562D074E517}"/>
              </a:ext>
            </a:extLst>
          </p:cNvPr>
          <p:cNvSpPr>
            <a:spLocks noGrp="1"/>
          </p:cNvSpPr>
          <p:nvPr>
            <p:ph type="title"/>
          </p:nvPr>
        </p:nvSpPr>
        <p:spPr>
          <a:xfrm>
            <a:off x="2905227" y="0"/>
            <a:ext cx="5526155" cy="971383"/>
          </a:xfrm>
        </p:spPr>
        <p:txBody>
          <a:bodyPr/>
          <a:lstStyle/>
          <a:p>
            <a:r>
              <a:rPr lang="ru-RU" dirty="0"/>
              <a:t>Практическая часть</a:t>
            </a:r>
          </a:p>
        </p:txBody>
      </p:sp>
      <p:sp>
        <p:nvSpPr>
          <p:cNvPr id="4" name="Стрелка: влево 3">
            <a:hlinkClick r:id="rId2" action="ppaction://hlinksldjump"/>
            <a:extLst>
              <a:ext uri="{FF2B5EF4-FFF2-40B4-BE49-F238E27FC236}">
                <a16:creationId xmlns:a16="http://schemas.microsoft.com/office/drawing/2014/main" id="{70D47329-48B9-4C59-A238-15A43B6DA8EE}"/>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descr="Изображение выглядит как внутренний, чашка, пить, прилавок&#10;&#10;Автоматически созданное описание">
            <a:extLst>
              <a:ext uri="{FF2B5EF4-FFF2-40B4-BE49-F238E27FC236}">
                <a16:creationId xmlns:a16="http://schemas.microsoft.com/office/drawing/2014/main" id="{78479F09-4B57-430D-9D82-2B1361B1D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508" y="2873497"/>
            <a:ext cx="3573671" cy="2680253"/>
          </a:xfrm>
          <a:prstGeom prst="rect">
            <a:avLst/>
          </a:prstGeom>
        </p:spPr>
      </p:pic>
      <p:pic>
        <p:nvPicPr>
          <p:cNvPr id="30" name="Рисунок 29" descr="Изображение выглядит как текст&#10;&#10;Автоматически созданное описание">
            <a:extLst>
              <a:ext uri="{FF2B5EF4-FFF2-40B4-BE49-F238E27FC236}">
                <a16:creationId xmlns:a16="http://schemas.microsoft.com/office/drawing/2014/main" id="{EFB197D3-2920-4A25-8A2F-AE9B52C69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3308" y="2682170"/>
            <a:ext cx="3374031" cy="2530524"/>
          </a:xfrm>
          <a:prstGeom prst="rect">
            <a:avLst/>
          </a:prstGeom>
        </p:spPr>
      </p:pic>
      <p:pic>
        <p:nvPicPr>
          <p:cNvPr id="20" name="Рисунок 19" descr="Изображение выглядит как внутренний&#10;&#10;Автоматически созданное описание">
            <a:extLst>
              <a:ext uri="{FF2B5EF4-FFF2-40B4-BE49-F238E27FC236}">
                <a16:creationId xmlns:a16="http://schemas.microsoft.com/office/drawing/2014/main" id="{61C27075-6EEC-4DD5-B227-3C40252D6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497009" y="2682170"/>
            <a:ext cx="3374033" cy="2530525"/>
          </a:xfrm>
          <a:prstGeom prst="rect">
            <a:avLst/>
          </a:prstGeom>
        </p:spPr>
      </p:pic>
      <p:sp>
        <p:nvSpPr>
          <p:cNvPr id="10" name="TextBox 9">
            <a:extLst>
              <a:ext uri="{FF2B5EF4-FFF2-40B4-BE49-F238E27FC236}">
                <a16:creationId xmlns:a16="http://schemas.microsoft.com/office/drawing/2014/main" id="{50DA4842-3CCA-4AF4-9B71-DC3FA4A4F5DD}"/>
              </a:ext>
            </a:extLst>
          </p:cNvPr>
          <p:cNvSpPr txBox="1"/>
          <p:nvPr/>
        </p:nvSpPr>
        <p:spPr>
          <a:xfrm>
            <a:off x="596349" y="1065251"/>
            <a:ext cx="10298074" cy="923330"/>
          </a:xfrm>
          <a:prstGeom prst="rect">
            <a:avLst/>
          </a:prstGeom>
          <a:noFill/>
        </p:spPr>
        <p:txBody>
          <a:bodyPr wrap="square">
            <a:spAutoFit/>
          </a:bodyPr>
          <a:lstStyle/>
          <a:p>
            <a:pPr algn="ctr"/>
            <a:r>
              <a:rPr lang="ru-RU" dirty="0"/>
              <a:t>В ходе исследования соли мы решили проверить снег на наличие в нем ионов хлора. </a:t>
            </a:r>
          </a:p>
          <a:p>
            <a:pPr algn="ctr"/>
            <a:r>
              <a:rPr lang="ru-RU" dirty="0"/>
              <a:t>Мы взяли пробы снега в пяти разных местах (в лесу, около дома, магазина, школы, в парке). </a:t>
            </a:r>
          </a:p>
          <a:p>
            <a:pPr algn="ctr"/>
            <a:r>
              <a:rPr lang="ru-RU" dirty="0"/>
              <a:t>  Затем мы растопили снег и профильтровали получившуюся воду. </a:t>
            </a:r>
          </a:p>
        </p:txBody>
      </p:sp>
    </p:spTree>
    <p:extLst>
      <p:ext uri="{BB962C8B-B14F-4D97-AF65-F5344CB8AC3E}">
        <p14:creationId xmlns:p14="http://schemas.microsoft.com/office/powerpoint/2010/main" val="4126106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A9E52A-EDBF-427C-8333-9EC262B32B69}"/>
              </a:ext>
            </a:extLst>
          </p:cNvPr>
          <p:cNvSpPr txBox="1"/>
          <p:nvPr/>
        </p:nvSpPr>
        <p:spPr>
          <a:xfrm>
            <a:off x="492885" y="3778260"/>
            <a:ext cx="7110850" cy="584775"/>
          </a:xfrm>
          <a:prstGeom prst="rect">
            <a:avLst/>
          </a:prstGeom>
          <a:noFill/>
        </p:spPr>
        <p:txBody>
          <a:bodyPr wrap="square" rtlCol="0">
            <a:spAutoFit/>
          </a:bodyPr>
          <a:lstStyle/>
          <a:p>
            <a:r>
              <a:rPr lang="ru-RU" sz="3200" b="1" dirty="0">
                <a:solidFill>
                  <a:srgbClr val="165998"/>
                </a:solidFill>
                <a:effectLst>
                  <a:outerShdw blurRad="38100" dist="38100" dir="2700000" algn="tl">
                    <a:srgbClr val="000000">
                      <a:alpha val="43137"/>
                    </a:srgbClr>
                  </a:outerShdw>
                </a:effectLst>
                <a:hlinkClick r:id="rId2" action="ppaction://hlinksldjump">
                  <a:extLst>
                    <a:ext uri="{A12FA001-AC4F-418D-AE19-62706E023703}">
                      <ahyp:hlinkClr xmlns:ahyp="http://schemas.microsoft.com/office/drawing/2018/hyperlinkcolor" val="tx"/>
                    </a:ext>
                  </a:extLst>
                </a:hlinkClick>
              </a:rPr>
              <a:t>Зал №3 Непросто о соли</a:t>
            </a:r>
            <a:endParaRPr lang="ru-RU" sz="3200" b="1" dirty="0">
              <a:solidFill>
                <a:srgbClr val="165998"/>
              </a:solidFill>
              <a:effectLst>
                <a:outerShdw blurRad="38100" dist="38100" dir="2700000" algn="tl">
                  <a:srgbClr val="000000">
                    <a:alpha val="43137"/>
                  </a:srgbClr>
                </a:outerShdw>
              </a:effectLst>
            </a:endParaRPr>
          </a:p>
        </p:txBody>
      </p:sp>
      <p:sp>
        <p:nvSpPr>
          <p:cNvPr id="3" name="Прямоугольник 2">
            <a:extLst>
              <a:ext uri="{FF2B5EF4-FFF2-40B4-BE49-F238E27FC236}">
                <a16:creationId xmlns:a16="http://schemas.microsoft.com/office/drawing/2014/main" id="{704CFDE3-4746-4CDB-A5E6-34521930A956}"/>
              </a:ext>
            </a:extLst>
          </p:cNvPr>
          <p:cNvSpPr/>
          <p:nvPr/>
        </p:nvSpPr>
        <p:spPr>
          <a:xfrm>
            <a:off x="1919181" y="93868"/>
            <a:ext cx="6851374" cy="654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a:extLst>
              <a:ext uri="{FF2B5EF4-FFF2-40B4-BE49-F238E27FC236}">
                <a16:creationId xmlns:a16="http://schemas.microsoft.com/office/drawing/2014/main" id="{25265327-B7E5-4487-A45D-0529913FC344}"/>
              </a:ext>
            </a:extLst>
          </p:cNvPr>
          <p:cNvSpPr>
            <a:spLocks noGrp="1"/>
          </p:cNvSpPr>
          <p:nvPr>
            <p:ph type="title"/>
          </p:nvPr>
        </p:nvSpPr>
        <p:spPr>
          <a:xfrm>
            <a:off x="4591879" y="121832"/>
            <a:ext cx="1505977" cy="594360"/>
          </a:xfrm>
        </p:spPr>
        <p:txBody>
          <a:bodyPr>
            <a:normAutofit/>
          </a:bodyPr>
          <a:lstStyle/>
          <a:p>
            <a:r>
              <a:rPr lang="en-US" dirty="0"/>
              <a:t>NaCl</a:t>
            </a:r>
            <a:endParaRPr lang="ru-RU" dirty="0"/>
          </a:p>
        </p:txBody>
      </p:sp>
      <p:grpSp>
        <p:nvGrpSpPr>
          <p:cNvPr id="19" name="Группа 18">
            <a:extLst>
              <a:ext uri="{FF2B5EF4-FFF2-40B4-BE49-F238E27FC236}">
                <a16:creationId xmlns:a16="http://schemas.microsoft.com/office/drawing/2014/main" id="{C986867B-0CC8-48F7-8476-777CFB78AA41}"/>
              </a:ext>
            </a:extLst>
          </p:cNvPr>
          <p:cNvGrpSpPr/>
          <p:nvPr/>
        </p:nvGrpSpPr>
        <p:grpSpPr>
          <a:xfrm>
            <a:off x="435811" y="986818"/>
            <a:ext cx="6196899" cy="2151821"/>
            <a:chOff x="654474" y="1596827"/>
            <a:chExt cx="6196899" cy="2151821"/>
          </a:xfrm>
        </p:grpSpPr>
        <p:sp>
          <p:nvSpPr>
            <p:cNvPr id="7" name="TextBox 6">
              <a:extLst>
                <a:ext uri="{FF2B5EF4-FFF2-40B4-BE49-F238E27FC236}">
                  <a16:creationId xmlns:a16="http://schemas.microsoft.com/office/drawing/2014/main" id="{25B2FE57-B68A-4D3D-9CD6-BB0DFB48F18F}"/>
                </a:ext>
              </a:extLst>
            </p:cNvPr>
            <p:cNvSpPr txBox="1"/>
            <p:nvPr/>
          </p:nvSpPr>
          <p:spPr>
            <a:xfrm>
              <a:off x="689110" y="1596827"/>
              <a:ext cx="6162263" cy="584775"/>
            </a:xfrm>
            <a:prstGeom prst="rect">
              <a:avLst/>
            </a:prstGeom>
            <a:noFill/>
          </p:spPr>
          <p:txBody>
            <a:bodyPr wrap="square" rtlCol="0">
              <a:spAutoFit/>
            </a:bodyPr>
            <a:lstStyle/>
            <a:p>
              <a:r>
                <a:rPr lang="ru-RU" sz="3200" b="1" dirty="0">
                  <a:solidFill>
                    <a:srgbClr val="165998"/>
                  </a:solidFill>
                  <a:effectLst>
                    <a:outerShdw blurRad="38100" dist="38100" dir="2700000" algn="tl">
                      <a:srgbClr val="000000">
                        <a:alpha val="43137"/>
                      </a:srgbClr>
                    </a:outerShdw>
                  </a:effectLst>
                  <a:hlinkClick r:id="rId3" action="ppaction://hlinksldjump">
                    <a:extLst>
                      <a:ext uri="{A12FA001-AC4F-418D-AE19-62706E023703}">
                        <ahyp:hlinkClr xmlns:ahyp="http://schemas.microsoft.com/office/drawing/2018/hyperlinkcolor" val="tx"/>
                      </a:ext>
                    </a:extLst>
                  </a:hlinkClick>
                </a:rPr>
                <a:t>Зал №1 Камень правит миром</a:t>
              </a:r>
              <a:endParaRPr lang="ru-RU" sz="3200" b="1" dirty="0">
                <a:solidFill>
                  <a:srgbClr val="165998"/>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4B27BD9D-CAE0-4A26-BC29-00BD9B801F26}"/>
                </a:ext>
              </a:extLst>
            </p:cNvPr>
            <p:cNvSpPr txBox="1"/>
            <p:nvPr/>
          </p:nvSpPr>
          <p:spPr>
            <a:xfrm>
              <a:off x="654475" y="2146024"/>
              <a:ext cx="4532243" cy="523220"/>
            </a:xfrm>
            <a:prstGeom prst="rect">
              <a:avLst/>
            </a:prstGeom>
            <a:noFill/>
          </p:spPr>
          <p:txBody>
            <a:bodyPr wrap="square" rtlCol="0">
              <a:spAutoFit/>
            </a:bodyPr>
            <a:lstStyle/>
            <a:p>
              <a:r>
                <a:rPr lang="ru-RU" sz="2800" dirty="0">
                  <a:solidFill>
                    <a:schemeClr val="tx2">
                      <a:lumMod val="75000"/>
                    </a:schemeClr>
                  </a:solidFill>
                  <a:hlinkClick r:id="rId3" action="ppaction://hlinksldjump">
                    <a:extLst>
                      <a:ext uri="{A12FA001-AC4F-418D-AE19-62706E023703}">
                        <ahyp:hlinkClr xmlns:ahyp="http://schemas.microsoft.com/office/drawing/2018/hyperlinkcolor" val="tx"/>
                      </a:ext>
                    </a:extLst>
                  </a:hlinkClick>
                </a:rPr>
                <a:t>Происхождение названия</a:t>
              </a:r>
              <a:endParaRPr lang="ru-RU" sz="2800" dirty="0">
                <a:solidFill>
                  <a:schemeClr val="tx2">
                    <a:lumMod val="75000"/>
                  </a:schemeClr>
                </a:solidFill>
              </a:endParaRPr>
            </a:p>
          </p:txBody>
        </p:sp>
        <p:sp>
          <p:nvSpPr>
            <p:cNvPr id="9" name="TextBox 8">
              <a:extLst>
                <a:ext uri="{FF2B5EF4-FFF2-40B4-BE49-F238E27FC236}">
                  <a16:creationId xmlns:a16="http://schemas.microsoft.com/office/drawing/2014/main" id="{7157B6E9-47B1-4C8F-AB4F-99605AA539D2}"/>
                </a:ext>
              </a:extLst>
            </p:cNvPr>
            <p:cNvSpPr txBox="1"/>
            <p:nvPr/>
          </p:nvSpPr>
          <p:spPr>
            <a:xfrm>
              <a:off x="654474" y="2663256"/>
              <a:ext cx="3882887" cy="523220"/>
            </a:xfrm>
            <a:prstGeom prst="rect">
              <a:avLst/>
            </a:prstGeom>
            <a:noFill/>
          </p:spPr>
          <p:txBody>
            <a:bodyPr wrap="square" rtlCol="0">
              <a:spAutoFit/>
            </a:bodyPr>
            <a:lstStyle/>
            <a:p>
              <a:r>
                <a:rPr lang="ru-RU" sz="2800" dirty="0">
                  <a:solidFill>
                    <a:schemeClr val="tx2">
                      <a:lumMod val="75000"/>
                    </a:schemeClr>
                  </a:solidFill>
                  <a:hlinkClick r:id="rId4" action="ppaction://hlinksldjump">
                    <a:extLst>
                      <a:ext uri="{A12FA001-AC4F-418D-AE19-62706E023703}">
                        <ahyp:hlinkClr xmlns:ahyp="http://schemas.microsoft.com/office/drawing/2018/hyperlinkcolor" val="tx"/>
                      </a:ext>
                    </a:extLst>
                  </a:hlinkClick>
                </a:rPr>
                <a:t>Первые упоминания</a:t>
              </a:r>
              <a:endParaRPr lang="ru-RU" sz="2800" dirty="0">
                <a:solidFill>
                  <a:schemeClr val="tx2">
                    <a:lumMod val="75000"/>
                  </a:schemeClr>
                </a:solidFill>
              </a:endParaRPr>
            </a:p>
          </p:txBody>
        </p:sp>
        <p:sp>
          <p:nvSpPr>
            <p:cNvPr id="10" name="TextBox 9">
              <a:extLst>
                <a:ext uri="{FF2B5EF4-FFF2-40B4-BE49-F238E27FC236}">
                  <a16:creationId xmlns:a16="http://schemas.microsoft.com/office/drawing/2014/main" id="{501DF4AB-9820-4507-93B7-267E3E9F81FC}"/>
                </a:ext>
              </a:extLst>
            </p:cNvPr>
            <p:cNvSpPr txBox="1"/>
            <p:nvPr/>
          </p:nvSpPr>
          <p:spPr>
            <a:xfrm>
              <a:off x="655001" y="3225428"/>
              <a:ext cx="3737113" cy="523220"/>
            </a:xfrm>
            <a:prstGeom prst="rect">
              <a:avLst/>
            </a:prstGeom>
            <a:noFill/>
          </p:spPr>
          <p:txBody>
            <a:bodyPr wrap="square" rtlCol="0">
              <a:spAutoFit/>
            </a:bodyPr>
            <a:lstStyle/>
            <a:p>
              <a:r>
                <a:rPr lang="ru-RU" sz="2800" dirty="0">
                  <a:solidFill>
                    <a:schemeClr val="tx2">
                      <a:lumMod val="75000"/>
                    </a:schemeClr>
                  </a:solidFill>
                  <a:hlinkClick r:id="rId5" action="ppaction://hlinksldjump">
                    <a:extLst>
                      <a:ext uri="{A12FA001-AC4F-418D-AE19-62706E023703}">
                        <ahyp:hlinkClr xmlns:ahyp="http://schemas.microsoft.com/office/drawing/2018/hyperlinkcolor" val="tx"/>
                      </a:ext>
                    </a:extLst>
                  </a:hlinkClick>
                </a:rPr>
                <a:t>Исторические факты</a:t>
              </a:r>
              <a:endParaRPr lang="ru-RU" sz="2800" dirty="0">
                <a:solidFill>
                  <a:schemeClr val="tx2">
                    <a:lumMod val="75000"/>
                  </a:schemeClr>
                </a:solidFill>
              </a:endParaRPr>
            </a:p>
          </p:txBody>
        </p:sp>
      </p:grpSp>
      <p:sp>
        <p:nvSpPr>
          <p:cNvPr id="5" name="TextBox 4">
            <a:extLst>
              <a:ext uri="{FF2B5EF4-FFF2-40B4-BE49-F238E27FC236}">
                <a16:creationId xmlns:a16="http://schemas.microsoft.com/office/drawing/2014/main" id="{637BC9C8-483D-4D56-8935-B92F94A254F4}"/>
              </a:ext>
            </a:extLst>
          </p:cNvPr>
          <p:cNvSpPr txBox="1"/>
          <p:nvPr/>
        </p:nvSpPr>
        <p:spPr>
          <a:xfrm>
            <a:off x="4876806" y="1968700"/>
            <a:ext cx="6162263" cy="584775"/>
          </a:xfrm>
          <a:prstGeom prst="rect">
            <a:avLst/>
          </a:prstGeom>
          <a:noFill/>
        </p:spPr>
        <p:txBody>
          <a:bodyPr wrap="square" rtlCol="0">
            <a:spAutoFit/>
          </a:bodyPr>
          <a:lstStyle/>
          <a:p>
            <a:r>
              <a:rPr lang="ru-RU" sz="3200" b="1" u="sng" dirty="0">
                <a:solidFill>
                  <a:srgbClr val="165998"/>
                </a:solidFill>
                <a:effectLst>
                  <a:outerShdw blurRad="38100" dist="38100" dir="2700000" algn="tl">
                    <a:srgbClr val="000000">
                      <a:alpha val="43137"/>
                    </a:srgbClr>
                  </a:outerShdw>
                </a:effectLst>
              </a:rPr>
              <a:t>Зал №2 Без соли хлеб не еда </a:t>
            </a:r>
          </a:p>
        </p:txBody>
      </p:sp>
      <p:sp>
        <p:nvSpPr>
          <p:cNvPr id="15" name="TextBox 14">
            <a:hlinkClick r:id="rId6" action="ppaction://hlinksldjump"/>
            <a:extLst>
              <a:ext uri="{FF2B5EF4-FFF2-40B4-BE49-F238E27FC236}">
                <a16:creationId xmlns:a16="http://schemas.microsoft.com/office/drawing/2014/main" id="{271BC62D-5602-4FC6-BC06-7D3693E6DD2E}"/>
              </a:ext>
            </a:extLst>
          </p:cNvPr>
          <p:cNvSpPr txBox="1"/>
          <p:nvPr/>
        </p:nvSpPr>
        <p:spPr>
          <a:xfrm>
            <a:off x="6398022" y="2525982"/>
            <a:ext cx="2835965" cy="523220"/>
          </a:xfrm>
          <a:prstGeom prst="rect">
            <a:avLst/>
          </a:prstGeom>
          <a:noFill/>
        </p:spPr>
        <p:txBody>
          <a:bodyPr wrap="square" rtlCol="0">
            <a:spAutoFit/>
          </a:bodyPr>
          <a:lstStyle/>
          <a:p>
            <a:r>
              <a:rPr lang="ru-RU" sz="2800" dirty="0">
                <a:solidFill>
                  <a:schemeClr val="tx2">
                    <a:lumMod val="75000"/>
                  </a:schemeClr>
                </a:solidFill>
                <a:hlinkClick r:id="rId6" action="ppaction://hlinksldjump">
                  <a:extLst>
                    <a:ext uri="{A12FA001-AC4F-418D-AE19-62706E023703}">
                      <ahyp:hlinkClr xmlns:ahyp="http://schemas.microsoft.com/office/drawing/2018/hyperlinkcolor" val="tx"/>
                    </a:ext>
                  </a:extLst>
                </a:hlinkClick>
              </a:rPr>
              <a:t>Месторождения</a:t>
            </a:r>
            <a:endParaRPr lang="ru-RU" sz="2800" dirty="0">
              <a:solidFill>
                <a:schemeClr val="tx2">
                  <a:lumMod val="75000"/>
                </a:schemeClr>
              </a:solidFill>
            </a:endParaRPr>
          </a:p>
        </p:txBody>
      </p:sp>
      <p:sp>
        <p:nvSpPr>
          <p:cNvPr id="16" name="TextBox 15">
            <a:hlinkClick r:id="rId7" action="ppaction://hlinksldjump"/>
            <a:extLst>
              <a:ext uri="{FF2B5EF4-FFF2-40B4-BE49-F238E27FC236}">
                <a16:creationId xmlns:a16="http://schemas.microsoft.com/office/drawing/2014/main" id="{09CC26BC-61CB-451E-82C2-36D69861FD7E}"/>
              </a:ext>
            </a:extLst>
          </p:cNvPr>
          <p:cNvSpPr txBox="1"/>
          <p:nvPr/>
        </p:nvSpPr>
        <p:spPr>
          <a:xfrm>
            <a:off x="6398022" y="3076624"/>
            <a:ext cx="4075036" cy="523220"/>
          </a:xfrm>
          <a:prstGeom prst="rect">
            <a:avLst/>
          </a:prstGeom>
          <a:noFill/>
        </p:spPr>
        <p:txBody>
          <a:bodyPr wrap="square" rtlCol="0">
            <a:spAutoFit/>
          </a:bodyPr>
          <a:lstStyle/>
          <a:p>
            <a:r>
              <a:rPr lang="ru-RU" sz="2800" u="sng" dirty="0">
                <a:solidFill>
                  <a:schemeClr val="tx2">
                    <a:lumMod val="75000"/>
                  </a:schemeClr>
                </a:solidFill>
              </a:rPr>
              <a:t>Как добывают соль?</a:t>
            </a:r>
          </a:p>
        </p:txBody>
      </p:sp>
      <p:sp>
        <p:nvSpPr>
          <p:cNvPr id="17" name="TextBox 16">
            <a:hlinkClick r:id="rId8" action="ppaction://hlinksldjump"/>
            <a:extLst>
              <a:ext uri="{FF2B5EF4-FFF2-40B4-BE49-F238E27FC236}">
                <a16:creationId xmlns:a16="http://schemas.microsoft.com/office/drawing/2014/main" id="{A4E5F8BD-41CE-4EB9-91ED-4FA62BC83932}"/>
              </a:ext>
            </a:extLst>
          </p:cNvPr>
          <p:cNvSpPr txBox="1"/>
          <p:nvPr/>
        </p:nvSpPr>
        <p:spPr>
          <a:xfrm>
            <a:off x="6398022" y="3616382"/>
            <a:ext cx="3790123" cy="523220"/>
          </a:xfrm>
          <a:prstGeom prst="rect">
            <a:avLst/>
          </a:prstGeom>
          <a:noFill/>
        </p:spPr>
        <p:txBody>
          <a:bodyPr wrap="square" rtlCol="0">
            <a:spAutoFit/>
          </a:bodyPr>
          <a:lstStyle/>
          <a:p>
            <a:r>
              <a:rPr lang="ru-RU" sz="2800" dirty="0">
                <a:solidFill>
                  <a:schemeClr val="tx2">
                    <a:lumMod val="75000"/>
                  </a:schemeClr>
                </a:solidFill>
                <a:hlinkClick r:id="rId8" action="ppaction://hlinksldjump">
                  <a:extLst>
                    <a:ext uri="{A12FA001-AC4F-418D-AE19-62706E023703}">
                      <ahyp:hlinkClr xmlns:ahyp="http://schemas.microsoft.com/office/drawing/2018/hyperlinkcolor" val="tx"/>
                    </a:ext>
                  </a:extLst>
                </a:hlinkClick>
              </a:rPr>
              <a:t>Как перерабатывают</a:t>
            </a:r>
            <a:r>
              <a:rPr lang="ru-RU" sz="2800" dirty="0">
                <a:solidFill>
                  <a:schemeClr val="tx2">
                    <a:lumMod val="75000"/>
                  </a:schemeClr>
                </a:solidFill>
              </a:rPr>
              <a:t>?</a:t>
            </a:r>
          </a:p>
        </p:txBody>
      </p:sp>
      <p:grpSp>
        <p:nvGrpSpPr>
          <p:cNvPr id="21" name="Группа 20">
            <a:extLst>
              <a:ext uri="{FF2B5EF4-FFF2-40B4-BE49-F238E27FC236}">
                <a16:creationId xmlns:a16="http://schemas.microsoft.com/office/drawing/2014/main" id="{86410491-FC3C-43BB-93CB-4FA0C973CA7B}"/>
              </a:ext>
            </a:extLst>
          </p:cNvPr>
          <p:cNvGrpSpPr/>
          <p:nvPr/>
        </p:nvGrpSpPr>
        <p:grpSpPr>
          <a:xfrm>
            <a:off x="5344867" y="4800360"/>
            <a:ext cx="5605670" cy="1107995"/>
            <a:chOff x="6586330" y="4147448"/>
            <a:chExt cx="5605670" cy="1107995"/>
          </a:xfrm>
        </p:grpSpPr>
        <p:sp>
          <p:nvSpPr>
            <p:cNvPr id="6" name="TextBox 5">
              <a:extLst>
                <a:ext uri="{FF2B5EF4-FFF2-40B4-BE49-F238E27FC236}">
                  <a16:creationId xmlns:a16="http://schemas.microsoft.com/office/drawing/2014/main" id="{0932A795-EC48-4A61-92EE-DF029544CC4B}"/>
                </a:ext>
              </a:extLst>
            </p:cNvPr>
            <p:cNvSpPr txBox="1"/>
            <p:nvPr/>
          </p:nvSpPr>
          <p:spPr>
            <a:xfrm>
              <a:off x="6586330" y="4147448"/>
              <a:ext cx="5605670" cy="584775"/>
            </a:xfrm>
            <a:prstGeom prst="rect">
              <a:avLst/>
            </a:prstGeom>
            <a:noFill/>
          </p:spPr>
          <p:txBody>
            <a:bodyPr wrap="square" rtlCol="0">
              <a:spAutoFit/>
            </a:bodyPr>
            <a:lstStyle/>
            <a:p>
              <a:r>
                <a:rPr lang="ru-RU" sz="3200" b="1" u="sng" dirty="0">
                  <a:solidFill>
                    <a:srgbClr val="165998"/>
                  </a:solidFill>
                  <a:effectLst>
                    <a:outerShdw blurRad="38100" dist="38100" dir="2700000" algn="tl">
                      <a:srgbClr val="000000">
                        <a:alpha val="43137"/>
                      </a:srgbClr>
                    </a:outerShdw>
                  </a:effectLst>
                  <a:hlinkClick r:id="rId9" action="ppaction://hlinksldjump">
                    <a:extLst>
                      <a:ext uri="{A12FA001-AC4F-418D-AE19-62706E023703}">
                        <ahyp:hlinkClr xmlns:ahyp="http://schemas.microsoft.com/office/drawing/2018/hyperlinkcolor" val="tx"/>
                      </a:ext>
                    </a:extLst>
                  </a:hlinkClick>
                </a:rPr>
                <a:t>Зал №4 </a:t>
              </a:r>
              <a:r>
                <a:rPr lang="ru-RU" sz="3200" b="1" u="sng" dirty="0">
                  <a:solidFill>
                    <a:srgbClr val="165998"/>
                  </a:solidFill>
                  <a:effectLst>
                    <a:outerShdw blurRad="38100" dist="38100" dir="2700000" algn="tl">
                      <a:srgbClr val="000000">
                        <a:alpha val="43137"/>
                      </a:srgbClr>
                    </a:outerShdw>
                  </a:effectLst>
                </a:rPr>
                <a:t>Мини-лаборатория</a:t>
              </a:r>
            </a:p>
          </p:txBody>
        </p:sp>
        <p:sp>
          <p:nvSpPr>
            <p:cNvPr id="18" name="TextBox 17">
              <a:extLst>
                <a:ext uri="{FF2B5EF4-FFF2-40B4-BE49-F238E27FC236}">
                  <a16:creationId xmlns:a16="http://schemas.microsoft.com/office/drawing/2014/main" id="{EE1DE2B7-80B6-4EDB-A933-8147EEAA6DD0}"/>
                </a:ext>
              </a:extLst>
            </p:cNvPr>
            <p:cNvSpPr txBox="1"/>
            <p:nvPr/>
          </p:nvSpPr>
          <p:spPr>
            <a:xfrm>
              <a:off x="6626096" y="4732223"/>
              <a:ext cx="5369092" cy="523220"/>
            </a:xfrm>
            <a:prstGeom prst="rect">
              <a:avLst/>
            </a:prstGeom>
            <a:noFill/>
          </p:spPr>
          <p:txBody>
            <a:bodyPr wrap="square" rtlCol="0">
              <a:spAutoFit/>
            </a:bodyPr>
            <a:lstStyle/>
            <a:p>
              <a:r>
                <a:rPr lang="ru-RU" sz="2800" dirty="0">
                  <a:solidFill>
                    <a:schemeClr val="tx2">
                      <a:lumMod val="75000"/>
                    </a:schemeClr>
                  </a:solidFill>
                  <a:hlinkClick r:id="rId10" action="ppaction://hlinksldjump">
                    <a:extLst>
                      <a:ext uri="{A12FA001-AC4F-418D-AE19-62706E023703}">
                        <ahyp:hlinkClr xmlns:ahyp="http://schemas.microsoft.com/office/drawing/2018/hyperlinkcolor" val="tx"/>
                      </a:ext>
                    </a:extLst>
                  </a:hlinkClick>
                </a:rPr>
                <a:t>Зима - время солить тротуары</a:t>
              </a:r>
              <a:endParaRPr lang="ru-RU" sz="2800" dirty="0">
                <a:solidFill>
                  <a:schemeClr val="tx2">
                    <a:lumMod val="75000"/>
                  </a:schemeClr>
                </a:solidFill>
              </a:endParaRPr>
            </a:p>
          </p:txBody>
        </p:sp>
      </p:grpSp>
      <p:sp>
        <p:nvSpPr>
          <p:cNvPr id="24" name="TextBox 23">
            <a:extLst>
              <a:ext uri="{FF2B5EF4-FFF2-40B4-BE49-F238E27FC236}">
                <a16:creationId xmlns:a16="http://schemas.microsoft.com/office/drawing/2014/main" id="{55FB6B48-F2DD-4396-93E8-28EB07324FAC}"/>
              </a:ext>
            </a:extLst>
          </p:cNvPr>
          <p:cNvSpPr txBox="1"/>
          <p:nvPr/>
        </p:nvSpPr>
        <p:spPr>
          <a:xfrm>
            <a:off x="511671" y="5349758"/>
            <a:ext cx="4505739" cy="523220"/>
          </a:xfrm>
          <a:prstGeom prst="rect">
            <a:avLst/>
          </a:prstGeom>
          <a:noFill/>
        </p:spPr>
        <p:txBody>
          <a:bodyPr wrap="square" rtlCol="0">
            <a:spAutoFit/>
          </a:bodyPr>
          <a:lstStyle/>
          <a:p>
            <a:r>
              <a:rPr lang="ru-RU" sz="2800" dirty="0">
                <a:solidFill>
                  <a:schemeClr val="tx2">
                    <a:lumMod val="75000"/>
                  </a:schemeClr>
                </a:solidFill>
                <a:hlinkClick r:id="rId11" action="ppaction://hlinksldjump">
                  <a:extLst>
                    <a:ext uri="{A12FA001-AC4F-418D-AE19-62706E023703}">
                      <ahyp:hlinkClr xmlns:ahyp="http://schemas.microsoft.com/office/drawing/2018/hyperlinkcolor" val="tx"/>
                    </a:ext>
                  </a:extLst>
                </a:hlinkClick>
              </a:rPr>
              <a:t>Пословицы и поговорки</a:t>
            </a:r>
            <a:endParaRPr lang="ru-RU" sz="2800" dirty="0">
              <a:solidFill>
                <a:schemeClr val="tx2">
                  <a:lumMod val="75000"/>
                </a:schemeClr>
              </a:solidFill>
            </a:endParaRPr>
          </a:p>
        </p:txBody>
      </p:sp>
      <p:sp>
        <p:nvSpPr>
          <p:cNvPr id="22" name="TextBox 21">
            <a:hlinkClick r:id="rId12" action="ppaction://hlinksldjump"/>
            <a:extLst>
              <a:ext uri="{FF2B5EF4-FFF2-40B4-BE49-F238E27FC236}">
                <a16:creationId xmlns:a16="http://schemas.microsoft.com/office/drawing/2014/main" id="{FD3C3576-83DA-440D-A1E2-5D441DF1E97C}"/>
              </a:ext>
            </a:extLst>
          </p:cNvPr>
          <p:cNvSpPr txBox="1"/>
          <p:nvPr/>
        </p:nvSpPr>
        <p:spPr>
          <a:xfrm>
            <a:off x="510203" y="4826573"/>
            <a:ext cx="4320208" cy="523220"/>
          </a:xfrm>
          <a:prstGeom prst="rect">
            <a:avLst/>
          </a:prstGeom>
          <a:noFill/>
        </p:spPr>
        <p:txBody>
          <a:bodyPr wrap="square" rtlCol="0">
            <a:spAutoFit/>
          </a:bodyPr>
          <a:lstStyle/>
          <a:p>
            <a:r>
              <a:rPr lang="ru-RU" sz="2800" dirty="0">
                <a:solidFill>
                  <a:schemeClr val="tx2">
                    <a:lumMod val="75000"/>
                  </a:schemeClr>
                </a:solidFill>
                <a:hlinkClick r:id="rId12" action="ppaction://hlinksldjump">
                  <a:extLst>
                    <a:ext uri="{A12FA001-AC4F-418D-AE19-62706E023703}">
                      <ahyp:hlinkClr xmlns:ahyp="http://schemas.microsoft.com/office/drawing/2018/hyperlinkcolor" val="tx"/>
                    </a:ext>
                  </a:extLst>
                </a:hlinkClick>
              </a:rPr>
              <a:t>Солить или не солить?</a:t>
            </a:r>
            <a:endParaRPr lang="ru-RU" dirty="0">
              <a:solidFill>
                <a:schemeClr val="tx2">
                  <a:lumMod val="75000"/>
                </a:schemeClr>
              </a:solidFill>
            </a:endParaRPr>
          </a:p>
        </p:txBody>
      </p:sp>
      <p:sp>
        <p:nvSpPr>
          <p:cNvPr id="23" name="TextBox 22">
            <a:extLst>
              <a:ext uri="{FF2B5EF4-FFF2-40B4-BE49-F238E27FC236}">
                <a16:creationId xmlns:a16="http://schemas.microsoft.com/office/drawing/2014/main" id="{5E92F45F-8667-42D2-A220-660AC91939F6}"/>
              </a:ext>
            </a:extLst>
          </p:cNvPr>
          <p:cNvSpPr txBox="1"/>
          <p:nvPr/>
        </p:nvSpPr>
        <p:spPr>
          <a:xfrm>
            <a:off x="510203" y="4367658"/>
            <a:ext cx="2663687" cy="523220"/>
          </a:xfrm>
          <a:prstGeom prst="rect">
            <a:avLst/>
          </a:prstGeom>
          <a:noFill/>
        </p:spPr>
        <p:txBody>
          <a:bodyPr wrap="square" rtlCol="0">
            <a:spAutoFit/>
          </a:bodyPr>
          <a:lstStyle/>
          <a:p>
            <a:r>
              <a:rPr lang="ru-RU" sz="2800" dirty="0">
                <a:solidFill>
                  <a:schemeClr val="tx2">
                    <a:lumMod val="75000"/>
                  </a:schemeClr>
                </a:solidFill>
                <a:hlinkClick r:id="rId2" action="ppaction://hlinksldjump">
                  <a:extLst>
                    <a:ext uri="{A12FA001-AC4F-418D-AE19-62706E023703}">
                      <ahyp:hlinkClr xmlns:ahyp="http://schemas.microsoft.com/office/drawing/2018/hyperlinkcolor" val="tx"/>
                    </a:ext>
                  </a:extLst>
                </a:hlinkClick>
              </a:rPr>
              <a:t>Виды соли</a:t>
            </a:r>
            <a:endParaRPr lang="ru-RU" sz="2800" dirty="0">
              <a:solidFill>
                <a:schemeClr val="tx2">
                  <a:lumMod val="75000"/>
                </a:schemeClr>
              </a:solidFill>
            </a:endParaRPr>
          </a:p>
        </p:txBody>
      </p:sp>
      <p:sp>
        <p:nvSpPr>
          <p:cNvPr id="25" name="TextBox 24">
            <a:hlinkClick r:id="rId13" action="ppaction://hlinksldjump"/>
            <a:extLst>
              <a:ext uri="{FF2B5EF4-FFF2-40B4-BE49-F238E27FC236}">
                <a16:creationId xmlns:a16="http://schemas.microsoft.com/office/drawing/2014/main" id="{777AEA9B-FA50-4AC9-B058-F028B33CE8FC}"/>
              </a:ext>
            </a:extLst>
          </p:cNvPr>
          <p:cNvSpPr txBox="1"/>
          <p:nvPr/>
        </p:nvSpPr>
        <p:spPr>
          <a:xfrm>
            <a:off x="507605" y="5902494"/>
            <a:ext cx="3732871" cy="523220"/>
          </a:xfrm>
          <a:prstGeom prst="rect">
            <a:avLst/>
          </a:prstGeom>
          <a:noFill/>
        </p:spPr>
        <p:txBody>
          <a:bodyPr wrap="square" rtlCol="0">
            <a:spAutoFit/>
          </a:bodyPr>
          <a:lstStyle/>
          <a:p>
            <a:r>
              <a:rPr lang="ru-RU" sz="2800" dirty="0">
                <a:solidFill>
                  <a:schemeClr val="tx2">
                    <a:lumMod val="75000"/>
                  </a:schemeClr>
                </a:solidFill>
                <a:hlinkClick r:id="rId13" action="ppaction://hlinksldjump">
                  <a:extLst>
                    <a:ext uri="{A12FA001-AC4F-418D-AE19-62706E023703}">
                      <ahyp:hlinkClr xmlns:ahyp="http://schemas.microsoft.com/office/drawing/2018/hyperlinkcolor" val="tx"/>
                    </a:ext>
                  </a:extLst>
                </a:hlinkClick>
              </a:rPr>
              <a:t>Интересно</a:t>
            </a:r>
            <a:endParaRPr lang="ru-RU" sz="2800" dirty="0">
              <a:solidFill>
                <a:schemeClr val="tx2">
                  <a:lumMod val="75000"/>
                </a:schemeClr>
              </a:solidFill>
            </a:endParaRPr>
          </a:p>
        </p:txBody>
      </p:sp>
    </p:spTree>
    <p:extLst>
      <p:ext uri="{BB962C8B-B14F-4D97-AF65-F5344CB8AC3E}">
        <p14:creationId xmlns:p14="http://schemas.microsoft.com/office/powerpoint/2010/main" val="19510561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F758A71B-92A9-C5D2-5C71-F4F4E3D86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6595" y="980584"/>
            <a:ext cx="5505796" cy="4247804"/>
          </a:xfrm>
          <a:prstGeom prst="rect">
            <a:avLst/>
          </a:prstGeom>
        </p:spPr>
      </p:pic>
      <p:sp>
        <p:nvSpPr>
          <p:cNvPr id="2" name="Заголовок 1">
            <a:extLst>
              <a:ext uri="{FF2B5EF4-FFF2-40B4-BE49-F238E27FC236}">
                <a16:creationId xmlns:a16="http://schemas.microsoft.com/office/drawing/2014/main" id="{09A27B5C-FC81-4BD1-B7D5-BA2227E0B506}"/>
              </a:ext>
            </a:extLst>
          </p:cNvPr>
          <p:cNvSpPr>
            <a:spLocks noGrp="1"/>
          </p:cNvSpPr>
          <p:nvPr>
            <p:ph type="title"/>
          </p:nvPr>
        </p:nvSpPr>
        <p:spPr>
          <a:xfrm>
            <a:off x="3135977" y="91865"/>
            <a:ext cx="5486400" cy="752972"/>
          </a:xfrm>
        </p:spPr>
        <p:txBody>
          <a:bodyPr/>
          <a:lstStyle/>
          <a:p>
            <a:r>
              <a:rPr lang="ru-RU" dirty="0"/>
              <a:t>Практическая часть</a:t>
            </a:r>
          </a:p>
        </p:txBody>
      </p:sp>
      <p:sp>
        <p:nvSpPr>
          <p:cNvPr id="3" name="Объект 2">
            <a:extLst>
              <a:ext uri="{FF2B5EF4-FFF2-40B4-BE49-F238E27FC236}">
                <a16:creationId xmlns:a16="http://schemas.microsoft.com/office/drawing/2014/main" id="{112116A8-A148-41B1-A1C6-AB4EDC90A731}"/>
              </a:ext>
            </a:extLst>
          </p:cNvPr>
          <p:cNvSpPr>
            <a:spLocks noGrp="1"/>
          </p:cNvSpPr>
          <p:nvPr>
            <p:ph idx="1"/>
          </p:nvPr>
        </p:nvSpPr>
        <p:spPr>
          <a:xfrm>
            <a:off x="420206" y="5363789"/>
            <a:ext cx="11118574" cy="562787"/>
          </a:xfrm>
        </p:spPr>
        <p:txBody>
          <a:bodyPr/>
          <a:lstStyle/>
          <a:p>
            <a:pPr marL="0" indent="0">
              <a:buNone/>
            </a:pPr>
            <a:r>
              <a:rPr lang="en-US" sz="2400" b="1" dirty="0">
                <a:solidFill>
                  <a:schemeClr val="bg2">
                    <a:lumMod val="50000"/>
                  </a:schemeClr>
                </a:solidFill>
                <a:latin typeface="Droid Sans"/>
                <a:cs typeface="Dubai" panose="020B0503030403030204" pitchFamily="34" charset="-78"/>
              </a:rPr>
              <a:t>Cl</a:t>
            </a:r>
            <a:r>
              <a:rPr lang="ru-RU" sz="2400" b="1" baseline="50000" dirty="0">
                <a:solidFill>
                  <a:schemeClr val="bg2">
                    <a:lumMod val="50000"/>
                  </a:schemeClr>
                </a:solidFill>
                <a:latin typeface="Droid Sans"/>
                <a:cs typeface="Dubai" panose="020B0503030403030204" pitchFamily="34" charset="-78"/>
              </a:rPr>
              <a:t>-</a:t>
            </a:r>
            <a:r>
              <a:rPr lang="en-US" sz="2400" b="1" dirty="0">
                <a:solidFill>
                  <a:schemeClr val="bg2">
                    <a:lumMod val="50000"/>
                  </a:schemeClr>
                </a:solidFill>
                <a:latin typeface="Droid Sans"/>
                <a:cs typeface="Dubai" panose="020B0503030403030204" pitchFamily="34" charset="-78"/>
              </a:rPr>
              <a:t> + AgNO</a:t>
            </a:r>
            <a:r>
              <a:rPr lang="en-US" sz="2400" b="1" baseline="-25000" dirty="0">
                <a:solidFill>
                  <a:schemeClr val="bg2">
                    <a:lumMod val="50000"/>
                  </a:schemeClr>
                </a:solidFill>
                <a:latin typeface="Droid Sans"/>
                <a:cs typeface="Dubai" panose="020B0503030403030204" pitchFamily="34" charset="-78"/>
              </a:rPr>
              <a:t>3</a:t>
            </a:r>
            <a:r>
              <a:rPr lang="en-US" sz="2400" b="1" dirty="0">
                <a:solidFill>
                  <a:schemeClr val="bg2">
                    <a:lumMod val="50000"/>
                  </a:schemeClr>
                </a:solidFill>
                <a:latin typeface="Droid Sans"/>
                <a:cs typeface="Dubai" panose="020B0503030403030204" pitchFamily="34" charset="-78"/>
              </a:rPr>
              <a:t> </a:t>
            </a:r>
            <a:r>
              <a:rPr lang="ru-RU" sz="2400" b="1" dirty="0">
                <a:solidFill>
                  <a:schemeClr val="bg2">
                    <a:lumMod val="50000"/>
                  </a:schemeClr>
                </a:solidFill>
                <a:latin typeface="Droid Sans"/>
                <a:cs typeface="Dubai" panose="020B0503030403030204" pitchFamily="34" charset="-78"/>
              </a:rPr>
              <a:t>= </a:t>
            </a:r>
            <a:r>
              <a:rPr lang="en-US" sz="2400" b="1" dirty="0">
                <a:solidFill>
                  <a:schemeClr val="bg2">
                    <a:lumMod val="50000"/>
                  </a:schemeClr>
                </a:solidFill>
                <a:latin typeface="Droid Sans"/>
                <a:cs typeface="Dubai" panose="020B0503030403030204" pitchFamily="34" charset="-78"/>
              </a:rPr>
              <a:t>AgCl(</a:t>
            </a:r>
            <a:r>
              <a:rPr lang="ru-RU" sz="2400" b="1" dirty="0">
                <a:solidFill>
                  <a:schemeClr val="bg2">
                    <a:lumMod val="50000"/>
                  </a:schemeClr>
                </a:solidFill>
                <a:latin typeface="Droid Sans"/>
                <a:cs typeface="Dubai" panose="020B0503030403030204" pitchFamily="34" charset="-78"/>
              </a:rPr>
              <a:t>белый творожистый осадок)</a:t>
            </a:r>
            <a:r>
              <a:rPr lang="en-US" sz="2400" b="1" dirty="0">
                <a:solidFill>
                  <a:schemeClr val="bg2">
                    <a:lumMod val="50000"/>
                  </a:schemeClr>
                </a:solidFill>
                <a:latin typeface="Droid Sans"/>
                <a:cs typeface="Dubai" panose="020B0503030403030204" pitchFamily="34" charset="-78"/>
              </a:rPr>
              <a:t> + N</a:t>
            </a:r>
            <a:r>
              <a:rPr lang="ru-RU" sz="2400" b="1" dirty="0">
                <a:solidFill>
                  <a:schemeClr val="bg2">
                    <a:lumMod val="50000"/>
                  </a:schemeClr>
                </a:solidFill>
                <a:latin typeface="Droid Sans"/>
                <a:cs typeface="Dubai" panose="020B0503030403030204" pitchFamily="34" charset="-78"/>
              </a:rPr>
              <a:t>О</a:t>
            </a:r>
            <a:r>
              <a:rPr lang="ru-RU" sz="2400" b="1" baseline="-25000" dirty="0">
                <a:solidFill>
                  <a:schemeClr val="bg2">
                    <a:lumMod val="50000"/>
                  </a:schemeClr>
                </a:solidFill>
                <a:latin typeface="Droid Sans"/>
                <a:cs typeface="Dubai" panose="020B0503030403030204" pitchFamily="34" charset="-78"/>
              </a:rPr>
              <a:t>3</a:t>
            </a:r>
            <a:r>
              <a:rPr lang="ru-RU" sz="2400" b="1" baseline="50000" dirty="0">
                <a:solidFill>
                  <a:schemeClr val="bg2">
                    <a:lumMod val="50000"/>
                  </a:schemeClr>
                </a:solidFill>
                <a:latin typeface="Droid Sans"/>
                <a:cs typeface="Dubai" panose="020B0503030403030204" pitchFamily="34" charset="-78"/>
              </a:rPr>
              <a:t>-</a:t>
            </a:r>
            <a:endParaRPr lang="ru-RU" sz="2000" b="1" baseline="50000" dirty="0">
              <a:solidFill>
                <a:schemeClr val="bg2">
                  <a:lumMod val="50000"/>
                </a:schemeClr>
              </a:solidFill>
              <a:latin typeface="Droid Sans"/>
              <a:cs typeface="Dubai" panose="020B0503030403030204" pitchFamily="34" charset="-78"/>
            </a:endParaRPr>
          </a:p>
        </p:txBody>
      </p:sp>
      <p:sp>
        <p:nvSpPr>
          <p:cNvPr id="7" name="TextBox 6">
            <a:extLst>
              <a:ext uri="{FF2B5EF4-FFF2-40B4-BE49-F238E27FC236}">
                <a16:creationId xmlns:a16="http://schemas.microsoft.com/office/drawing/2014/main" id="{D7C238DE-D6AF-44AD-B0EF-160D2BFF4270}"/>
              </a:ext>
            </a:extLst>
          </p:cNvPr>
          <p:cNvSpPr txBox="1"/>
          <p:nvPr/>
        </p:nvSpPr>
        <p:spPr>
          <a:xfrm>
            <a:off x="420206" y="966813"/>
            <a:ext cx="2697463" cy="4093428"/>
          </a:xfrm>
          <a:prstGeom prst="rect">
            <a:avLst/>
          </a:prstGeom>
          <a:noFill/>
        </p:spPr>
        <p:txBody>
          <a:bodyPr wrap="square">
            <a:spAutoFit/>
          </a:bodyPr>
          <a:lstStyle/>
          <a:p>
            <a:pPr algn="ctr">
              <a:tabLst>
                <a:tab pos="271463" algn="l"/>
              </a:tabLst>
            </a:pPr>
            <a:r>
              <a:rPr lang="ru-RU" sz="2000" dirty="0">
                <a:solidFill>
                  <a:srgbClr val="333333"/>
                </a:solidFill>
                <a:latin typeface="Droid Sans"/>
                <a:cs typeface="Dubai" panose="020B0503030403030204" pitchFamily="34" charset="-78"/>
              </a:rPr>
              <a:t>Добавили в пробирки AgNO</a:t>
            </a:r>
            <a:r>
              <a:rPr lang="ru-RU" sz="2000" baseline="-25000" dirty="0">
                <a:solidFill>
                  <a:srgbClr val="333333"/>
                </a:solidFill>
                <a:latin typeface="Droid Sans"/>
                <a:cs typeface="Dubai" panose="020B0503030403030204" pitchFamily="34" charset="-78"/>
              </a:rPr>
              <a:t>3</a:t>
            </a:r>
            <a:r>
              <a:rPr lang="ru-RU" sz="2000" dirty="0">
                <a:solidFill>
                  <a:srgbClr val="333333"/>
                </a:solidFill>
                <a:latin typeface="Droid Sans"/>
                <a:cs typeface="Dubai" panose="020B0503030403030204" pitchFamily="34" charset="-78"/>
              </a:rPr>
              <a:t>, в четырех из них выпал белый творожистый осадок. </a:t>
            </a:r>
          </a:p>
          <a:p>
            <a:pPr algn="ctr"/>
            <a:r>
              <a:rPr lang="ru-RU" sz="2000" dirty="0">
                <a:solidFill>
                  <a:srgbClr val="333333"/>
                </a:solidFill>
                <a:latin typeface="Droid Sans"/>
                <a:cs typeface="Dubai" panose="020B0503030403030204" pitchFamily="34" charset="-78"/>
              </a:rPr>
              <a:t>Только в пробирке со снегом из леса, осадок не образовался, следовательно ионы хлора там отсутствуют. </a:t>
            </a:r>
          </a:p>
        </p:txBody>
      </p:sp>
      <p:sp>
        <p:nvSpPr>
          <p:cNvPr id="11" name="Стрелка: влево 10">
            <a:hlinkClick r:id="rId3" action="ppaction://hlinksldjump"/>
            <a:extLst>
              <a:ext uri="{FF2B5EF4-FFF2-40B4-BE49-F238E27FC236}">
                <a16:creationId xmlns:a16="http://schemas.microsoft.com/office/drawing/2014/main" id="{8C686BA4-E786-469B-B6A2-BDFE9EB36B34}"/>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9294758B-1785-433D-81BE-0CAF2B510D98}"/>
              </a:ext>
            </a:extLst>
          </p:cNvPr>
          <p:cNvSpPr txBox="1"/>
          <p:nvPr/>
        </p:nvSpPr>
        <p:spPr>
          <a:xfrm>
            <a:off x="6361050" y="4756783"/>
            <a:ext cx="2079943" cy="338554"/>
          </a:xfrm>
          <a:prstGeom prst="rect">
            <a:avLst/>
          </a:prstGeom>
          <a:noFill/>
        </p:spPr>
        <p:txBody>
          <a:bodyPr wrap="square" rtlCol="0">
            <a:spAutoFit/>
          </a:bodyPr>
          <a:lstStyle/>
          <a:p>
            <a:r>
              <a:rPr lang="ru-RU" sz="1600" b="1" dirty="0">
                <a:solidFill>
                  <a:schemeClr val="bg2">
                    <a:lumMod val="50000"/>
                  </a:schemeClr>
                </a:solidFill>
                <a:latin typeface="Droid Sans"/>
                <a:cs typeface="Dubai" panose="020B0503030403030204" pitchFamily="34" charset="-78"/>
              </a:rPr>
              <a:t>Проба №4 «Лес»</a:t>
            </a:r>
          </a:p>
        </p:txBody>
      </p:sp>
      <p:sp>
        <p:nvSpPr>
          <p:cNvPr id="9" name="TextBox 8">
            <a:extLst>
              <a:ext uri="{FF2B5EF4-FFF2-40B4-BE49-F238E27FC236}">
                <a16:creationId xmlns:a16="http://schemas.microsoft.com/office/drawing/2014/main" id="{5C9DFB71-DB18-4E5C-BD16-49A7AA3089A9}"/>
              </a:ext>
            </a:extLst>
          </p:cNvPr>
          <p:cNvSpPr txBox="1"/>
          <p:nvPr/>
        </p:nvSpPr>
        <p:spPr>
          <a:xfrm>
            <a:off x="3356030" y="4754433"/>
            <a:ext cx="2275630" cy="338554"/>
          </a:xfrm>
          <a:prstGeom prst="rect">
            <a:avLst/>
          </a:prstGeom>
          <a:noFill/>
        </p:spPr>
        <p:txBody>
          <a:bodyPr wrap="square" rtlCol="0">
            <a:spAutoFit/>
          </a:bodyPr>
          <a:lstStyle/>
          <a:p>
            <a:r>
              <a:rPr lang="ru-RU" sz="1600" b="1" dirty="0">
                <a:solidFill>
                  <a:schemeClr val="bg2">
                    <a:lumMod val="50000"/>
                  </a:schemeClr>
                </a:solidFill>
                <a:latin typeface="Droid Sans"/>
                <a:cs typeface="Dubai" panose="020B0503030403030204" pitchFamily="34" charset="-78"/>
              </a:rPr>
              <a:t>Проба №3 «Школа»</a:t>
            </a:r>
          </a:p>
        </p:txBody>
      </p:sp>
      <p:pic>
        <p:nvPicPr>
          <p:cNvPr id="12" name="Рисунок 11">
            <a:extLst>
              <a:ext uri="{FF2B5EF4-FFF2-40B4-BE49-F238E27FC236}">
                <a16:creationId xmlns:a16="http://schemas.microsoft.com/office/drawing/2014/main" id="{E1A200DA-A755-44B6-8F3F-351D8E4513C7}"/>
              </a:ext>
            </a:extLst>
          </p:cNvPr>
          <p:cNvPicPr>
            <a:picLocks noChangeAspect="1"/>
          </p:cNvPicPr>
          <p:nvPr/>
        </p:nvPicPr>
        <p:blipFill>
          <a:blip r:embed="rId4"/>
          <a:stretch>
            <a:fillRect/>
          </a:stretch>
        </p:blipFill>
        <p:spPr>
          <a:xfrm>
            <a:off x="9637452" y="608068"/>
            <a:ext cx="1980710" cy="3406583"/>
          </a:xfrm>
          <a:prstGeom prst="rect">
            <a:avLst/>
          </a:prstGeom>
          <a:ln>
            <a:noFill/>
          </a:ln>
          <a:effectLst>
            <a:softEdge rad="112500"/>
          </a:effectLst>
        </p:spPr>
      </p:pic>
      <p:pic>
        <p:nvPicPr>
          <p:cNvPr id="13" name="Рисунок 12">
            <a:extLst>
              <a:ext uri="{FF2B5EF4-FFF2-40B4-BE49-F238E27FC236}">
                <a16:creationId xmlns:a16="http://schemas.microsoft.com/office/drawing/2014/main" id="{8768FB96-5A7F-4CAC-8C46-78B9D212E08D}"/>
              </a:ext>
            </a:extLst>
          </p:cNvPr>
          <p:cNvPicPr>
            <a:picLocks noChangeAspect="1"/>
          </p:cNvPicPr>
          <p:nvPr/>
        </p:nvPicPr>
        <p:blipFill>
          <a:blip r:embed="rId5"/>
          <a:stretch>
            <a:fillRect/>
          </a:stretch>
        </p:blipFill>
        <p:spPr>
          <a:xfrm>
            <a:off x="8900703" y="4185002"/>
            <a:ext cx="3291297" cy="2467589"/>
          </a:xfrm>
          <a:prstGeom prst="rect">
            <a:avLst/>
          </a:prstGeom>
          <a:ln>
            <a:noFill/>
          </a:ln>
          <a:effectLst>
            <a:softEdge rad="112500"/>
          </a:effectLst>
        </p:spPr>
      </p:pic>
    </p:spTree>
    <p:extLst>
      <p:ext uri="{BB962C8B-B14F-4D97-AF65-F5344CB8AC3E}">
        <p14:creationId xmlns:p14="http://schemas.microsoft.com/office/powerpoint/2010/main" val="1246873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A27B5C-FC81-4BD1-B7D5-BA2227E0B506}"/>
              </a:ext>
            </a:extLst>
          </p:cNvPr>
          <p:cNvSpPr>
            <a:spLocks noGrp="1"/>
          </p:cNvSpPr>
          <p:nvPr>
            <p:ph type="title"/>
          </p:nvPr>
        </p:nvSpPr>
        <p:spPr>
          <a:xfrm>
            <a:off x="2729948" y="94753"/>
            <a:ext cx="5486400" cy="965421"/>
          </a:xfrm>
        </p:spPr>
        <p:txBody>
          <a:bodyPr/>
          <a:lstStyle/>
          <a:p>
            <a:pPr algn="ctr"/>
            <a:r>
              <a:rPr lang="ru-RU" dirty="0"/>
              <a:t>Вывод</a:t>
            </a:r>
          </a:p>
        </p:txBody>
      </p:sp>
      <p:sp>
        <p:nvSpPr>
          <p:cNvPr id="9" name="Объект 8">
            <a:extLst>
              <a:ext uri="{FF2B5EF4-FFF2-40B4-BE49-F238E27FC236}">
                <a16:creationId xmlns:a16="http://schemas.microsoft.com/office/drawing/2014/main" id="{36EC70C6-5EA1-438D-93A8-D8802A40A8E3}"/>
              </a:ext>
            </a:extLst>
          </p:cNvPr>
          <p:cNvSpPr>
            <a:spLocks noGrp="1"/>
          </p:cNvSpPr>
          <p:nvPr>
            <p:ph idx="1"/>
          </p:nvPr>
        </p:nvSpPr>
        <p:spPr>
          <a:xfrm>
            <a:off x="831850" y="1060175"/>
            <a:ext cx="9652000" cy="2919642"/>
          </a:xfrm>
        </p:spPr>
        <p:txBody>
          <a:bodyPr>
            <a:normAutofit lnSpcReduction="10000"/>
          </a:bodyPr>
          <a:lstStyle/>
          <a:p>
            <a:pPr marL="0" indent="0" algn="just">
              <a:lnSpc>
                <a:spcPct val="120000"/>
              </a:lnSpc>
              <a:buNone/>
            </a:pPr>
            <a:r>
              <a:rPr lang="ru-RU" sz="800" dirty="0"/>
              <a:t>	</a:t>
            </a:r>
            <a:r>
              <a:rPr lang="ru-RU" sz="1800" spc="100" dirty="0"/>
              <a:t>Мы изучили исторические факты, месторождения и способы получения соли, виды соли, нашли много интересных исторических фактов. Используя знания по химии элементов, нашли ионы хлора в пробах снега. На основе анализа полученной информации и данных, создали интерактивную презентацию в формате виртуального музея. Данная работа содержит основные сведения о соли. В дальнейшем можно будет продолжить исследования и дополнить экспозицию музея. За время работы над проектом мы многому научились, нам было очень интересно работать над поставленными задачами и мы удовлетворены результатом нашей работы. </a:t>
            </a:r>
            <a:endParaRPr lang="ru-RU" sz="800" spc="100" dirty="0"/>
          </a:p>
        </p:txBody>
      </p:sp>
      <p:sp>
        <p:nvSpPr>
          <p:cNvPr id="10" name="Стрелка: влево 9">
            <a:hlinkClick r:id="rId2" action="ppaction://hlinksldjump"/>
            <a:extLst>
              <a:ext uri="{FF2B5EF4-FFF2-40B4-BE49-F238E27FC236}">
                <a16:creationId xmlns:a16="http://schemas.microsoft.com/office/drawing/2014/main" id="{D9F25792-0100-4F35-8229-5D085CDD1998}"/>
              </a:ext>
            </a:extLst>
          </p:cNvPr>
          <p:cNvSpPr/>
          <p:nvPr/>
        </p:nvSpPr>
        <p:spPr>
          <a:xfrm>
            <a:off x="526680" y="5687501"/>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Заголовок 1">
            <a:extLst>
              <a:ext uri="{FF2B5EF4-FFF2-40B4-BE49-F238E27FC236}">
                <a16:creationId xmlns:a16="http://schemas.microsoft.com/office/drawing/2014/main" id="{A501219B-0E0D-41E6-970A-0DE1E6257462}"/>
              </a:ext>
            </a:extLst>
          </p:cNvPr>
          <p:cNvSpPr txBox="1">
            <a:spLocks/>
          </p:cNvSpPr>
          <p:nvPr/>
        </p:nvSpPr>
        <p:spPr>
          <a:xfrm>
            <a:off x="2729948" y="3506099"/>
            <a:ext cx="5486400" cy="965421"/>
          </a:xfrm>
          <a:prstGeom prst="rect">
            <a:avLst/>
          </a:prstGeom>
        </p:spPr>
        <p:txBody>
          <a:bodyPr vert="horz" lIns="45720" tIns="0" rIns="45720" bIns="0" anchor="b" anchorCtr="0">
            <a:normAutofit/>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ru-RU" sz="3200" dirty="0"/>
              <a:t>Литература</a:t>
            </a:r>
          </a:p>
        </p:txBody>
      </p:sp>
      <p:sp>
        <p:nvSpPr>
          <p:cNvPr id="6" name="Объект 8">
            <a:extLst>
              <a:ext uri="{FF2B5EF4-FFF2-40B4-BE49-F238E27FC236}">
                <a16:creationId xmlns:a16="http://schemas.microsoft.com/office/drawing/2014/main" id="{07DD654A-AAD0-46DD-B440-BC859BD46939}"/>
              </a:ext>
            </a:extLst>
          </p:cNvPr>
          <p:cNvSpPr txBox="1">
            <a:spLocks/>
          </p:cNvSpPr>
          <p:nvPr/>
        </p:nvSpPr>
        <p:spPr>
          <a:xfrm>
            <a:off x="1942010" y="4506354"/>
            <a:ext cx="8725989" cy="2256893"/>
          </a:xfrm>
          <a:prstGeom prst="rect">
            <a:avLst/>
          </a:prstGeom>
        </p:spPr>
        <p:txBody>
          <a:bodyPr vert="horz">
            <a:norm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0" indent="-457200">
              <a:buAutoNum type="arabicPeriod"/>
            </a:pPr>
            <a:r>
              <a:rPr lang="ru-RU" sz="1400" dirty="0"/>
              <a:t>Смирнова Н.Ю., Смирнов И.А.,  Исследовательские и проектные работы по химии. М., «Просвещение», 2019</a:t>
            </a:r>
          </a:p>
          <a:p>
            <a:pPr marL="457200" indent="-457200">
              <a:buFont typeface="Wingdings 2"/>
              <a:buAutoNum type="arabicPeriod"/>
            </a:pPr>
            <a:r>
              <a:rPr lang="ru-RU" sz="1400" dirty="0"/>
              <a:t>Муравьев А.Г. , Пугал Н.А. , Лаврова В.Н. Экологический практикум,  Санкт-</a:t>
            </a:r>
            <a:r>
              <a:rPr lang="ru-RU" sz="1400" dirty="0" err="1"/>
              <a:t>Петербуг</a:t>
            </a:r>
            <a:r>
              <a:rPr lang="ru-RU" sz="1400" dirty="0"/>
              <a:t>, </a:t>
            </a:r>
            <a:r>
              <a:rPr lang="ru-RU" sz="1400" dirty="0" err="1"/>
              <a:t>Крисмас</a:t>
            </a:r>
            <a:r>
              <a:rPr lang="ru-RU" sz="1400" dirty="0"/>
              <a:t>+, 2003</a:t>
            </a:r>
          </a:p>
          <a:p>
            <a:pPr marL="457200" indent="-457200">
              <a:buFont typeface="Wingdings 2"/>
              <a:buAutoNum type="arabicPeriod"/>
            </a:pPr>
            <a:r>
              <a:rPr lang="ru-RU" sz="1400" dirty="0"/>
              <a:t>Степин Б.Д., </a:t>
            </a:r>
            <a:r>
              <a:rPr lang="ru-RU" sz="1400" dirty="0" err="1"/>
              <a:t>Аликберова</a:t>
            </a:r>
            <a:r>
              <a:rPr lang="ru-RU" sz="1400" dirty="0"/>
              <a:t> Л.Ю. Книга по химии для домашнего чтения, 2-е изд. М., Химия, 1995</a:t>
            </a:r>
            <a:endParaRPr lang="ru-RU" sz="1400" dirty="0">
              <a:hlinkClick r:id="rId3">
                <a:extLst>
                  <a:ext uri="{A12FA001-AC4F-418D-AE19-62706E023703}">
                    <ahyp:hlinkClr xmlns:ahyp="http://schemas.microsoft.com/office/drawing/2018/hyperlinkcolor" val="tx"/>
                  </a:ext>
                </a:extLst>
              </a:hlinkClick>
            </a:endParaRPr>
          </a:p>
          <a:p>
            <a:pPr marL="457200" indent="-457200">
              <a:buFontTx/>
              <a:buAutoNum type="arabicPeriod"/>
            </a:pPr>
            <a:r>
              <a:rPr lang="ru-RU" sz="1400" dirty="0">
                <a:hlinkClick r:id="rId3">
                  <a:extLst>
                    <a:ext uri="{A12FA001-AC4F-418D-AE19-62706E023703}">
                      <ahyp:hlinkClr xmlns:ahyp="http://schemas.microsoft.com/office/drawing/2018/hyperlinkcolor" val="tx"/>
                    </a:ext>
                  </a:extLst>
                </a:hlinkClick>
              </a:rPr>
              <a:t>http://ru.wikipedia</a:t>
            </a:r>
            <a:r>
              <a:rPr lang="ru-RU" sz="1400" dirty="0"/>
              <a:t>.org</a:t>
            </a:r>
          </a:p>
        </p:txBody>
      </p:sp>
    </p:spTree>
    <p:extLst>
      <p:ext uri="{BB962C8B-B14F-4D97-AF65-F5344CB8AC3E}">
        <p14:creationId xmlns:p14="http://schemas.microsoft.com/office/powerpoint/2010/main" val="194097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ACD36C-3943-40B9-9845-9D4DF3236C4A}"/>
              </a:ext>
            </a:extLst>
          </p:cNvPr>
          <p:cNvSpPr>
            <a:spLocks noGrp="1"/>
          </p:cNvSpPr>
          <p:nvPr>
            <p:ph type="title"/>
          </p:nvPr>
        </p:nvSpPr>
        <p:spPr>
          <a:xfrm>
            <a:off x="2199861" y="304873"/>
            <a:ext cx="7156174" cy="819647"/>
          </a:xfrm>
        </p:spPr>
        <p:txBody>
          <a:bodyPr/>
          <a:lstStyle/>
          <a:p>
            <a:r>
              <a:rPr lang="ru-RU" dirty="0"/>
              <a:t>Происхождение названия</a:t>
            </a:r>
          </a:p>
        </p:txBody>
      </p:sp>
      <p:sp>
        <p:nvSpPr>
          <p:cNvPr id="3" name="Стрелка: влево 2">
            <a:hlinkClick r:id="rId2" action="ppaction://hlinksldjump"/>
            <a:extLst>
              <a:ext uri="{FF2B5EF4-FFF2-40B4-BE49-F238E27FC236}">
                <a16:creationId xmlns:a16="http://schemas.microsoft.com/office/drawing/2014/main" id="{8B8CD4D9-4611-4901-9C5D-25397201A486}"/>
              </a:ext>
            </a:extLst>
          </p:cNvPr>
          <p:cNvSpPr/>
          <p:nvPr/>
        </p:nvSpPr>
        <p:spPr>
          <a:xfrm>
            <a:off x="569844" y="5956852"/>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167B1C51-0557-4EBE-A546-36243E8938A0}"/>
              </a:ext>
            </a:extLst>
          </p:cNvPr>
          <p:cNvSpPr txBox="1"/>
          <p:nvPr/>
        </p:nvSpPr>
        <p:spPr>
          <a:xfrm>
            <a:off x="569844" y="2090172"/>
            <a:ext cx="6098582" cy="2677656"/>
          </a:xfrm>
          <a:prstGeom prst="rect">
            <a:avLst/>
          </a:prstGeom>
          <a:noFill/>
        </p:spPr>
        <p:txBody>
          <a:bodyPr wrap="square">
            <a:spAutoFit/>
          </a:bodyPr>
          <a:lstStyle/>
          <a:p>
            <a:pPr algn="just"/>
            <a:r>
              <a:rPr lang="ru-RU" sz="2400" dirty="0">
                <a:solidFill>
                  <a:srgbClr val="333333"/>
                </a:solidFill>
                <a:latin typeface="Droid Sans"/>
                <a:cs typeface="Dubai" panose="020B0503030403030204" pitchFamily="34" charset="-78"/>
              </a:rPr>
              <a:t>Итальянские слова «</a:t>
            </a:r>
            <a:r>
              <a:rPr lang="ru-RU" sz="2400" dirty="0" err="1">
                <a:solidFill>
                  <a:srgbClr val="333333"/>
                </a:solidFill>
                <a:latin typeface="Droid Sans"/>
                <a:cs typeface="Dubai" panose="020B0503030403030204" pitchFamily="34" charset="-78"/>
              </a:rPr>
              <a:t>soldato</a:t>
            </a:r>
            <a:r>
              <a:rPr lang="ru-RU" sz="2400" dirty="0">
                <a:solidFill>
                  <a:srgbClr val="333333"/>
                </a:solidFill>
                <a:latin typeface="Droid Sans"/>
                <a:cs typeface="Dubai" panose="020B0503030403030204" pitchFamily="34" charset="-78"/>
              </a:rPr>
              <a:t>» (солдат) и «</a:t>
            </a:r>
            <a:r>
              <a:rPr lang="ru-RU" sz="2400" dirty="0" err="1">
                <a:solidFill>
                  <a:srgbClr val="333333"/>
                </a:solidFill>
                <a:latin typeface="Droid Sans"/>
                <a:cs typeface="Dubai" panose="020B0503030403030204" pitchFamily="34" charset="-78"/>
              </a:rPr>
              <a:t>salario</a:t>
            </a:r>
            <a:r>
              <a:rPr lang="ru-RU" sz="2400" dirty="0">
                <a:solidFill>
                  <a:srgbClr val="333333"/>
                </a:solidFill>
                <a:latin typeface="Droid Sans"/>
                <a:cs typeface="Dubai" panose="020B0503030403030204" pitchFamily="34" charset="-78"/>
              </a:rPr>
              <a:t>» (заработная плата) произошли от латинского «</a:t>
            </a:r>
            <a:r>
              <a:rPr lang="ru-RU" sz="2400" dirty="0" err="1">
                <a:solidFill>
                  <a:srgbClr val="333333"/>
                </a:solidFill>
                <a:latin typeface="Droid Sans"/>
                <a:cs typeface="Dubai" panose="020B0503030403030204" pitchFamily="34" charset="-78"/>
              </a:rPr>
              <a:t>sale</a:t>
            </a:r>
            <a:r>
              <a:rPr lang="ru-RU" sz="2400" dirty="0">
                <a:solidFill>
                  <a:srgbClr val="333333"/>
                </a:solidFill>
                <a:latin typeface="Droid Sans"/>
                <a:cs typeface="Dubai" panose="020B0503030403030204" pitchFamily="34" charset="-78"/>
              </a:rPr>
              <a:t>» – соль: римским солдатам платили за службу солью, которую они потом могли обменять. Так соль фактически превратилась в деньги, а вскоре стала и фундаментом торговли. </a:t>
            </a:r>
          </a:p>
        </p:txBody>
      </p:sp>
      <p:pic>
        <p:nvPicPr>
          <p:cNvPr id="4" name="Рисунок 3">
            <a:extLst>
              <a:ext uri="{FF2B5EF4-FFF2-40B4-BE49-F238E27FC236}">
                <a16:creationId xmlns:a16="http://schemas.microsoft.com/office/drawing/2014/main" id="{27ACF5D6-40B9-482F-B2B5-74046624FD70}"/>
              </a:ext>
            </a:extLst>
          </p:cNvPr>
          <p:cNvPicPr>
            <a:picLocks noChangeAspect="1"/>
          </p:cNvPicPr>
          <p:nvPr/>
        </p:nvPicPr>
        <p:blipFill>
          <a:blip r:embed="rId3"/>
          <a:stretch>
            <a:fillRect/>
          </a:stretch>
        </p:blipFill>
        <p:spPr>
          <a:xfrm>
            <a:off x="6819254" y="1278648"/>
            <a:ext cx="3912200" cy="3905060"/>
          </a:xfrm>
          <a:prstGeom prst="rect">
            <a:avLst/>
          </a:prstGeom>
          <a:effectLst>
            <a:softEdge rad="38100"/>
          </a:effectLst>
        </p:spPr>
      </p:pic>
      <p:sp>
        <p:nvSpPr>
          <p:cNvPr id="8" name="TextBox 7">
            <a:extLst>
              <a:ext uri="{FF2B5EF4-FFF2-40B4-BE49-F238E27FC236}">
                <a16:creationId xmlns:a16="http://schemas.microsoft.com/office/drawing/2014/main" id="{86AFDE25-ACF1-4CCE-961E-632B0BA8B271}"/>
              </a:ext>
            </a:extLst>
          </p:cNvPr>
          <p:cNvSpPr txBox="1"/>
          <p:nvPr/>
        </p:nvSpPr>
        <p:spPr>
          <a:xfrm>
            <a:off x="2242309" y="5337836"/>
            <a:ext cx="8531593" cy="1323439"/>
          </a:xfrm>
          <a:prstGeom prst="rect">
            <a:avLst/>
          </a:prstGeom>
          <a:noFill/>
        </p:spPr>
        <p:txBody>
          <a:bodyPr wrap="square">
            <a:spAutoFit/>
          </a:bodyPr>
          <a:lstStyle/>
          <a:p>
            <a:pPr algn="just"/>
            <a:r>
              <a:rPr lang="ru-RU" sz="2000" dirty="0">
                <a:solidFill>
                  <a:srgbClr val="333333"/>
                </a:solidFill>
                <a:latin typeface="Droid Sans"/>
                <a:cs typeface="Dubai" panose="020B0503030403030204" pitchFamily="34" charset="-78"/>
              </a:rPr>
              <a:t>Многие продукты – мясо, рыба, молоко – очень быстро портятся, и перевозить их на хоть сколько-то большие дистанции было нельзя. Соль помогла решить эту проблему: люди стали торговать соленой рыбой, вяленым мясом, консервированными овощами, сыром.</a:t>
            </a:r>
          </a:p>
        </p:txBody>
      </p:sp>
    </p:spTree>
    <p:extLst>
      <p:ext uri="{BB962C8B-B14F-4D97-AF65-F5344CB8AC3E}">
        <p14:creationId xmlns:p14="http://schemas.microsoft.com/office/powerpoint/2010/main" val="1138305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A359CC-AEFA-4DBE-BBE1-83DAA417ABBD}"/>
              </a:ext>
            </a:extLst>
          </p:cNvPr>
          <p:cNvSpPr>
            <a:spLocks noGrp="1"/>
          </p:cNvSpPr>
          <p:nvPr>
            <p:ph type="title"/>
          </p:nvPr>
        </p:nvSpPr>
        <p:spPr>
          <a:xfrm>
            <a:off x="2941983" y="269969"/>
            <a:ext cx="5486400" cy="766638"/>
          </a:xfrm>
        </p:spPr>
        <p:txBody>
          <a:bodyPr>
            <a:normAutofit/>
          </a:bodyPr>
          <a:lstStyle/>
          <a:p>
            <a:r>
              <a:rPr lang="ru-RU" dirty="0"/>
              <a:t>Первые упоминания</a:t>
            </a:r>
          </a:p>
        </p:txBody>
      </p:sp>
      <p:sp>
        <p:nvSpPr>
          <p:cNvPr id="4" name="Стрелка: влево 3">
            <a:hlinkClick r:id="rId2" action="ppaction://hlinksldjump"/>
            <a:extLst>
              <a:ext uri="{FF2B5EF4-FFF2-40B4-BE49-F238E27FC236}">
                <a16:creationId xmlns:a16="http://schemas.microsoft.com/office/drawing/2014/main" id="{E144799D-F073-4269-9936-E1A7A64F35EC}"/>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AFEC4F3F-E511-46F6-BA94-B4B6051FA160}"/>
              </a:ext>
            </a:extLst>
          </p:cNvPr>
          <p:cNvSpPr txBox="1"/>
          <p:nvPr/>
        </p:nvSpPr>
        <p:spPr>
          <a:xfrm>
            <a:off x="4129064" y="1186700"/>
            <a:ext cx="6532872" cy="2308324"/>
          </a:xfrm>
          <a:prstGeom prst="rect">
            <a:avLst/>
          </a:prstGeom>
          <a:noFill/>
        </p:spPr>
        <p:txBody>
          <a:bodyPr wrap="square">
            <a:spAutoFit/>
          </a:bodyPr>
          <a:lstStyle/>
          <a:p>
            <a:pPr algn="just"/>
            <a:r>
              <a:rPr lang="ru-RU" sz="2400" dirty="0">
                <a:solidFill>
                  <a:srgbClr val="333333"/>
                </a:solidFill>
                <a:latin typeface="Droid Sans"/>
                <a:cs typeface="Dubai" panose="020B0503030403030204" pitchFamily="34" charset="-78"/>
              </a:rPr>
              <a:t>Самое первое упоминание о добыче соли мы находим в древних китайских рукописях 3 тысячелетия до нашей эры, где говорится об открытии «солёного камня» </a:t>
            </a:r>
          </a:p>
          <a:p>
            <a:pPr algn="just"/>
            <a:r>
              <a:rPr lang="ru-RU" sz="2400" dirty="0">
                <a:solidFill>
                  <a:srgbClr val="333333"/>
                </a:solidFill>
                <a:latin typeface="Droid Sans"/>
                <a:cs typeface="Dubai" panose="020B0503030403030204" pitchFamily="34" charset="-78"/>
              </a:rPr>
              <a:t>и сообщается о добыче соли в солёном озере. </a:t>
            </a:r>
          </a:p>
        </p:txBody>
      </p:sp>
      <p:pic>
        <p:nvPicPr>
          <p:cNvPr id="7" name="Рисунок 6">
            <a:extLst>
              <a:ext uri="{FF2B5EF4-FFF2-40B4-BE49-F238E27FC236}">
                <a16:creationId xmlns:a16="http://schemas.microsoft.com/office/drawing/2014/main" id="{32CD1177-74D0-4DF2-9C36-DFF7E3506A8A}"/>
              </a:ext>
            </a:extLst>
          </p:cNvPr>
          <p:cNvPicPr>
            <a:picLocks noChangeAspect="1"/>
          </p:cNvPicPr>
          <p:nvPr/>
        </p:nvPicPr>
        <p:blipFill>
          <a:blip r:embed="rId3"/>
          <a:stretch>
            <a:fillRect/>
          </a:stretch>
        </p:blipFill>
        <p:spPr>
          <a:xfrm>
            <a:off x="300182" y="1158810"/>
            <a:ext cx="3828882" cy="2553189"/>
          </a:xfrm>
          <a:prstGeom prst="rect">
            <a:avLst/>
          </a:prstGeom>
        </p:spPr>
      </p:pic>
      <p:pic>
        <p:nvPicPr>
          <p:cNvPr id="8" name="Рисунок 7">
            <a:extLst>
              <a:ext uri="{FF2B5EF4-FFF2-40B4-BE49-F238E27FC236}">
                <a16:creationId xmlns:a16="http://schemas.microsoft.com/office/drawing/2014/main" id="{F878F778-F529-4D45-A460-65FDD715A6D6}"/>
              </a:ext>
            </a:extLst>
          </p:cNvPr>
          <p:cNvPicPr>
            <a:picLocks noChangeAspect="1"/>
          </p:cNvPicPr>
          <p:nvPr/>
        </p:nvPicPr>
        <p:blipFill>
          <a:blip r:embed="rId4"/>
          <a:stretch>
            <a:fillRect/>
          </a:stretch>
        </p:blipFill>
        <p:spPr>
          <a:xfrm>
            <a:off x="7151169" y="3925843"/>
            <a:ext cx="3551597" cy="2663698"/>
          </a:xfrm>
          <a:prstGeom prst="rect">
            <a:avLst/>
          </a:prstGeom>
        </p:spPr>
      </p:pic>
      <p:sp>
        <p:nvSpPr>
          <p:cNvPr id="9" name="TextBox 8">
            <a:extLst>
              <a:ext uri="{FF2B5EF4-FFF2-40B4-BE49-F238E27FC236}">
                <a16:creationId xmlns:a16="http://schemas.microsoft.com/office/drawing/2014/main" id="{DADA730C-5DF3-44B3-9404-F080828B8258}"/>
              </a:ext>
            </a:extLst>
          </p:cNvPr>
          <p:cNvSpPr txBox="1"/>
          <p:nvPr/>
        </p:nvSpPr>
        <p:spPr>
          <a:xfrm>
            <a:off x="2090639" y="4281217"/>
            <a:ext cx="4936547" cy="2308324"/>
          </a:xfrm>
          <a:prstGeom prst="rect">
            <a:avLst/>
          </a:prstGeom>
          <a:noFill/>
        </p:spPr>
        <p:txBody>
          <a:bodyPr wrap="square">
            <a:spAutoFit/>
          </a:bodyPr>
          <a:lstStyle/>
          <a:p>
            <a:pPr algn="just"/>
            <a:r>
              <a:rPr lang="ru-RU" sz="2400" dirty="0">
                <a:solidFill>
                  <a:srgbClr val="333333"/>
                </a:solidFill>
                <a:latin typeface="Droid Sans"/>
                <a:cs typeface="Dubai" panose="020B0503030403030204" pitchFamily="34" charset="-78"/>
              </a:rPr>
              <a:t>Индейцы Майя поклонялись богине соли, которая была женой бога смерти. По древней легенде богиня соли уплыла в океан и растворилась в воде, с тех пор океан стал солёным.</a:t>
            </a:r>
          </a:p>
        </p:txBody>
      </p:sp>
    </p:spTree>
    <p:extLst>
      <p:ext uri="{BB962C8B-B14F-4D97-AF65-F5344CB8AC3E}">
        <p14:creationId xmlns:p14="http://schemas.microsoft.com/office/powerpoint/2010/main" val="430157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CA8102-BC18-4C67-B521-0348BB0DD5AF}"/>
              </a:ext>
            </a:extLst>
          </p:cNvPr>
          <p:cNvSpPr>
            <a:spLocks noGrp="1"/>
          </p:cNvSpPr>
          <p:nvPr>
            <p:ph type="title"/>
          </p:nvPr>
        </p:nvSpPr>
        <p:spPr>
          <a:xfrm>
            <a:off x="2352260" y="540026"/>
            <a:ext cx="6135757" cy="689113"/>
          </a:xfrm>
        </p:spPr>
        <p:txBody>
          <a:bodyPr>
            <a:normAutofit/>
          </a:bodyPr>
          <a:lstStyle/>
          <a:p>
            <a:r>
              <a:rPr lang="ru-RU" dirty="0"/>
              <a:t>Исторические факты</a:t>
            </a:r>
          </a:p>
        </p:txBody>
      </p:sp>
      <p:sp>
        <p:nvSpPr>
          <p:cNvPr id="4" name="Стрелка: влево 3">
            <a:hlinkClick r:id="rId2" action="ppaction://hlinksldjump"/>
            <a:extLst>
              <a:ext uri="{FF2B5EF4-FFF2-40B4-BE49-F238E27FC236}">
                <a16:creationId xmlns:a16="http://schemas.microsoft.com/office/drawing/2014/main" id="{8D959D9A-4ECB-4A13-8037-2308860006CC}"/>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9E02FB46-1851-430B-95A4-B522ADB2CD95}"/>
              </a:ext>
            </a:extLst>
          </p:cNvPr>
          <p:cNvSpPr txBox="1"/>
          <p:nvPr/>
        </p:nvSpPr>
        <p:spPr>
          <a:xfrm>
            <a:off x="892816" y="2008832"/>
            <a:ext cx="2849218" cy="523220"/>
          </a:xfrm>
          <a:prstGeom prst="rect">
            <a:avLst/>
          </a:prstGeom>
          <a:noFill/>
        </p:spPr>
        <p:txBody>
          <a:bodyPr wrap="square">
            <a:spAutoFit/>
          </a:bodyPr>
          <a:lstStyle/>
          <a:p>
            <a:r>
              <a:rPr lang="ru-RU" sz="2800" dirty="0">
                <a:solidFill>
                  <a:srgbClr val="165998"/>
                </a:solidFill>
                <a:hlinkClick r:id="rId3" action="ppaction://hlinksldjump">
                  <a:extLst>
                    <a:ext uri="{A12FA001-AC4F-418D-AE19-62706E023703}">
                      <ahyp:hlinkClr xmlns:ahyp="http://schemas.microsoft.com/office/drawing/2018/hyperlinkcolor" val="tx"/>
                    </a:ext>
                  </a:extLst>
                </a:hlinkClick>
              </a:rPr>
              <a:t>Средние века</a:t>
            </a:r>
            <a:endParaRPr lang="ru-RU" sz="2800" dirty="0">
              <a:solidFill>
                <a:srgbClr val="165998"/>
              </a:solidFill>
            </a:endParaRPr>
          </a:p>
        </p:txBody>
      </p:sp>
      <p:sp>
        <p:nvSpPr>
          <p:cNvPr id="18" name="TextBox 17">
            <a:extLst>
              <a:ext uri="{FF2B5EF4-FFF2-40B4-BE49-F238E27FC236}">
                <a16:creationId xmlns:a16="http://schemas.microsoft.com/office/drawing/2014/main" id="{8551E8E2-9964-43C7-A7E9-CF036C6C1C68}"/>
              </a:ext>
            </a:extLst>
          </p:cNvPr>
          <p:cNvSpPr txBox="1"/>
          <p:nvPr/>
        </p:nvSpPr>
        <p:spPr>
          <a:xfrm>
            <a:off x="892815" y="3022169"/>
            <a:ext cx="5698438" cy="523220"/>
          </a:xfrm>
          <a:prstGeom prst="rect">
            <a:avLst/>
          </a:prstGeom>
          <a:noFill/>
        </p:spPr>
        <p:txBody>
          <a:bodyPr wrap="square">
            <a:spAutoFit/>
          </a:bodyPr>
          <a:lstStyle/>
          <a:p>
            <a:r>
              <a:rPr lang="ru-RU" sz="2800" dirty="0">
                <a:solidFill>
                  <a:srgbClr val="165998"/>
                </a:solidFill>
                <a:hlinkClick r:id="rId4" action="ppaction://hlinksldjump">
                  <a:extLst>
                    <a:ext uri="{A12FA001-AC4F-418D-AE19-62706E023703}">
                      <ahyp:hlinkClr xmlns:ahyp="http://schemas.microsoft.com/office/drawing/2018/hyperlinkcolor" val="tx"/>
                    </a:ext>
                  </a:extLst>
                </a:hlinkClick>
              </a:rPr>
              <a:t>Северная Америка, XVII век</a:t>
            </a:r>
            <a:r>
              <a:rPr lang="ru-RU" sz="2800" dirty="0">
                <a:solidFill>
                  <a:srgbClr val="165998"/>
                </a:solidFill>
              </a:rPr>
              <a:t> </a:t>
            </a:r>
          </a:p>
        </p:txBody>
      </p:sp>
      <p:sp>
        <p:nvSpPr>
          <p:cNvPr id="20" name="TextBox 19">
            <a:extLst>
              <a:ext uri="{FF2B5EF4-FFF2-40B4-BE49-F238E27FC236}">
                <a16:creationId xmlns:a16="http://schemas.microsoft.com/office/drawing/2014/main" id="{3863B933-613C-43C2-87FC-E89252021B42}"/>
              </a:ext>
            </a:extLst>
          </p:cNvPr>
          <p:cNvSpPr txBox="1"/>
          <p:nvPr/>
        </p:nvSpPr>
        <p:spPr>
          <a:xfrm>
            <a:off x="892815" y="3568968"/>
            <a:ext cx="4585253" cy="523220"/>
          </a:xfrm>
          <a:prstGeom prst="rect">
            <a:avLst/>
          </a:prstGeom>
          <a:noFill/>
        </p:spPr>
        <p:txBody>
          <a:bodyPr wrap="square">
            <a:spAutoFit/>
          </a:bodyPr>
          <a:lstStyle/>
          <a:p>
            <a:r>
              <a:rPr lang="ru-RU" sz="2800" dirty="0">
                <a:solidFill>
                  <a:srgbClr val="165998"/>
                </a:solidFill>
                <a:hlinkClick r:id="rId5" action="ppaction://hlinksldjump">
                  <a:extLst>
                    <a:ext uri="{A12FA001-AC4F-418D-AE19-62706E023703}">
                      <ahyp:hlinkClr xmlns:ahyp="http://schemas.microsoft.com/office/drawing/2018/hyperlinkcolor" val="tx"/>
                    </a:ext>
                  </a:extLst>
                </a:hlinkClick>
              </a:rPr>
              <a:t>Швейцария, 50-е годы</a:t>
            </a:r>
            <a:endParaRPr lang="ru-RU" sz="2800" dirty="0">
              <a:solidFill>
                <a:srgbClr val="165998"/>
              </a:solidFill>
            </a:endParaRPr>
          </a:p>
        </p:txBody>
      </p:sp>
      <p:sp>
        <p:nvSpPr>
          <p:cNvPr id="22" name="TextBox 21">
            <a:extLst>
              <a:ext uri="{FF2B5EF4-FFF2-40B4-BE49-F238E27FC236}">
                <a16:creationId xmlns:a16="http://schemas.microsoft.com/office/drawing/2014/main" id="{C969FE62-D201-4A8B-8B8D-397AAD902689}"/>
              </a:ext>
            </a:extLst>
          </p:cNvPr>
          <p:cNvSpPr txBox="1"/>
          <p:nvPr/>
        </p:nvSpPr>
        <p:spPr>
          <a:xfrm>
            <a:off x="892816" y="2475370"/>
            <a:ext cx="3114262" cy="523220"/>
          </a:xfrm>
          <a:prstGeom prst="rect">
            <a:avLst/>
          </a:prstGeom>
          <a:noFill/>
        </p:spPr>
        <p:txBody>
          <a:bodyPr wrap="square">
            <a:spAutoFit/>
          </a:bodyPr>
          <a:lstStyle/>
          <a:p>
            <a:r>
              <a:rPr lang="ru-RU" sz="2800" dirty="0">
                <a:solidFill>
                  <a:srgbClr val="165998"/>
                </a:solidFill>
                <a:hlinkClick r:id="rId6" action="ppaction://hlinksldjump">
                  <a:extLst>
                    <a:ext uri="{A12FA001-AC4F-418D-AE19-62706E023703}">
                      <ahyp:hlinkClr xmlns:ahyp="http://schemas.microsoft.com/office/drawing/2018/hyperlinkcolor" val="tx"/>
                    </a:ext>
                  </a:extLst>
                </a:hlinkClick>
              </a:rPr>
              <a:t>Москва, 1648 год</a:t>
            </a:r>
            <a:endParaRPr lang="ru-RU" sz="2800" dirty="0">
              <a:solidFill>
                <a:srgbClr val="165998"/>
              </a:solidFill>
            </a:endParaRPr>
          </a:p>
        </p:txBody>
      </p:sp>
      <p:sp>
        <p:nvSpPr>
          <p:cNvPr id="24" name="TextBox 23">
            <a:hlinkClick r:id="rId7" action="ppaction://hlinksldjump"/>
            <a:extLst>
              <a:ext uri="{FF2B5EF4-FFF2-40B4-BE49-F238E27FC236}">
                <a16:creationId xmlns:a16="http://schemas.microsoft.com/office/drawing/2014/main" id="{CC1BFA71-B98B-4574-8F10-B99DF6650755}"/>
              </a:ext>
            </a:extLst>
          </p:cNvPr>
          <p:cNvSpPr txBox="1"/>
          <p:nvPr/>
        </p:nvSpPr>
        <p:spPr>
          <a:xfrm>
            <a:off x="892815" y="4115767"/>
            <a:ext cx="4823791" cy="523220"/>
          </a:xfrm>
          <a:prstGeom prst="rect">
            <a:avLst/>
          </a:prstGeom>
          <a:noFill/>
        </p:spPr>
        <p:txBody>
          <a:bodyPr wrap="square">
            <a:spAutoFit/>
          </a:bodyPr>
          <a:lstStyle/>
          <a:p>
            <a:r>
              <a:rPr lang="ru-RU" sz="2800" u="sng" dirty="0">
                <a:solidFill>
                  <a:srgbClr val="165998"/>
                </a:solidFill>
              </a:rPr>
              <a:t>Северная Америка, 1980</a:t>
            </a:r>
          </a:p>
        </p:txBody>
      </p:sp>
      <p:sp>
        <p:nvSpPr>
          <p:cNvPr id="9" name="TextBox 8">
            <a:extLst>
              <a:ext uri="{FF2B5EF4-FFF2-40B4-BE49-F238E27FC236}">
                <a16:creationId xmlns:a16="http://schemas.microsoft.com/office/drawing/2014/main" id="{7FFDF526-4884-49EF-A754-30AC6EE61D36}"/>
              </a:ext>
            </a:extLst>
          </p:cNvPr>
          <p:cNvSpPr txBox="1"/>
          <p:nvPr/>
        </p:nvSpPr>
        <p:spPr>
          <a:xfrm>
            <a:off x="892815" y="1526016"/>
            <a:ext cx="3731435" cy="523220"/>
          </a:xfrm>
          <a:prstGeom prst="rect">
            <a:avLst/>
          </a:prstGeom>
          <a:noFill/>
        </p:spPr>
        <p:txBody>
          <a:bodyPr wrap="square">
            <a:spAutoFit/>
          </a:bodyPr>
          <a:lstStyle/>
          <a:p>
            <a:r>
              <a:rPr lang="ru-RU" sz="2800" dirty="0">
                <a:solidFill>
                  <a:srgbClr val="165998"/>
                </a:solidFill>
                <a:hlinkClick r:id="rId8" action="ppaction://hlinksldjump">
                  <a:extLst>
                    <a:ext uri="{A12FA001-AC4F-418D-AE19-62706E023703}">
                      <ahyp:hlinkClr xmlns:ahyp="http://schemas.microsoft.com/office/drawing/2018/hyperlinkcolor" val="tx"/>
                    </a:ext>
                  </a:extLst>
                </a:hlinkClick>
              </a:rPr>
              <a:t>Русь, Средние века</a:t>
            </a:r>
            <a:endParaRPr lang="ru-RU" sz="2800" dirty="0">
              <a:solidFill>
                <a:srgbClr val="165998"/>
              </a:solidFill>
            </a:endParaRPr>
          </a:p>
        </p:txBody>
      </p:sp>
    </p:spTree>
    <p:extLst>
      <p:ext uri="{BB962C8B-B14F-4D97-AF65-F5344CB8AC3E}">
        <p14:creationId xmlns:p14="http://schemas.microsoft.com/office/powerpoint/2010/main" val="2271691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19E349-E867-42E0-BA99-B08AF46C1B56}"/>
              </a:ext>
            </a:extLst>
          </p:cNvPr>
          <p:cNvSpPr>
            <a:spLocks noGrp="1"/>
          </p:cNvSpPr>
          <p:nvPr>
            <p:ph type="title"/>
          </p:nvPr>
        </p:nvSpPr>
        <p:spPr>
          <a:xfrm>
            <a:off x="3244511" y="87086"/>
            <a:ext cx="4954041" cy="912412"/>
          </a:xfrm>
        </p:spPr>
        <p:txBody>
          <a:bodyPr>
            <a:normAutofit fontScale="90000"/>
          </a:bodyPr>
          <a:lstStyle/>
          <a:p>
            <a:r>
              <a:rPr lang="ru-RU" dirty="0"/>
              <a:t>Средние века, Русь</a:t>
            </a:r>
          </a:p>
        </p:txBody>
      </p:sp>
      <p:sp>
        <p:nvSpPr>
          <p:cNvPr id="5" name="TextBox 4">
            <a:extLst>
              <a:ext uri="{FF2B5EF4-FFF2-40B4-BE49-F238E27FC236}">
                <a16:creationId xmlns:a16="http://schemas.microsoft.com/office/drawing/2014/main" id="{38C6807D-779F-4226-B539-FA6D41371A2B}"/>
              </a:ext>
            </a:extLst>
          </p:cNvPr>
          <p:cNvSpPr txBox="1"/>
          <p:nvPr/>
        </p:nvSpPr>
        <p:spPr>
          <a:xfrm>
            <a:off x="783771" y="1062637"/>
            <a:ext cx="7414781" cy="4893647"/>
          </a:xfrm>
          <a:prstGeom prst="rect">
            <a:avLst/>
          </a:prstGeom>
          <a:noFill/>
        </p:spPr>
        <p:txBody>
          <a:bodyPr wrap="square">
            <a:spAutoFit/>
          </a:bodyPr>
          <a:lstStyle/>
          <a:p>
            <a:pPr algn="just"/>
            <a:r>
              <a:rPr lang="ru-RU" sz="2400" dirty="0">
                <a:solidFill>
                  <a:srgbClr val="333333"/>
                </a:solidFill>
                <a:latin typeface="Droid Sans"/>
                <a:cs typeface="Dubai" panose="020B0503030403030204" pitchFamily="34" charset="-78"/>
              </a:rPr>
              <a:t>Солеварение, старейшее из химических ремесел, возникло на Руси, по-видимому, в начале 7 века. Соляные промыслы принадлежали монахам, которым благоволили русские цари, с них даже не взимался налог на продаваемую соль. Выварка соли приносила монастырям огромные прибыли. Рассолы добывали не только из озер, но и из подземных соляных источников; буровые скважины, которые для этого строили, в 15 в. достигали длины 60–70 м. В скважины опускали трубы, изготовленные из цельного дерева, а упаривали рассолы в железных противнях на дровяной топке</a:t>
            </a:r>
          </a:p>
        </p:txBody>
      </p:sp>
      <p:sp>
        <p:nvSpPr>
          <p:cNvPr id="6" name="Стрелка: влево 5">
            <a:hlinkClick r:id="rId2" action="ppaction://hlinksldjump"/>
            <a:extLst>
              <a:ext uri="{FF2B5EF4-FFF2-40B4-BE49-F238E27FC236}">
                <a16:creationId xmlns:a16="http://schemas.microsoft.com/office/drawing/2014/main" id="{E5B6C36D-0E65-4078-9672-A07559687C28}"/>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AFC10853-D5F2-4E85-B053-9CF34B77D046}"/>
              </a:ext>
            </a:extLst>
          </p:cNvPr>
          <p:cNvPicPr>
            <a:picLocks noChangeAspect="1"/>
          </p:cNvPicPr>
          <p:nvPr/>
        </p:nvPicPr>
        <p:blipFill>
          <a:blip r:embed="rId3"/>
          <a:stretch>
            <a:fillRect/>
          </a:stretch>
        </p:blipFill>
        <p:spPr>
          <a:xfrm>
            <a:off x="8420662" y="3857976"/>
            <a:ext cx="3467987" cy="2444930"/>
          </a:xfrm>
          <a:prstGeom prst="rect">
            <a:avLst/>
          </a:prstGeom>
        </p:spPr>
      </p:pic>
      <p:pic>
        <p:nvPicPr>
          <p:cNvPr id="9" name="Рисунок 8">
            <a:extLst>
              <a:ext uri="{FF2B5EF4-FFF2-40B4-BE49-F238E27FC236}">
                <a16:creationId xmlns:a16="http://schemas.microsoft.com/office/drawing/2014/main" id="{65C04358-1A1F-4141-967D-A34FA1411164}"/>
              </a:ext>
            </a:extLst>
          </p:cNvPr>
          <p:cNvPicPr>
            <a:picLocks noChangeAspect="1"/>
          </p:cNvPicPr>
          <p:nvPr/>
        </p:nvPicPr>
        <p:blipFill>
          <a:blip r:embed="rId4"/>
          <a:stretch>
            <a:fillRect/>
          </a:stretch>
        </p:blipFill>
        <p:spPr>
          <a:xfrm>
            <a:off x="8420662" y="555094"/>
            <a:ext cx="3492664" cy="3139032"/>
          </a:xfrm>
          <a:prstGeom prst="rect">
            <a:avLst/>
          </a:prstGeom>
        </p:spPr>
      </p:pic>
    </p:spTree>
    <p:extLst>
      <p:ext uri="{BB962C8B-B14F-4D97-AF65-F5344CB8AC3E}">
        <p14:creationId xmlns:p14="http://schemas.microsoft.com/office/powerpoint/2010/main" val="615761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19E349-E867-42E0-BA99-B08AF46C1B56}"/>
              </a:ext>
            </a:extLst>
          </p:cNvPr>
          <p:cNvSpPr>
            <a:spLocks noGrp="1"/>
          </p:cNvSpPr>
          <p:nvPr>
            <p:ph type="title"/>
          </p:nvPr>
        </p:nvSpPr>
        <p:spPr>
          <a:xfrm>
            <a:off x="3432313" y="0"/>
            <a:ext cx="3882887" cy="912412"/>
          </a:xfrm>
        </p:spPr>
        <p:txBody>
          <a:bodyPr/>
          <a:lstStyle/>
          <a:p>
            <a:r>
              <a:rPr lang="ru-RU" dirty="0"/>
              <a:t>Средние века</a:t>
            </a:r>
          </a:p>
        </p:txBody>
      </p:sp>
      <p:sp>
        <p:nvSpPr>
          <p:cNvPr id="5" name="TextBox 4">
            <a:extLst>
              <a:ext uri="{FF2B5EF4-FFF2-40B4-BE49-F238E27FC236}">
                <a16:creationId xmlns:a16="http://schemas.microsoft.com/office/drawing/2014/main" id="{38C6807D-779F-4226-B539-FA6D41371A2B}"/>
              </a:ext>
            </a:extLst>
          </p:cNvPr>
          <p:cNvSpPr txBox="1"/>
          <p:nvPr/>
        </p:nvSpPr>
        <p:spPr>
          <a:xfrm>
            <a:off x="4264617" y="1062637"/>
            <a:ext cx="6568697" cy="2308324"/>
          </a:xfrm>
          <a:prstGeom prst="rect">
            <a:avLst/>
          </a:prstGeom>
          <a:noFill/>
        </p:spPr>
        <p:txBody>
          <a:bodyPr wrap="square">
            <a:spAutoFit/>
          </a:bodyPr>
          <a:lstStyle/>
          <a:p>
            <a:pPr algn="just"/>
            <a:r>
              <a:rPr lang="ru-RU" sz="2400" dirty="0">
                <a:solidFill>
                  <a:srgbClr val="333333"/>
                </a:solidFill>
                <a:latin typeface="Droid Sans"/>
                <a:cs typeface="Dubai" panose="020B0503030403030204" pitchFamily="34" charset="-78"/>
              </a:rPr>
              <a:t>В Средние века соль использовали в качестве основной денежной валюты для оплаты товаров и услуг военных. Ее ставили на стол только для очень знатных гостей, а еще использовали в обрядах по защите дома от злых духов</a:t>
            </a:r>
          </a:p>
        </p:txBody>
      </p:sp>
      <p:sp>
        <p:nvSpPr>
          <p:cNvPr id="6" name="Стрелка: влево 5">
            <a:hlinkClick r:id="rId2" action="ppaction://hlinksldjump"/>
            <a:extLst>
              <a:ext uri="{FF2B5EF4-FFF2-40B4-BE49-F238E27FC236}">
                <a16:creationId xmlns:a16="http://schemas.microsoft.com/office/drawing/2014/main" id="{E5B6C36D-0E65-4078-9672-A07559687C28}"/>
              </a:ext>
            </a:extLst>
          </p:cNvPr>
          <p:cNvSpPr/>
          <p:nvPr/>
        </p:nvSpPr>
        <p:spPr>
          <a:xfrm>
            <a:off x="596348" y="5963478"/>
            <a:ext cx="1285461" cy="689113"/>
          </a:xfrm>
          <a:prstGeom prst="leftArrow">
            <a:avLst/>
          </a:prstGeom>
          <a:solidFill>
            <a:srgbClr val="1659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53F5B1CB-24B6-4445-A4D1-E1E0BA60C0CE}"/>
              </a:ext>
            </a:extLst>
          </p:cNvPr>
          <p:cNvPicPr>
            <a:picLocks noChangeAspect="1"/>
          </p:cNvPicPr>
          <p:nvPr/>
        </p:nvPicPr>
        <p:blipFill rotWithShape="1">
          <a:blip r:embed="rId3"/>
          <a:srcRect l="10841"/>
          <a:stretch/>
        </p:blipFill>
        <p:spPr>
          <a:xfrm>
            <a:off x="5547308" y="3410132"/>
            <a:ext cx="5286004" cy="3336814"/>
          </a:xfrm>
          <a:prstGeom prst="rect">
            <a:avLst/>
          </a:prstGeom>
          <a:effectLst>
            <a:softEdge rad="177800"/>
          </a:effectLst>
        </p:spPr>
      </p:pic>
      <p:pic>
        <p:nvPicPr>
          <p:cNvPr id="7" name="Рисунок 6">
            <a:extLst>
              <a:ext uri="{FF2B5EF4-FFF2-40B4-BE49-F238E27FC236}">
                <a16:creationId xmlns:a16="http://schemas.microsoft.com/office/drawing/2014/main" id="{4B9DA993-AF91-40DA-BE12-213132455165}"/>
              </a:ext>
            </a:extLst>
          </p:cNvPr>
          <p:cNvPicPr>
            <a:picLocks noChangeAspect="1"/>
          </p:cNvPicPr>
          <p:nvPr/>
        </p:nvPicPr>
        <p:blipFill>
          <a:blip r:embed="rId4"/>
          <a:stretch>
            <a:fillRect/>
          </a:stretch>
        </p:blipFill>
        <p:spPr>
          <a:xfrm>
            <a:off x="454617" y="549386"/>
            <a:ext cx="3810000" cy="2971800"/>
          </a:xfrm>
          <a:prstGeom prst="rect">
            <a:avLst/>
          </a:prstGeom>
          <a:effectLst>
            <a:softEdge rad="228600"/>
          </a:effectLst>
        </p:spPr>
      </p:pic>
      <p:pic>
        <p:nvPicPr>
          <p:cNvPr id="8" name="Рисунок 7">
            <a:extLst>
              <a:ext uri="{FF2B5EF4-FFF2-40B4-BE49-F238E27FC236}">
                <a16:creationId xmlns:a16="http://schemas.microsoft.com/office/drawing/2014/main" id="{B2F1755C-F23A-4DF4-AB9E-BE02388E0ECB}"/>
              </a:ext>
            </a:extLst>
          </p:cNvPr>
          <p:cNvPicPr>
            <a:picLocks noChangeAspect="1"/>
          </p:cNvPicPr>
          <p:nvPr/>
        </p:nvPicPr>
        <p:blipFill>
          <a:blip r:embed="rId5">
            <a:alphaModFix amt="97000"/>
            <a:extLst>
              <a:ext uri="{BEBA8EAE-BF5A-486C-A8C5-ECC9F3942E4B}">
                <a14:imgProps xmlns:a14="http://schemas.microsoft.com/office/drawing/2010/main">
                  <a14:imgLayer r:embed="rId6">
                    <a14:imgEffect>
                      <a14:colorTemperature colorTemp="6400"/>
                    </a14:imgEffect>
                    <a14:imgEffect>
                      <a14:saturation sat="200000"/>
                    </a14:imgEffect>
                  </a14:imgLayer>
                </a14:imgProps>
              </a:ext>
            </a:extLst>
          </a:blip>
          <a:stretch>
            <a:fillRect/>
          </a:stretch>
        </p:blipFill>
        <p:spPr>
          <a:xfrm>
            <a:off x="1411296" y="3533414"/>
            <a:ext cx="4042033" cy="2719711"/>
          </a:xfrm>
          <a:prstGeom prst="rect">
            <a:avLst/>
          </a:prstGeom>
          <a:pattFill prst="pct5">
            <a:fgClr>
              <a:schemeClr val="accent1"/>
            </a:fgClr>
            <a:bgClr>
              <a:schemeClr val="bg1"/>
            </a:bgClr>
          </a:pattFill>
          <a:effectLst>
            <a:softEdge rad="241300"/>
          </a:effectLst>
        </p:spPr>
      </p:pic>
    </p:spTree>
    <p:extLst>
      <p:ext uri="{BB962C8B-B14F-4D97-AF65-F5344CB8AC3E}">
        <p14:creationId xmlns:p14="http://schemas.microsoft.com/office/powerpoint/2010/main" val="14766991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ема1">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2">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Тема1" id="{32AD10CC-2A4C-4C40-B924-D20CDF707998}" vid="{2086A84F-DEEA-4BC2-9943-D656A6815AED}"/>
    </a:ext>
  </a:extLst>
</a:theme>
</file>

<file path=docProps/app.xml><?xml version="1.0" encoding="utf-8"?>
<Properties xmlns="http://schemas.openxmlformats.org/officeDocument/2006/extended-properties" xmlns:vt="http://schemas.openxmlformats.org/officeDocument/2006/docPropsVTypes">
  <Template/>
  <TotalTime>12623</TotalTime>
  <Words>3166</Words>
  <Application>Microsoft Office PowerPoint</Application>
  <PresentationFormat>Широкоэкранный</PresentationFormat>
  <Paragraphs>209</Paragraphs>
  <Slides>41</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41</vt:i4>
      </vt:variant>
    </vt:vector>
  </HeadingPairs>
  <TitlesOfParts>
    <vt:vector size="48" baseType="lpstr">
      <vt:lpstr>Arial</vt:lpstr>
      <vt:lpstr>Droid Sans</vt:lpstr>
      <vt:lpstr>Times New Roman</vt:lpstr>
      <vt:lpstr>Trebuchet MS</vt:lpstr>
      <vt:lpstr>Wingdings</vt:lpstr>
      <vt:lpstr>Wingdings 2</vt:lpstr>
      <vt:lpstr>Тема1</vt:lpstr>
      <vt:lpstr>Исследовательская работа Музей одного экспоната «Пятая стихия»</vt:lpstr>
      <vt:lpstr>исследовательская работа Музей одного экспоната «Пятая стихия»</vt:lpstr>
      <vt:lpstr>Презентация PowerPoint</vt:lpstr>
      <vt:lpstr>NaCl</vt:lpstr>
      <vt:lpstr>Происхождение названия</vt:lpstr>
      <vt:lpstr>Первые упоминания</vt:lpstr>
      <vt:lpstr>Исторические факты</vt:lpstr>
      <vt:lpstr>Средние века, Русь</vt:lpstr>
      <vt:lpstr>Средние века</vt:lpstr>
      <vt:lpstr>XVII век</vt:lpstr>
      <vt:lpstr>В 1648 году   Москву накрыло кровавое восстание –  Соляной бунт. </vt:lpstr>
      <vt:lpstr>50-е годы XX столетия</vt:lpstr>
      <vt:lpstr>Презентация PowerPoint</vt:lpstr>
      <vt:lpstr>Виды соли</vt:lpstr>
      <vt:lpstr>Презентация PowerPoint</vt:lpstr>
      <vt:lpstr>Поваренная соль</vt:lpstr>
      <vt:lpstr>Поваренная соль «Экстра» </vt:lpstr>
      <vt:lpstr>поваренная соль с добавками</vt:lpstr>
      <vt:lpstr>диетическая соль</vt:lpstr>
      <vt:lpstr>морская соль</vt:lpstr>
      <vt:lpstr>Чёрная «четверговая» соль    </vt:lpstr>
      <vt:lpstr>Польза для здоровья</vt:lpstr>
      <vt:lpstr>Принцип Изготовления</vt:lpstr>
      <vt:lpstr>Соль Японского моря amabito no moshio</vt:lpstr>
      <vt:lpstr>Гималайская розовая соль </vt:lpstr>
      <vt:lpstr>Пословицы и поговорки</vt:lpstr>
      <vt:lpstr>интересно</vt:lpstr>
      <vt:lpstr>месторождения</vt:lpstr>
      <vt:lpstr>Озеро развал</vt:lpstr>
      <vt:lpstr>Озеро Баскунчак</vt:lpstr>
      <vt:lpstr>Озеро эльтон</vt:lpstr>
      <vt:lpstr>Как добывают соль?</vt:lpstr>
      <vt:lpstr>Бессейновый способ добычи соли</vt:lpstr>
      <vt:lpstr>Шахтный способ</vt:lpstr>
      <vt:lpstr>Подземное Выщелачивание</vt:lpstr>
      <vt:lpstr>Как перерабатывают</vt:lpstr>
      <vt:lpstr>Чем опасна дорожная соль?</vt:lpstr>
      <vt:lpstr>Зима-время солить тротуары</vt:lpstr>
      <vt:lpstr>Практическая часть</vt:lpstr>
      <vt:lpstr>Практическая часть</vt:lpstr>
      <vt:lpstr>Вывод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Сергей Бекренев</dc:creator>
  <cp:lastModifiedBy>Сергей Бекренев</cp:lastModifiedBy>
  <cp:revision>174</cp:revision>
  <dcterms:created xsi:type="dcterms:W3CDTF">2021-01-16T09:46:46Z</dcterms:created>
  <dcterms:modified xsi:type="dcterms:W3CDTF">2022-09-08T19:51:25Z</dcterms:modified>
</cp:coreProperties>
</file>