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3759" r:id="rId2"/>
    <p:sldMasterId id="2147483771" r:id="rId3"/>
  </p:sldMasterIdLst>
  <p:notesMasterIdLst>
    <p:notesMasterId r:id="rId28"/>
  </p:notesMasterIdLst>
  <p:sldIdLst>
    <p:sldId id="279" r:id="rId4"/>
    <p:sldId id="273" r:id="rId5"/>
    <p:sldId id="257" r:id="rId6"/>
    <p:sldId id="282" r:id="rId7"/>
    <p:sldId id="274" r:id="rId8"/>
    <p:sldId id="262" r:id="rId9"/>
    <p:sldId id="260" r:id="rId10"/>
    <p:sldId id="261" r:id="rId11"/>
    <p:sldId id="280" r:id="rId12"/>
    <p:sldId id="258" r:id="rId13"/>
    <p:sldId id="263" r:id="rId14"/>
    <p:sldId id="268" r:id="rId15"/>
    <p:sldId id="264" r:id="rId16"/>
    <p:sldId id="267" r:id="rId17"/>
    <p:sldId id="266" r:id="rId18"/>
    <p:sldId id="271" r:id="rId19"/>
    <p:sldId id="277" r:id="rId20"/>
    <p:sldId id="275" r:id="rId21"/>
    <p:sldId id="269" r:id="rId22"/>
    <p:sldId id="272" r:id="rId23"/>
    <p:sldId id="276" r:id="rId24"/>
    <p:sldId id="278" r:id="rId25"/>
    <p:sldId id="281" r:id="rId26"/>
    <p:sldId id="25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10" autoAdjust="0"/>
  </p:normalViewPr>
  <p:slideViewPr>
    <p:cSldViewPr>
      <p:cViewPr varScale="1">
        <p:scale>
          <a:sx n="82" d="100"/>
          <a:sy n="82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89BA83-3FC9-40DC-9386-93BCEA4E4423}" type="datetimeFigureOut">
              <a:rPr lang="ru-RU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C89B5A-B9AF-4402-AC3C-69E930FE5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C89B5A-B9AF-4402-AC3C-69E930FE5F4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13B15B-4B01-4B26-9534-E02D0365177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95F5E-6BE2-4053-8AE3-C50D16234FE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3099D-79B3-4FD5-8D65-C2184F0A95F0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B2B2D-772A-4B27-A089-9BBBF7C5BF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0040E1-B0AE-453E-9407-20CFC5862030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52F-168A-4BD3-B94E-06C081834B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BB690-FA00-4B2F-B324-998ABD2F53D8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ACAF1-E37F-416B-B201-6A5E89A294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F3099D-79B3-4FD5-8D65-C2184F0A95F0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AB2B2D-772A-4B27-A089-9BBBF7C5BF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B9DE56-E518-4F69-AEA1-4F3D920BC195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E92E7B-C747-49D8-99A1-8E36C59C60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D8D7D6-839A-46EE-9EDA-3D9AC1092FC3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32A2EF-CAE9-4DBD-8FD0-D9A442FDCB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C07945-208E-4974-AC48-DF77D68A07F1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145E53-558A-4770-9750-D45E9204D5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D8DA25-24C8-4B1B-8C5E-83A7D7C29301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04ACB9-71B7-4087-AAF8-D55CA98303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F05157-3DE5-4B95-B559-C1493E8B1C18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C57144-DA95-4DB7-8E25-74B217AD20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2D663A-D8F0-4E0C-AE8C-618A86DF650A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D6F636-E50A-407B-9D49-70FBF06BA1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DE1FB0-FBB9-4733-947B-DB5DA193021A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4D8EC7-C0DE-4747-A49D-5941B5D608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B9DE56-E518-4F69-AEA1-4F3D920BC195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92E7B-C747-49D8-99A1-8E36C59C60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4814B7-90E9-4302-88D1-F19989D59265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A22B9B-B79D-4661-8EA2-BD636C07BC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0040E1-B0AE-453E-9407-20CFC5862030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20A52F-168A-4BD3-B94E-06C081834B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7BB690-FA00-4B2F-B324-998ABD2F53D8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5ACAF1-E37F-416B-B201-6A5E89A294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9BF3099D-79B3-4FD5-8D65-C2184F0A95F0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3EAB2B2D-772A-4B27-A089-9BBBF7C5BF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43B9DE56-E518-4F69-AEA1-4F3D920BC195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6DE92E7B-C747-49D8-99A1-8E36C59C60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83D8D7D6-839A-46EE-9EDA-3D9AC1092FC3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DF32A2EF-CAE9-4DBD-8FD0-D9A442FDCB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C07945-208E-4974-AC48-DF77D68A07F1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45E53-558A-4770-9750-D45E9204D5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D8DA25-24C8-4B1B-8C5E-83A7D7C29301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4ACB9-71B7-4087-AAF8-D55CA98303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4F05157-3DE5-4B95-B559-C1493E8B1C18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47C57144-DA95-4DB7-8E25-74B217AD20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2D663A-D8F0-4E0C-AE8C-618A86DF650A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6F636-E50A-407B-9D49-70FBF06BA1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D8D7D6-839A-46EE-9EDA-3D9AC1092FC3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2A2EF-CAE9-4DBD-8FD0-D9A442FDCB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15DE1FB0-FBB9-4733-947B-DB5DA193021A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714D8EC7-C0DE-4747-A49D-5941B5D608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EA4814B7-90E9-4302-88D1-F19989D59265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60A22B9B-B79D-4661-8EA2-BD636C07BC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0040E1-B0AE-453E-9407-20CFC5862030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52F-168A-4BD3-B94E-06C081834B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BB690-FA00-4B2F-B324-998ABD2F53D8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ACAF1-E37F-416B-B201-6A5E89A294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C07945-208E-4974-AC48-DF77D68A07F1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45E53-558A-4770-9750-D45E9204D5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D8DA25-24C8-4B1B-8C5E-83A7D7C29301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4ACB9-71B7-4087-AAF8-D55CA98303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F05157-3DE5-4B95-B559-C1493E8B1C18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57144-DA95-4DB7-8E25-74B217AD20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2D663A-D8F0-4E0C-AE8C-618A86DF650A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6F636-E50A-407B-9D49-70FBF06BA1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DE1FB0-FBB9-4733-947B-DB5DA193021A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D8EC7-C0DE-4747-A49D-5941B5D608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4814B7-90E9-4302-88D1-F19989D59265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22B9B-B79D-4661-8EA2-BD636C07BC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79EFB1-A47D-4A49-B378-F852BF2D0A5A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952DAF-1962-4C22-AF87-76EA237A1C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0E79EFB1-A47D-4A49-B378-F852BF2D0A5A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0952DAF-1962-4C22-AF87-76EA237A1C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E79EFB1-A47D-4A49-B378-F852BF2D0A5A}" type="datetimeFigureOut">
              <a:rPr lang="ru-RU" smtClean="0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952DAF-1962-4C22-AF87-76EA237A1C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rus.ru/food/vegetables/topinambur-klubni_833987.html/" TargetMode="External"/><Relationship Id="rId7" Type="http://schemas.openxmlformats.org/officeDocument/2006/relationships/hyperlink" Target="http://parrots.ru/forum/viewtopic.php?t=13232" TargetMode="External"/><Relationship Id="rId2" Type="http://schemas.openxmlformats.org/officeDocument/2006/relationships/hyperlink" Target="http://&#1086;&#1074;&#1086;&#1097;&#1080;-&#1088;&#1091;&#1089;&#1080;.&#1088;&#1092;/ovoschi_v_zaschischennom_grunte/korneplod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latsky.ru/AVES/ovo.htm" TargetMode="External"/><Relationship Id="rId5" Type="http://schemas.openxmlformats.org/officeDocument/2006/relationships/hyperlink" Target="http://www.israquarium.co.il/ru/Article/Sturisoma%20panamense.html" TargetMode="External"/><Relationship Id="rId4" Type="http://schemas.openxmlformats.org/officeDocument/2006/relationships/hyperlink" Target="http://ebiology.ru/botanika/organy-rasteniya-semy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Fcy;&amp;ocy;&amp;ncy;&amp;ycy; &amp;dcy;&amp;lcy;&amp;yacy; &amp;pcy;&amp;rcy;&amp;iecy;&amp;zcy;&amp;iecy;&amp;ncy;&amp;tcy;&amp;acy;&amp;tscy;&amp;icy;&amp;jcy; &amp;Lcy;&amp;icy;&amp;scy;&amp;tcy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301608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Презентация                                                  к уроку биологии в 5 классе на тему « Зачем живые организмы запасают энергию?»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учитель биологии                                  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МКОУ СОШ с. Карджин                                  </a:t>
            </a:r>
            <a:br>
              <a:rPr lang="ru-RU" dirty="0" smtClean="0"/>
            </a:br>
            <a:r>
              <a:rPr lang="ru-RU" dirty="0" smtClean="0"/>
              <a:t>                                          Величко Л.М.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petrenko.com.ru/garden/im/2007/06/opuntya-microdasys-varrufi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0"/>
            <a:ext cx="46434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xn----ctbsb0abqir0d.xn--p1ai/uploads/posts/2011-05/1306636817_gemisch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4320480" cy="375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dorus.ru/photos/13730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717032"/>
            <a:ext cx="2808312" cy="3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www.speedyremedies.com/wp-content/uploads/2012/01/onion-benefits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717032"/>
            <a:ext cx="38543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Ученик71\Desktop\сем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2" descr="http://sc.nios.ru/dlrstore/b045c472-2d05-4bb7-882a-6eea3073aac2/%5bBI6RA_4-02%5d_%5bIL_02%5d-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0"/>
            <a:ext cx="8267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066800" y="214313"/>
            <a:ext cx="7772400" cy="1000125"/>
          </a:xfrm>
        </p:spPr>
        <p:txBody>
          <a:bodyPr/>
          <a:lstStyle/>
          <a:p>
            <a:pPr algn="ctr" eaLnBrk="1" hangingPunct="1"/>
            <a:r>
              <a:rPr lang="ru-RU" smtClean="0"/>
              <a:t>Строение яйца курицы</a:t>
            </a:r>
          </a:p>
        </p:txBody>
      </p:sp>
      <p:pic>
        <p:nvPicPr>
          <p:cNvPr id="12291" name="Picture 2" descr="http://www.balatsky.ru/AVES/ovo.files/image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227138"/>
            <a:ext cx="8001000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8001000" cy="1071563"/>
          </a:xfrm>
        </p:spPr>
        <p:txBody>
          <a:bodyPr/>
          <a:lstStyle/>
          <a:p>
            <a:pPr eaLnBrk="1" hangingPunct="1"/>
            <a:r>
              <a:rPr lang="ru-RU" sz="3200" b="1" smtClean="0"/>
              <a:t>Из зародыша развивается новый организм</a:t>
            </a:r>
          </a:p>
        </p:txBody>
      </p:sp>
      <p:pic>
        <p:nvPicPr>
          <p:cNvPr id="15363" name="Picture 2" descr="http://img-fotki.yandex.ru/get/4513/parrots-ru.10/0_52925_ef1bd725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071563"/>
            <a:ext cx="82153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http://dic.academic.ru/pictures/ntes/1018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3214688"/>
            <a:ext cx="8215313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>
              <a:buNone/>
            </a:pPr>
            <a:r>
              <a:rPr lang="ru-RU" sz="4800" dirty="0" smtClean="0"/>
              <a:t>Вывод: Живые организмы запасают питательные вещества, чтобы обеспечить ими развивающийся зародыш или новый организм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http://stranslov.ru/wp-content/uploads/2010/04/22204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534397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www.sleepexpert.ru/images/3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692696"/>
            <a:ext cx="3571875" cy="565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Штриховая стрелка вправо 5"/>
          <p:cNvSpPr/>
          <p:nvPr/>
        </p:nvSpPr>
        <p:spPr>
          <a:xfrm>
            <a:off x="4283968" y="2780928"/>
            <a:ext cx="1643063" cy="1571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7772400" cy="1071563"/>
          </a:xfrm>
        </p:spPr>
        <p:txBody>
          <a:bodyPr/>
          <a:lstStyle/>
          <a:p>
            <a:pPr algn="ctr" eaLnBrk="1" hangingPunct="1"/>
            <a:r>
              <a:rPr lang="ru-RU" b="1" smtClean="0"/>
              <a:t>Физкультминутка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000125"/>
            <a:ext cx="8001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6000" b="1" smtClean="0"/>
              <a:t>Проблемный вопрос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1066800" y="1571625"/>
            <a:ext cx="7772400" cy="4572000"/>
          </a:xfrm>
        </p:spPr>
        <p:txBody>
          <a:bodyPr/>
          <a:lstStyle/>
          <a:p>
            <a:pPr algn="ctr" eaLnBrk="1" hangingPunct="1"/>
            <a:r>
              <a:rPr lang="ru-RU" sz="6000" b="1" smtClean="0"/>
              <a:t>Как происходит рост любого организма?</a:t>
            </a:r>
          </a:p>
          <a:p>
            <a:pPr eaLnBrk="1" hangingPunct="1"/>
            <a:endParaRPr lang="ru-RU" sz="1800" b="1" smtClean="0"/>
          </a:p>
          <a:p>
            <a:pPr eaLnBrk="1" hangingPunct="1"/>
            <a:endParaRPr lang="ru-RU" sz="1800" b="1" smtClean="0"/>
          </a:p>
          <a:p>
            <a:pPr eaLnBrk="1" hangingPunct="1"/>
            <a:r>
              <a:rPr lang="ru-RU" sz="1800" b="1" smtClean="0"/>
              <a:t>Рассмотрите рисунок 163 на странице 153 учебника и постарайтесь найти ответ. Работаем парами.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2946" name="Picture 2" descr="http://img.sci-lib.com/2010/11/19/b_91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14313"/>
            <a:ext cx="7929563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38" y="6072188"/>
            <a:ext cx="8501062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В основе роста организмов лежит деление клеток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6000" b="1" dirty="0" smtClean="0">
                <a:solidFill>
                  <a:srgbClr val="FF0000"/>
                </a:solidFill>
              </a:rPr>
              <a:t>Задачи  урока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066800" y="1214438"/>
            <a:ext cx="7772400" cy="4652962"/>
          </a:xfrm>
        </p:spPr>
        <p:txBody>
          <a:bodyPr>
            <a:normAutofit/>
          </a:bodyPr>
          <a:lstStyle/>
          <a:p>
            <a:pPr eaLnBrk="1" hangingPunct="1"/>
            <a:endParaRPr lang="ru-RU" sz="2600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</a:rPr>
              <a:t>Выяснить, как организмы запасают питательные вещества</a:t>
            </a:r>
          </a:p>
          <a:p>
            <a:pPr eaLnBrk="1" hangingPunct="1"/>
            <a:endParaRPr lang="ru-RU" sz="40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sz="4000" b="1" dirty="0" smtClean="0">
                <a:solidFill>
                  <a:srgbClr val="002060"/>
                </a:solidFill>
              </a:rPr>
              <a:t>Понять,  для чего  нужны питательные вещества</a:t>
            </a:r>
          </a:p>
          <a:p>
            <a:pPr eaLnBrk="1" hangingPunct="1"/>
            <a:endParaRPr lang="ru-RU" sz="2600" dirty="0" smtClean="0">
              <a:solidFill>
                <a:srgbClr val="002060"/>
              </a:solidFill>
            </a:endParaRPr>
          </a:p>
          <a:p>
            <a:pPr eaLnBrk="1" hangingPunct="1"/>
            <a:endParaRPr lang="ru-RU" sz="26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571500" y="357188"/>
            <a:ext cx="8572500" cy="551021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ВЫВОД: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sz="3200" dirty="0" smtClean="0"/>
              <a:t>Питательные вещества, необходимые для роста всех живых организмов, должны непрерывно поступать в каждую живую клетку тела. </a:t>
            </a:r>
          </a:p>
          <a:p>
            <a:pPr eaLnBrk="1" hangingPunct="1"/>
            <a:r>
              <a:rPr lang="ru-RU" sz="3200" dirty="0" smtClean="0"/>
              <a:t>Они дают энергию для его движения, поддержания жизнедеятельности, роста </a:t>
            </a:r>
          </a:p>
          <a:p>
            <a:pPr eaLnBrk="1" hangingPunct="1"/>
            <a:r>
              <a:rPr lang="ru-RU" sz="3200" dirty="0" smtClean="0"/>
              <a:t> обеспечивают питание зародыша при его развитии.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 </a:t>
            </a:r>
            <a:r>
              <a:rPr lang="ru-RU" sz="4000" b="1" dirty="0" smtClean="0"/>
              <a:t>Я узнал на уроке…</a:t>
            </a:r>
            <a:endParaRPr lang="ru-RU" sz="4000" dirty="0" smtClean="0"/>
          </a:p>
          <a:p>
            <a:pPr eaLnBrk="1" hangingPunct="1"/>
            <a:r>
              <a:rPr lang="ru-RU" sz="3600" b="1" dirty="0" smtClean="0"/>
              <a:t> Я хорошо понял…</a:t>
            </a:r>
            <a:endParaRPr lang="ru-RU" sz="3600" dirty="0" smtClean="0"/>
          </a:p>
          <a:p>
            <a:pPr eaLnBrk="1" hangingPunct="1"/>
            <a:r>
              <a:rPr lang="ru-RU" sz="3600" b="1" dirty="0" smtClean="0"/>
              <a:t> Мне не совсем понятно…</a:t>
            </a:r>
            <a:endParaRPr lang="ru-RU" sz="3600" dirty="0" smtClean="0"/>
          </a:p>
          <a:p>
            <a:pPr eaLnBrk="1" hangingPunct="1"/>
            <a:r>
              <a:rPr lang="ru-RU" sz="3600" b="1" dirty="0" smtClean="0"/>
              <a:t> Я могу рассказать…</a:t>
            </a:r>
            <a:endParaRPr lang="ru-RU" sz="3600" dirty="0" smtClean="0"/>
          </a:p>
          <a:p>
            <a:pPr eaLnBrk="1" hangingPunct="1"/>
            <a:r>
              <a:rPr lang="ru-RU" sz="3600" b="1" dirty="0" smtClean="0"/>
              <a:t> У меня есть вопрос к       </a:t>
            </a:r>
          </a:p>
          <a:p>
            <a:pPr eaLnBrk="1" hangingPunct="1">
              <a:buNone/>
            </a:pPr>
            <a:r>
              <a:rPr lang="ru-RU" sz="3600" b="1" dirty="0" smtClean="0"/>
              <a:t>    учителю или к ребятам…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/>
              <a:t>Домашнее задание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>
                <a:hlinkClick r:id="rId2"/>
              </a:rPr>
              <a:t>http://xn----ctbsb0abqir0d.xn--p1ai/ovoschi_v_zaschischennom_grunte/korneplody</a:t>
            </a:r>
            <a:endParaRPr lang="ru-RU" sz="2000" smtClean="0">
              <a:hlinkClick r:id="rId2"/>
            </a:endParaRPr>
          </a:p>
          <a:p>
            <a:pPr eaLnBrk="1" hangingPunct="1"/>
            <a:r>
              <a:rPr lang="en-US" sz="2000" smtClean="0">
                <a:hlinkClick r:id="rId3"/>
              </a:rPr>
              <a:t>http://www.dorus.ru/food/vegetables/topinambur-klubni_833987.html/</a:t>
            </a:r>
            <a:endParaRPr lang="ru-RU" sz="2000" smtClean="0"/>
          </a:p>
          <a:p>
            <a:pPr eaLnBrk="1" hangingPunct="1"/>
            <a:r>
              <a:rPr lang="en-US" sz="2000" smtClean="0">
                <a:hlinkClick r:id="rId4"/>
              </a:rPr>
              <a:t>http://ebiology.ru/botanika/organy-rasteniya-semya/</a:t>
            </a:r>
            <a:endParaRPr lang="ru-RU" sz="2000" smtClean="0"/>
          </a:p>
          <a:p>
            <a:pPr eaLnBrk="1" hangingPunct="1"/>
            <a:r>
              <a:rPr lang="en-US" sz="2000" smtClean="0">
                <a:hlinkClick r:id="rId5"/>
              </a:rPr>
              <a:t>http://www.israquarium.co.il/ru/Article/Sturisoma%20panamense.html</a:t>
            </a:r>
            <a:endParaRPr lang="ru-RU" sz="2000" smtClean="0"/>
          </a:p>
          <a:p>
            <a:pPr eaLnBrk="1" hangingPunct="1"/>
            <a:r>
              <a:rPr lang="en-US" sz="2000" smtClean="0">
                <a:hlinkClick r:id="rId6"/>
              </a:rPr>
              <a:t>http://www.balatsky.ru/AVES/ovo.htm</a:t>
            </a:r>
            <a:endParaRPr lang="ru-RU" sz="2000" smtClean="0"/>
          </a:p>
          <a:p>
            <a:pPr eaLnBrk="1" hangingPunct="1"/>
            <a:r>
              <a:rPr lang="en-US" sz="2000" smtClean="0">
                <a:hlinkClick r:id="rId7"/>
              </a:rPr>
              <a:t>http://parrots.ru/forum/viewtopic.php?t=13232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066800" y="188641"/>
            <a:ext cx="7772400" cy="72007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/>
              <a:t>Актуализация знаний:</a:t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820472" cy="5832648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/>
              <a:t>Какую тему  мы изучили на прошлом уроке? </a:t>
            </a:r>
          </a:p>
          <a:p>
            <a:pPr lvl="0"/>
            <a:r>
              <a:rPr lang="ru-RU" sz="2000" dirty="0" smtClean="0"/>
              <a:t>Все ли живые организмы одинаково добывают энергию? Чтобы ответить на этот вопрос, выполните задание №1 на карточке</a:t>
            </a:r>
          </a:p>
          <a:p>
            <a:pPr>
              <a:buNone/>
            </a:pPr>
            <a:r>
              <a:rPr lang="ru-RU" sz="2000" dirty="0" smtClean="0"/>
              <a:t>Карточка №1</a:t>
            </a:r>
          </a:p>
          <a:p>
            <a:r>
              <a:rPr lang="ru-RU" sz="2000" dirty="0" smtClean="0"/>
              <a:t>Вставь пропущенные слова: растения  ……………………. корнями в почве, а животные и человек …………………………    </a:t>
            </a:r>
          </a:p>
          <a:p>
            <a:pPr lvl="0"/>
            <a:r>
              <a:rPr lang="ru-RU" sz="2000" dirty="0" smtClean="0"/>
              <a:t>     Почему растение сидит на месте, а человек и животные передвигаются? Выполни задание №2  на карточке</a:t>
            </a:r>
          </a:p>
          <a:p>
            <a:pPr lvl="0"/>
            <a:r>
              <a:rPr lang="ru-RU" sz="2000" dirty="0" smtClean="0"/>
              <a:t>    Карточка №2                                               </a:t>
            </a:r>
          </a:p>
          <a:p>
            <a:r>
              <a:rPr lang="ru-RU" sz="2000" dirty="0" smtClean="0"/>
              <a:t>Вставь пропущенные слова: растения кормят себя сами, образуя из ………………………….. и ………………………..  органические  вещества, человек и животные должны …………………………………………..готовые</a:t>
            </a:r>
          </a:p>
          <a:p>
            <a:pPr lvl="0">
              <a:buNone/>
            </a:pPr>
            <a:r>
              <a:rPr lang="ru-RU" sz="2000" dirty="0" smtClean="0"/>
              <a:t>Фронтальная работа:</a:t>
            </a:r>
          </a:p>
          <a:p>
            <a:pPr lvl="0"/>
            <a:r>
              <a:rPr lang="ru-RU" sz="2000" dirty="0" smtClean="0"/>
              <a:t>Как передвигаются разные животные?</a:t>
            </a:r>
          </a:p>
          <a:p>
            <a:pPr lvl="0"/>
            <a:r>
              <a:rPr lang="ru-RU" sz="2000" dirty="0" smtClean="0"/>
              <a:t>Двигаются ли растения? ( использовать результаты домашнего опыта)</a:t>
            </a:r>
          </a:p>
          <a:p>
            <a:r>
              <a:rPr lang="ru-RU" sz="2000" dirty="0" smtClean="0"/>
              <a:t>(все растение передвигаться не может, но могут передвигаться отдельные органы растений: стебель с листьями – к свету, корень  –  в глубину почвы.)</a:t>
            </a:r>
          </a:p>
          <a:p>
            <a:pPr eaLnBrk="1" hangingPunct="1"/>
            <a:endParaRPr lang="ru-RU" sz="2000" dirty="0" smtClean="0"/>
          </a:p>
        </p:txBody>
      </p:sp>
      <p:pic>
        <p:nvPicPr>
          <p:cNvPr id="36866" name="Picture 2" descr="&amp;Dcy;&amp;ocy;&amp;scy;&amp;kcy;&amp;acy; &amp;ocy;&amp;bcy;&amp;hardcy;&amp;yacy;&amp;vcy;&amp;lcy;&amp;iecy;&amp;ncy;&amp;i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82563"/>
            <a:ext cx="1362075" cy="38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Рассказ М. Пришвина                           «Беличья память»</a:t>
            </a:r>
            <a:endParaRPr lang="ru-RU" dirty="0"/>
          </a:p>
        </p:txBody>
      </p:sp>
      <p:pic>
        <p:nvPicPr>
          <p:cNvPr id="1026" name="Picture 2" descr="C:\Users\Ученик71\Desktop\белка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496944" cy="5445224"/>
          </a:xfrm>
          <a:prstGeom prst="rect">
            <a:avLst/>
          </a:prstGeom>
          <a:noFill/>
        </p:spPr>
      </p:pic>
      <p:pic>
        <p:nvPicPr>
          <p:cNvPr id="1027" name="Picture 3" descr="C:\Users\Ученик71\Desktop\белка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  <p:pic>
        <p:nvPicPr>
          <p:cNvPr id="1028" name="Picture 4" descr="C:\Users\Ученик71\Desktop\белка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  <p:pic>
        <p:nvPicPr>
          <p:cNvPr id="1029" name="Picture 5" descr="C:\Users\Ученик71\Desktop\белка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  <p:pic>
        <p:nvPicPr>
          <p:cNvPr id="1030" name="Picture 6" descr="C:\Users\Ученик71\Desktop\белка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340768"/>
            <a:ext cx="9144000" cy="8200654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066800" y="285750"/>
            <a:ext cx="7772400" cy="7143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dirty="0" smtClean="0"/>
              <a:t>«Мозговой штурм»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sz="quarter" idx="1"/>
          </p:nvPr>
        </p:nvSpPr>
        <p:spPr>
          <a:xfrm>
            <a:off x="857250" y="1071563"/>
            <a:ext cx="8072438" cy="5214937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ru-RU" sz="2600" dirty="0" smtClean="0"/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 чем идет речь в рассказе?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Какие еще животные запасают для себя пищу?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Какие животные не запасают для себя пищу и почему?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Медведю нужна энергия во время спячки, где он ее берет?</a:t>
            </a:r>
          </a:p>
          <a:p>
            <a:pPr eaLnBrk="1" hangingPunct="1"/>
            <a:r>
              <a:rPr lang="ru-RU" sz="2600" dirty="0" smtClean="0"/>
              <a:t>все ли  питательные вещества организмы расходуют, получая из них энергию для движения и других процессов жизнедеятельности. Да и двигаются все по-разному: одни больше, например…,    другие меньше, например…</a:t>
            </a:r>
          </a:p>
          <a:p>
            <a:pPr eaLnBrk="1" hangingPunct="1"/>
            <a:r>
              <a:rPr lang="ru-RU" sz="2600" dirty="0" smtClean="0"/>
              <a:t>Приведите примеры движения животных по своим наблюдениям за домашними питомцами.</a:t>
            </a:r>
          </a:p>
          <a:p>
            <a:pPr eaLnBrk="1" hangingPunct="1"/>
            <a:r>
              <a:rPr lang="ru-RU" sz="2600" dirty="0" smtClean="0"/>
              <a:t>Вспомни, каждый ли день ты двигаешься много. Посмотри на рисунки ниже. Когда больше тратиться энергии: в первом случае или во втором? Если человек двигается мало, то питательные вещества…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1066800" y="357188"/>
            <a:ext cx="7772400" cy="5510212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30721" name="Picture 1" descr="C:\Users\Ученик71\Desktop\95c8d1aa1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45" y="0"/>
            <a:ext cx="9155945" cy="6858000"/>
          </a:xfrm>
          <a:prstGeom prst="rect">
            <a:avLst/>
          </a:prstGeom>
          <a:noFill/>
        </p:spPr>
      </p:pic>
      <p:pic>
        <p:nvPicPr>
          <p:cNvPr id="30722" name="Picture 2" descr="C:\Users\Ученик71\Desktop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39" y="0"/>
            <a:ext cx="9037361" cy="6858000"/>
          </a:xfrm>
          <a:prstGeom prst="rect">
            <a:avLst/>
          </a:prstGeom>
          <a:noFill/>
        </p:spPr>
      </p:pic>
      <p:pic>
        <p:nvPicPr>
          <p:cNvPr id="30723" name="Picture 3" descr="C:\Users\Ученик71\Desktop\8538438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4" name="Picture 4" descr="C:\Users\Ученик71\Desktop\nastol.com.ua-25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5" name="Picture 5" descr="C:\Users\Ученик71\Desktop\15990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6" descr="C:\Users\Ученик71\Desktop\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lovpak.ucoz.ru/_pu/1/28996724.jpg"/>
          <p:cNvPicPr>
            <a:picLocks noChangeAspect="1" noChangeArrowheads="1"/>
          </p:cNvPicPr>
          <p:nvPr/>
        </p:nvPicPr>
        <p:blipFill>
          <a:blip r:embed="rId2" cstate="print"/>
          <a:srcRect t="17786"/>
          <a:stretch>
            <a:fillRect/>
          </a:stretch>
        </p:blipFill>
        <p:spPr bwMode="auto">
          <a:xfrm>
            <a:off x="714375" y="0"/>
            <a:ext cx="3497585" cy="3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http://www.1179.ru/sport/sport_kinder/hok.files/image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0"/>
            <a:ext cx="337661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http://budapest2010.com/wp-content/uploads/2011/09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3697288"/>
            <a:ext cx="4214812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http://www.sports.ru/images/object_74.12426514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40150"/>
            <a:ext cx="4644008" cy="292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s.cdn3.123rf.com/168nwm/stockbroker/stockbroker1002/stockbroker100201582/6451389-n--n-n-----n---n---n---n----------n---n-n--n-noe--------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863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 descr="http://weblinks.ru/upload/3e/f8/15/85/9e4c6f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5"/>
            <a:ext cx="464343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us.123rf.com/400wm/400/400/jackf/jackf1004/jackf100400704/6860846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3714750"/>
            <a:ext cx="47085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5" cstate="print"/>
          <a:srcRect t="6944" b="15279"/>
          <a:stretch>
            <a:fillRect/>
          </a:stretch>
        </p:blipFill>
        <p:spPr bwMode="auto">
          <a:xfrm>
            <a:off x="4929188" y="0"/>
            <a:ext cx="4000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66800" y="285750"/>
            <a:ext cx="777240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«Мозговой штурм»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8820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600" dirty="0" smtClean="0"/>
              <a:t>Растениям нужен запас питательных веществ? Когда они его используют?</a:t>
            </a:r>
          </a:p>
          <a:p>
            <a:pPr lvl="0">
              <a:buFont typeface="Arial" pitchFamily="34" charset="0"/>
              <a:buChar char="•"/>
            </a:pPr>
            <a:endParaRPr lang="ru-RU" sz="3600" dirty="0" smtClean="0"/>
          </a:p>
          <a:p>
            <a:pPr lvl="0">
              <a:buFont typeface="Arial" pitchFamily="34" charset="0"/>
              <a:buChar char="•"/>
            </a:pPr>
            <a:r>
              <a:rPr lang="ru-RU" sz="3600" dirty="0" smtClean="0"/>
              <a:t>В каких частях растений откладываются про запас питательные вещества?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394</TotalTime>
  <Words>469</Words>
  <Application>Microsoft Office PowerPoint</Application>
  <PresentationFormat>Экран (4:3)</PresentationFormat>
  <Paragraphs>65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Солнцестояние</vt:lpstr>
      <vt:lpstr>Эркер</vt:lpstr>
      <vt:lpstr>  Презентация                                                  к уроку биологии в 5 классе на тему « Зачем живые организмы запасают энергию?»                                    учитель биологии                                                                                МКОУ СОШ с. Карджин                                                                             Величко Л.М. </vt:lpstr>
      <vt:lpstr>Задачи  урока</vt:lpstr>
      <vt:lpstr>Актуализация знаний: </vt:lpstr>
      <vt:lpstr>Рассказ М. Пришвина                           «Беличья память»</vt:lpstr>
      <vt:lpstr>«Мозговой штурм»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Строение яйца курицы</vt:lpstr>
      <vt:lpstr>Из зародыша развивается новый организм</vt:lpstr>
      <vt:lpstr>Слайд 15</vt:lpstr>
      <vt:lpstr>Слайд 16</vt:lpstr>
      <vt:lpstr>Физкультминутка</vt:lpstr>
      <vt:lpstr>Проблемный вопрос</vt:lpstr>
      <vt:lpstr>Слайд 19</vt:lpstr>
      <vt:lpstr>Слайд 20</vt:lpstr>
      <vt:lpstr>Рефлексия</vt:lpstr>
      <vt:lpstr>Домашнее задание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живые организмы запасают питательные вещества?</dc:title>
  <dc:creator>светлана</dc:creator>
  <cp:lastModifiedBy>Этери Алимбековна</cp:lastModifiedBy>
  <cp:revision>71</cp:revision>
  <dcterms:created xsi:type="dcterms:W3CDTF">2012-02-05T07:37:05Z</dcterms:created>
  <dcterms:modified xsi:type="dcterms:W3CDTF">2022-09-05T10:46:59Z</dcterms:modified>
</cp:coreProperties>
</file>