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80" r:id="rId6"/>
    <p:sldId id="269" r:id="rId7"/>
    <p:sldId id="261" r:id="rId8"/>
    <p:sldId id="268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60" r:id="rId18"/>
    <p:sldId id="272" r:id="rId19"/>
    <p:sldId id="273" r:id="rId20"/>
    <p:sldId id="275" r:id="rId21"/>
    <p:sldId id="276" r:id="rId22"/>
    <p:sldId id="274" r:id="rId23"/>
    <p:sldId id="278" r:id="rId24"/>
    <p:sldId id="277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6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7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0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2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9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1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1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B94C-4A7F-40EA-9CFF-555ED2DE3762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00F7-3E16-47BC-9DF7-B537B5EF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6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3S1_dd2bU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8546"/>
            <a:ext cx="10058400" cy="31449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Конкурс 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Изменения в природе: лето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Викторина «Вот оно какое, наше лето…»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5091" y="3172691"/>
            <a:ext cx="4779817" cy="320039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642D"/>
                </a:solidFill>
              </a:rPr>
              <a:t>Подготовила  </a:t>
            </a:r>
          </a:p>
          <a:p>
            <a:pPr algn="r"/>
            <a:r>
              <a:rPr lang="ru-RU" dirty="0" smtClean="0">
                <a:solidFill>
                  <a:srgbClr val="00642D"/>
                </a:solidFill>
              </a:rPr>
              <a:t>Яровая Светлана Ивановна,</a:t>
            </a:r>
          </a:p>
          <a:p>
            <a:pPr algn="r"/>
            <a:r>
              <a:rPr lang="ru-RU" dirty="0" smtClean="0">
                <a:solidFill>
                  <a:srgbClr val="00642D"/>
                </a:solidFill>
              </a:rPr>
              <a:t>Учитель биологии МБОУСОШ №17</a:t>
            </a:r>
          </a:p>
          <a:p>
            <a:pPr algn="r"/>
            <a:r>
              <a:rPr lang="ru-RU" dirty="0" smtClean="0">
                <a:solidFill>
                  <a:srgbClr val="00642D"/>
                </a:solidFill>
              </a:rPr>
              <a:t>Краснодарский край </a:t>
            </a:r>
            <a:endParaRPr lang="ru-RU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>Раунд 2. «Явления природы»</a:t>
            </a:r>
            <a: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«Не  земля хлеб родит, а небо».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2549236"/>
            <a:ext cx="10515600" cy="3492790"/>
          </a:xfrm>
        </p:spPr>
        <p:txBody>
          <a:bodyPr>
            <a:normAutofit lnSpcReduction="10000"/>
          </a:bodyPr>
          <a:lstStyle/>
          <a:p>
            <a:r>
              <a:rPr lang="ru-RU" sz="4800" b="1" dirty="0">
                <a:solidFill>
                  <a:srgbClr val="006600"/>
                </a:solidFill>
              </a:rPr>
              <a:t>Прошла Маланья — зажглось пламя;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r>
              <a:rPr lang="ru-RU" sz="4800" b="1" dirty="0" smtClean="0">
                <a:solidFill>
                  <a:srgbClr val="006600"/>
                </a:solidFill>
              </a:rPr>
              <a:t>Пришёл </a:t>
            </a:r>
            <a:r>
              <a:rPr lang="ru-RU" sz="4800" b="1" dirty="0">
                <a:solidFill>
                  <a:srgbClr val="006600"/>
                </a:solidFill>
              </a:rPr>
              <a:t>Пахом — затрясся дом.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 algn="r">
              <a:buNone/>
            </a:pPr>
            <a:r>
              <a:rPr lang="ru-RU" sz="4800" b="1" dirty="0">
                <a:solidFill>
                  <a:srgbClr val="006600"/>
                </a:solidFill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</a:rPr>
              <a:t>(Гром и молния) </a:t>
            </a:r>
            <a:br>
              <a:rPr lang="ru-RU" sz="4800" b="1" dirty="0" smtClean="0">
                <a:solidFill>
                  <a:srgbClr val="006600"/>
                </a:solidFill>
              </a:rPr>
            </a:br>
            <a:r>
              <a:rPr lang="ru-RU" sz="4800" b="1" dirty="0" smtClean="0">
                <a:solidFill>
                  <a:srgbClr val="006600"/>
                </a:solidFill>
              </a:rPr>
              <a:t/>
            </a:r>
            <a:br>
              <a:rPr lang="ru-RU" sz="4800" b="1" dirty="0" smtClean="0">
                <a:solidFill>
                  <a:srgbClr val="006600"/>
                </a:solidFill>
              </a:rPr>
            </a:b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>Раунд 2. «Явления природы»</a:t>
            </a:r>
            <a: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«Не  земля хлеб родит, а небо».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2055813"/>
            <a:ext cx="10515600" cy="4469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6600"/>
                </a:solidFill>
              </a:rPr>
              <a:t>Неизвестно где живёт.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Налетит</a:t>
            </a:r>
            <a:r>
              <a:rPr lang="ru-RU" sz="4800" b="1" dirty="0">
                <a:solidFill>
                  <a:srgbClr val="006600"/>
                </a:solidFill>
              </a:rPr>
              <a:t>, деревья гнёт.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Засвистит </a:t>
            </a:r>
            <a:r>
              <a:rPr lang="ru-RU" sz="4800" b="1" dirty="0">
                <a:solidFill>
                  <a:srgbClr val="006600"/>
                </a:solidFill>
              </a:rPr>
              <a:t>— по речке дрожь</a:t>
            </a:r>
            <a:r>
              <a:rPr lang="ru-RU" sz="4800" b="1" dirty="0" smtClean="0">
                <a:solidFill>
                  <a:srgbClr val="0066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ru-RU" sz="4800" b="1" dirty="0">
                <a:solidFill>
                  <a:srgbClr val="006600"/>
                </a:solidFill>
              </a:rPr>
              <a:t>Озорник — и не уймешь</a:t>
            </a:r>
            <a:r>
              <a:rPr lang="ru-RU" sz="4800" b="1" dirty="0" smtClean="0">
                <a:solidFill>
                  <a:srgbClr val="006600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(Ветер)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/>
            </a:r>
            <a:br>
              <a:rPr lang="ru-RU" sz="4800" b="1" dirty="0" smtClean="0">
                <a:solidFill>
                  <a:srgbClr val="00660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>Раунд 2. «Явления природы»</a:t>
            </a:r>
            <a: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«Не  земля хлеб родит, а небо».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2055813"/>
            <a:ext cx="10515600" cy="39862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6600"/>
                </a:solidFill>
              </a:rPr>
              <a:t>Молоко над речкой </a:t>
            </a:r>
            <a:r>
              <a:rPr lang="ru-RU" sz="4800" b="1" dirty="0" smtClean="0">
                <a:solidFill>
                  <a:srgbClr val="006600"/>
                </a:solidFill>
              </a:rPr>
              <a:t>плыло,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Ничего </a:t>
            </a:r>
            <a:r>
              <a:rPr lang="ru-RU" sz="4800" b="1" dirty="0">
                <a:solidFill>
                  <a:srgbClr val="006600"/>
                </a:solidFill>
              </a:rPr>
              <a:t>не видно было.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Растворилось </a:t>
            </a:r>
            <a:r>
              <a:rPr lang="ru-RU" sz="4800" b="1" dirty="0">
                <a:solidFill>
                  <a:srgbClr val="006600"/>
                </a:solidFill>
              </a:rPr>
              <a:t>молоко </a:t>
            </a:r>
            <a:r>
              <a:rPr lang="ru-RU" sz="4800" b="1" dirty="0" smtClean="0">
                <a:solidFill>
                  <a:srgbClr val="006600"/>
                </a:solidFill>
              </a:rPr>
              <a:t>—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ru-RU" sz="4800" b="1" dirty="0">
                <a:solidFill>
                  <a:srgbClr val="006600"/>
                </a:solidFill>
              </a:rPr>
              <a:t>Видно стало далеко.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 algn="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(Туман)</a:t>
            </a:r>
            <a:br>
              <a:rPr lang="ru-RU" sz="4800" b="1" dirty="0" smtClean="0">
                <a:solidFill>
                  <a:srgbClr val="006600"/>
                </a:solidFill>
              </a:rPr>
            </a:br>
            <a:r>
              <a:rPr lang="ru-RU" sz="4800" b="1" dirty="0" smtClean="0">
                <a:solidFill>
                  <a:srgbClr val="006600"/>
                </a:solidFill>
              </a:rPr>
              <a:t/>
            </a:r>
            <a:br>
              <a:rPr lang="ru-RU" sz="4800" b="1" dirty="0" smtClean="0">
                <a:solidFill>
                  <a:srgbClr val="006600"/>
                </a:solidFill>
              </a:rPr>
            </a:b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>Раунд 2. «Явления природы»</a:t>
            </a:r>
            <a: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«Не  земля хлеб родит, а небо».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2055813"/>
            <a:ext cx="10515600" cy="39862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6600"/>
                </a:solidFill>
              </a:rPr>
              <a:t>Шумит он в поле и в саду,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А </a:t>
            </a:r>
            <a:r>
              <a:rPr lang="ru-RU" sz="4800" b="1" dirty="0">
                <a:solidFill>
                  <a:srgbClr val="006600"/>
                </a:solidFill>
              </a:rPr>
              <a:t>в дом не попадёт</a:t>
            </a:r>
            <a:r>
              <a:rPr lang="ru-RU" sz="4800" b="1" dirty="0" smtClean="0">
                <a:solidFill>
                  <a:srgbClr val="0066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ru-RU" sz="4800" b="1" dirty="0">
                <a:solidFill>
                  <a:srgbClr val="006600"/>
                </a:solidFill>
              </a:rPr>
              <a:t>И никуда я не пойду,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Покуда </a:t>
            </a:r>
            <a:r>
              <a:rPr lang="ru-RU" sz="4800" b="1" dirty="0">
                <a:solidFill>
                  <a:srgbClr val="006600"/>
                </a:solidFill>
              </a:rPr>
              <a:t>он идёт</a:t>
            </a:r>
            <a:r>
              <a:rPr lang="ru-RU" sz="4800" b="1" dirty="0" smtClean="0">
                <a:solidFill>
                  <a:srgbClr val="006600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(Дождь)</a:t>
            </a:r>
            <a:br>
              <a:rPr lang="ru-RU" sz="4800" b="1" dirty="0" smtClean="0">
                <a:solidFill>
                  <a:srgbClr val="006600"/>
                </a:solidFill>
              </a:rPr>
            </a:br>
            <a:r>
              <a:rPr lang="ru-RU" sz="4800" b="1" dirty="0" smtClean="0">
                <a:solidFill>
                  <a:srgbClr val="006600"/>
                </a:solidFill>
              </a:rPr>
              <a:t/>
            </a:r>
            <a:br>
              <a:rPr lang="ru-RU" sz="4800" b="1" dirty="0" smtClean="0">
                <a:solidFill>
                  <a:srgbClr val="006600"/>
                </a:solidFill>
              </a:rPr>
            </a:b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>Раунд 2. «Явления природы»</a:t>
            </a:r>
            <a: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«Не  земля хлеб родит, а небо».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2055813"/>
            <a:ext cx="10515600" cy="39862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6600"/>
                </a:solidFill>
              </a:rPr>
              <a:t>Что случилось? </a:t>
            </a:r>
            <a:r>
              <a:rPr lang="ru-RU" sz="4800" b="1" dirty="0" smtClean="0">
                <a:solidFill>
                  <a:srgbClr val="006600"/>
                </a:solidFill>
              </a:rPr>
              <a:t>Ой-ой-ой</a:t>
            </a:r>
            <a:r>
              <a:rPr lang="ru-RU" sz="4800" b="1" dirty="0">
                <a:solidFill>
                  <a:srgbClr val="006600"/>
                </a:solidFill>
              </a:rPr>
              <a:t>!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Летом </a:t>
            </a:r>
            <a:r>
              <a:rPr lang="ru-RU" sz="4800" b="1" dirty="0">
                <a:solidFill>
                  <a:srgbClr val="006600"/>
                </a:solidFill>
              </a:rPr>
              <a:t>стало, как зимой: 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Белые горошки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ru-RU" sz="4800" b="1" dirty="0">
                <a:solidFill>
                  <a:srgbClr val="006600"/>
                </a:solidFill>
              </a:rPr>
              <a:t>Скачут по дорожке</a:t>
            </a:r>
            <a:r>
              <a:rPr lang="ru-RU" sz="4800" b="1" dirty="0" smtClean="0">
                <a:solidFill>
                  <a:srgbClr val="006600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(Град)</a:t>
            </a:r>
            <a:br>
              <a:rPr lang="ru-RU" sz="4800" b="1" dirty="0" smtClean="0">
                <a:solidFill>
                  <a:srgbClr val="006600"/>
                </a:solidFill>
              </a:rPr>
            </a:br>
            <a:r>
              <a:rPr lang="ru-RU" sz="4800" b="1" dirty="0" smtClean="0">
                <a:solidFill>
                  <a:srgbClr val="006600"/>
                </a:solidFill>
              </a:rPr>
              <a:t/>
            </a:r>
            <a:br>
              <a:rPr lang="ru-RU" sz="4800" b="1" dirty="0" smtClean="0">
                <a:solidFill>
                  <a:srgbClr val="006600"/>
                </a:solidFill>
              </a:rPr>
            </a:b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>Раунд 2. «Явления природы»</a:t>
            </a:r>
            <a: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«Не  земля хлеб родит, а небо».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2055813"/>
            <a:ext cx="10515600" cy="39862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Что за чудо-красота!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Расписные ворота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Появились на пути!..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В них ни въехать, ни войти.</a:t>
            </a:r>
          </a:p>
          <a:p>
            <a:pPr marL="0" indent="0" algn="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(Радуга)</a:t>
            </a:r>
            <a:br>
              <a:rPr lang="ru-RU" sz="4800" b="1" dirty="0" smtClean="0">
                <a:solidFill>
                  <a:srgbClr val="006600"/>
                </a:solidFill>
              </a:rPr>
            </a:br>
            <a:r>
              <a:rPr lang="ru-RU" sz="4800" b="1" dirty="0" smtClean="0">
                <a:solidFill>
                  <a:srgbClr val="006600"/>
                </a:solidFill>
              </a:rPr>
              <a:t/>
            </a:r>
            <a:br>
              <a:rPr lang="ru-RU" sz="4800" b="1" dirty="0" smtClean="0">
                <a:solidFill>
                  <a:srgbClr val="006600"/>
                </a:solidFill>
              </a:rPr>
            </a:b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983"/>
            <a:ext cx="10515600" cy="2632362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>
                <a:solidFill>
                  <a:srgbClr val="C00000"/>
                </a:solidFill>
              </a:rPr>
              <a:t>Раунд </a:t>
            </a:r>
            <a:r>
              <a:rPr lang="ru-RU" sz="6600" b="1" u="sng" dirty="0" smtClean="0">
                <a:solidFill>
                  <a:srgbClr val="C00000"/>
                </a:solidFill>
              </a:rPr>
              <a:t>2. </a:t>
            </a:r>
            <a:br>
              <a:rPr lang="ru-RU" sz="6600" b="1" u="sng" dirty="0" smtClean="0">
                <a:solidFill>
                  <a:srgbClr val="C00000"/>
                </a:solidFill>
              </a:rPr>
            </a:br>
            <a:r>
              <a:rPr lang="ru-RU" sz="6600" b="1" u="sng" dirty="0" smtClean="0">
                <a:solidFill>
                  <a:srgbClr val="C00000"/>
                </a:solidFill>
              </a:rPr>
              <a:t>«По </a:t>
            </a:r>
            <a:r>
              <a:rPr lang="ru-RU" sz="6600" b="1" u="sng" dirty="0" err="1" smtClean="0">
                <a:solidFill>
                  <a:srgbClr val="C00000"/>
                </a:solidFill>
              </a:rPr>
              <a:t>грибы,по</a:t>
            </a:r>
            <a:r>
              <a:rPr lang="ru-RU" sz="6600" b="1" u="sng" dirty="0" smtClean="0">
                <a:solidFill>
                  <a:srgbClr val="C00000"/>
                </a:solidFill>
              </a:rPr>
              <a:t> ягоды…»</a:t>
            </a:r>
            <a:r>
              <a:rPr lang="ru-RU" sz="6600" b="1" u="sng" dirty="0">
                <a:solidFill>
                  <a:srgbClr val="C00000"/>
                </a:solidFill>
              </a:rPr>
              <a:t/>
            </a:r>
            <a:br>
              <a:rPr lang="ru-RU" sz="6600" b="1" u="sng" dirty="0">
                <a:solidFill>
                  <a:srgbClr val="C00000"/>
                </a:solidFill>
              </a:rPr>
            </a:b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1" t="9587" r="8561" b="9540"/>
          <a:stretch/>
        </p:blipFill>
        <p:spPr>
          <a:xfrm>
            <a:off x="3131127" y="1910462"/>
            <a:ext cx="5555673" cy="484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5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5072" r="3289" b="22067"/>
          <a:stretch/>
        </p:blipFill>
        <p:spPr>
          <a:xfrm>
            <a:off x="180110" y="152399"/>
            <a:ext cx="8215745" cy="4309703"/>
          </a:xfrm>
        </p:spPr>
      </p:pic>
    </p:spTree>
    <p:extLst>
      <p:ext uri="{BB962C8B-B14F-4D97-AF65-F5344CB8AC3E}">
        <p14:creationId xmlns:p14="http://schemas.microsoft.com/office/powerpoint/2010/main" val="27806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3780" r="3802" b="8973"/>
          <a:stretch/>
        </p:blipFill>
        <p:spPr>
          <a:xfrm>
            <a:off x="1454728" y="0"/>
            <a:ext cx="9504217" cy="6525491"/>
          </a:xfrm>
        </p:spPr>
      </p:pic>
    </p:spTree>
    <p:extLst>
      <p:ext uri="{BB962C8B-B14F-4D97-AF65-F5344CB8AC3E}">
        <p14:creationId xmlns:p14="http://schemas.microsoft.com/office/powerpoint/2010/main" val="11496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5818"/>
          </a:xfrm>
        </p:spPr>
      </p:pic>
    </p:spTree>
    <p:extLst>
      <p:ext uri="{BB962C8B-B14F-4D97-AF65-F5344CB8AC3E}">
        <p14:creationId xmlns:p14="http://schemas.microsoft.com/office/powerpoint/2010/main" val="36597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365126"/>
            <a:ext cx="11693235" cy="673966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2050" name="Picture 2" descr="https://myslide.ru/documents_7/f438313ff2cfcbac48c35b25bfc74566/img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302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01091" y="5666509"/>
            <a:ext cx="8534400" cy="11914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Отгадайте ребус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341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983"/>
            <a:ext cx="10515600" cy="2632362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>
                <a:solidFill>
                  <a:srgbClr val="C00000"/>
                </a:solidFill>
              </a:rPr>
              <a:t>Раунд </a:t>
            </a:r>
            <a:r>
              <a:rPr lang="ru-RU" sz="6600" b="1" u="sng" dirty="0" smtClean="0">
                <a:solidFill>
                  <a:srgbClr val="C00000"/>
                </a:solidFill>
              </a:rPr>
              <a:t>2. </a:t>
            </a:r>
            <a:br>
              <a:rPr lang="ru-RU" sz="6600" b="1" u="sng" dirty="0" smtClean="0">
                <a:solidFill>
                  <a:srgbClr val="C00000"/>
                </a:solidFill>
              </a:rPr>
            </a:br>
            <a:r>
              <a:rPr lang="ru-RU" sz="6600" b="1" u="sng" dirty="0" smtClean="0">
                <a:solidFill>
                  <a:srgbClr val="C00000"/>
                </a:solidFill>
              </a:rPr>
              <a:t>«Братья наши меньшие…»</a:t>
            </a:r>
            <a:r>
              <a:rPr lang="ru-RU" sz="6600" b="1" u="sng" dirty="0">
                <a:solidFill>
                  <a:srgbClr val="C00000"/>
                </a:solidFill>
              </a:rPr>
              <a:t/>
            </a:r>
            <a:br>
              <a:rPr lang="ru-RU" sz="6600" b="1" u="sng" dirty="0">
                <a:solidFill>
                  <a:srgbClr val="C00000"/>
                </a:solidFill>
              </a:rPr>
            </a:b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avatars.dzeninfra.ru/get-zen_doc/4719986/pub_6263e029204daf7855b4a138_6263e1149940f200002bb371/scale_24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1625"/>
            <a:ext cx="6274906" cy="49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0"/>
            <a:ext cx="11776364" cy="8866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Летнее время для животных самое благоприятное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1"/>
          <a:stretch/>
        </p:blipFill>
        <p:spPr>
          <a:xfrm>
            <a:off x="255725" y="886691"/>
            <a:ext cx="4005606" cy="29540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46" y="886691"/>
            <a:ext cx="2659016" cy="30379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77" y="886691"/>
            <a:ext cx="2345167" cy="3037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00" y="886691"/>
            <a:ext cx="2407418" cy="3267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6" y="3999190"/>
            <a:ext cx="4876969" cy="27003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37" y="4050580"/>
            <a:ext cx="4227181" cy="2641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7948"/>
          <a:stretch/>
        </p:blipFill>
        <p:spPr>
          <a:xfrm>
            <a:off x="5236717" y="3987287"/>
            <a:ext cx="2322717" cy="27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651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Подберите  названия детенышей  животных</a:t>
            </a:r>
            <a:endParaRPr lang="ru-RU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479964" y="762000"/>
            <a:ext cx="3948545" cy="5846617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Морж  -…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(моржонок)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Лось -…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(лосенок)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Еж-…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(ежонок)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Тюлень -…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(белёк)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Кабан -…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(поросенок)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Олень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smtClean="0"/>
              <a:t>(оленёнок)</a:t>
            </a:r>
          </a:p>
          <a:p>
            <a:pPr marL="0" indent="0">
              <a:spcBef>
                <a:spcPts val="0"/>
              </a:spcBef>
              <a:buNone/>
            </a:pPr>
            <a:endParaRPr lang="ru-RU" sz="4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4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4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48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996542" y="762000"/>
            <a:ext cx="4357257" cy="5414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700" dirty="0" smtClean="0"/>
              <a:t>Змея -…</a:t>
            </a:r>
          </a:p>
          <a:p>
            <a:pPr marL="0" indent="0">
              <a:buNone/>
            </a:pPr>
            <a:r>
              <a:rPr lang="ru-RU" sz="4700" dirty="0" smtClean="0"/>
              <a:t>(змееныш)</a:t>
            </a:r>
          </a:p>
          <a:p>
            <a:pPr marL="0" indent="0">
              <a:buNone/>
            </a:pPr>
            <a:r>
              <a:rPr lang="ru-RU" sz="4700" dirty="0" smtClean="0"/>
              <a:t>Лошадь -…</a:t>
            </a:r>
          </a:p>
          <a:p>
            <a:pPr marL="0" indent="0">
              <a:buNone/>
            </a:pPr>
            <a:r>
              <a:rPr lang="ru-RU" sz="4700" dirty="0" smtClean="0"/>
              <a:t>(жеребёнок)</a:t>
            </a:r>
          </a:p>
          <a:p>
            <a:pPr marL="0" indent="0">
              <a:buNone/>
            </a:pPr>
            <a:r>
              <a:rPr lang="ru-RU" sz="4700" dirty="0" smtClean="0"/>
              <a:t>Енот - …</a:t>
            </a:r>
          </a:p>
          <a:p>
            <a:pPr marL="0" indent="0">
              <a:buNone/>
            </a:pPr>
            <a:r>
              <a:rPr lang="ru-RU" sz="4700" dirty="0" smtClean="0"/>
              <a:t>(щенок)</a:t>
            </a:r>
          </a:p>
          <a:p>
            <a:pPr marL="0" indent="0">
              <a:buNone/>
            </a:pPr>
            <a:r>
              <a:rPr lang="ru-RU" sz="4700" dirty="0" smtClean="0"/>
              <a:t>Куница – …</a:t>
            </a:r>
          </a:p>
          <a:p>
            <a:pPr marL="0" indent="0">
              <a:buNone/>
            </a:pPr>
            <a:r>
              <a:rPr lang="ru-RU" sz="4700" dirty="0" smtClean="0"/>
              <a:t>(щенок)</a:t>
            </a:r>
          </a:p>
          <a:p>
            <a:pPr marL="0" indent="0">
              <a:buNone/>
            </a:pPr>
            <a:r>
              <a:rPr lang="ru-RU" sz="4700" dirty="0" smtClean="0"/>
              <a:t>Заяц - …</a:t>
            </a:r>
          </a:p>
          <a:p>
            <a:pPr marL="0" indent="0">
              <a:buNone/>
            </a:pPr>
            <a:r>
              <a:rPr lang="ru-RU" sz="4700" dirty="0" smtClean="0"/>
              <a:t>(зайчонок)</a:t>
            </a:r>
          </a:p>
          <a:p>
            <a:pPr marL="0" indent="0">
              <a:buNone/>
            </a:pPr>
            <a:endParaRPr lang="ru-RU" sz="47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7EF"/>
              </a:clrFrom>
              <a:clrTo>
                <a:srgbClr val="F6F7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499401"/>
            <a:ext cx="2438400" cy="2109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/>
        </p:blipFill>
        <p:spPr>
          <a:xfrm>
            <a:off x="121477" y="1780309"/>
            <a:ext cx="2237010" cy="1648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>
          <a:xfrm>
            <a:off x="4942108" y="2909455"/>
            <a:ext cx="2016088" cy="1454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2EAEC"/>
              </a:clrFrom>
              <a:clrTo>
                <a:srgbClr val="E2EA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504">
            <a:off x="9746020" y="1377542"/>
            <a:ext cx="2436789" cy="17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4001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>
                <a:solidFill>
                  <a:srgbClr val="C00000"/>
                </a:solidFill>
              </a:rPr>
              <a:t>Раунд 2. </a:t>
            </a:r>
            <a:br>
              <a:rPr lang="ru-RU" sz="6600" b="1" u="sng" dirty="0">
                <a:solidFill>
                  <a:srgbClr val="C00000"/>
                </a:solidFill>
              </a:rPr>
            </a:br>
            <a:r>
              <a:rPr lang="ru-RU" sz="6600" b="1" u="sng" dirty="0" smtClean="0">
                <a:solidFill>
                  <a:srgbClr val="C00000"/>
                </a:solidFill>
              </a:rPr>
              <a:t>«Будь природе другом!»</a:t>
            </a:r>
            <a:r>
              <a:rPr lang="ru-RU" sz="6600" b="1" u="sng" dirty="0">
                <a:solidFill>
                  <a:srgbClr val="C00000"/>
                </a:solidFill>
              </a:rPr>
              <a:t/>
            </a:r>
            <a:br>
              <a:rPr lang="ru-RU" sz="6600" b="1" u="sng" dirty="0">
                <a:solidFill>
                  <a:srgbClr val="C00000"/>
                </a:solidFill>
              </a:rPr>
            </a:br>
            <a:endParaRPr lang="ru-RU" sz="6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15410" r="11606" b="2645"/>
          <a:stretch/>
        </p:blipFill>
        <p:spPr>
          <a:xfrm>
            <a:off x="2726399" y="1760349"/>
            <a:ext cx="6186649" cy="494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7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80109"/>
            <a:ext cx="10515600" cy="63730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Поясните знаки 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8" y="304798"/>
            <a:ext cx="2306384" cy="220287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890" y="135338"/>
            <a:ext cx="2258292" cy="2244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392" y="1154676"/>
            <a:ext cx="2171261" cy="22582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891" y="1154676"/>
            <a:ext cx="2448352" cy="22167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763" y="1257556"/>
            <a:ext cx="2282098" cy="228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072503"/>
            <a:ext cx="2240534" cy="22582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8502" y="3603211"/>
            <a:ext cx="2198970" cy="22721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138" y="3581914"/>
            <a:ext cx="2493818" cy="22582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1074" y="3350107"/>
            <a:ext cx="2309807" cy="2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2109"/>
            <a:ext cx="10515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00B050"/>
                </a:solidFill>
              </a:rPr>
              <a:t>Ваши ассоциации: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9800" b="1" dirty="0" smtClean="0">
                <a:solidFill>
                  <a:srgbClr val="00B050"/>
                </a:solidFill>
              </a:rPr>
              <a:t>«Лето»</a:t>
            </a:r>
            <a:endParaRPr lang="ru-RU" sz="9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673927"/>
            <a:ext cx="10965873" cy="3503036"/>
          </a:xfrm>
        </p:spPr>
        <p:txBody>
          <a:bodyPr/>
          <a:lstStyle/>
          <a:p>
            <a:endParaRPr lang="ru-RU" u="sng" dirty="0" smtClean="0">
              <a:hlinkClick r:id="rId3"/>
            </a:endParaRPr>
          </a:p>
          <a:p>
            <a:r>
              <a:rPr lang="ru-RU" sz="4000" u="sng" dirty="0" smtClean="0">
                <a:hlinkClick r:id="rId3"/>
              </a:rPr>
              <a:t>https</a:t>
            </a:r>
            <a:r>
              <a:rPr lang="ru-RU" sz="4000" u="sng" dirty="0">
                <a:hlinkClick r:id="rId3"/>
              </a:rPr>
              <a:t>://www.youtube.com/watch?v=Y3S1_dd2bUo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920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93964"/>
            <a:ext cx="10515600" cy="5982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Лето</a:t>
            </a:r>
            <a:endParaRPr lang="ru-RU" sz="5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Лето — это солнца луч,</a:t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>
                <a:solidFill>
                  <a:srgbClr val="C00000"/>
                </a:solidFill>
              </a:rPr>
              <a:t>Тёплый дождик из-под туч,</a:t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>
                <a:solidFill>
                  <a:srgbClr val="C00000"/>
                </a:solidFill>
              </a:rPr>
              <a:t>Лето — яркие цветы</a:t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>
                <a:solidFill>
                  <a:srgbClr val="C00000"/>
                </a:solidFill>
              </a:rPr>
              <a:t>Необычной красоты,</a:t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>
                <a:solidFill>
                  <a:srgbClr val="C00000"/>
                </a:solidFill>
              </a:rPr>
              <a:t>Лето — тёплая река,</a:t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>
                <a:solidFill>
                  <a:srgbClr val="C00000"/>
                </a:solidFill>
              </a:rPr>
              <a:t>Стайкой в небе облака.</a:t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>
                <a:solidFill>
                  <a:srgbClr val="C00000"/>
                </a:solidFill>
              </a:rPr>
              <a:t>Лето! </a:t>
            </a:r>
            <a:r>
              <a:rPr lang="ru-RU" sz="5400" b="1" dirty="0" smtClean="0">
                <a:solidFill>
                  <a:srgbClr val="C00000"/>
                </a:solidFill>
              </a:rPr>
              <a:t>Лето </a:t>
            </a:r>
            <a:r>
              <a:rPr lang="ru-RU" sz="5400" b="1" dirty="0">
                <a:solidFill>
                  <a:srgbClr val="C00000"/>
                </a:solidFill>
              </a:rPr>
              <a:t>к нам идёт!</a:t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>
                <a:solidFill>
                  <a:srgbClr val="C00000"/>
                </a:solidFill>
              </a:rPr>
              <a:t>Всё ликует и поёт.</a:t>
            </a:r>
          </a:p>
          <a:p>
            <a:pPr algn="ctr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905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164" y="420543"/>
            <a:ext cx="10515600" cy="1962439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>
                <a:solidFill>
                  <a:srgbClr val="C00000"/>
                </a:solidFill>
              </a:rPr>
              <a:t>Раунд 1. </a:t>
            </a:r>
            <a:r>
              <a:rPr lang="ru-RU" sz="6600" b="1" u="sng" dirty="0" smtClean="0">
                <a:solidFill>
                  <a:srgbClr val="C00000"/>
                </a:solidFill>
              </a:rPr>
              <a:t/>
            </a:r>
            <a:br>
              <a:rPr lang="ru-RU" sz="6600" b="1" u="sng" dirty="0" smtClean="0">
                <a:solidFill>
                  <a:srgbClr val="C00000"/>
                </a:solidFill>
              </a:rPr>
            </a:br>
            <a:r>
              <a:rPr lang="ru-RU" sz="6600" b="1" u="sng" dirty="0" smtClean="0">
                <a:solidFill>
                  <a:srgbClr val="C00000"/>
                </a:solidFill>
              </a:rPr>
              <a:t>«</a:t>
            </a:r>
            <a:r>
              <a:rPr lang="ru-RU" sz="6600" b="1" u="sng" dirty="0">
                <a:solidFill>
                  <a:srgbClr val="C00000"/>
                </a:solidFill>
              </a:rPr>
              <a:t>Народная мудрость»</a:t>
            </a:r>
            <a:br>
              <a:rPr lang="ru-RU" sz="6600" b="1" u="sng" dirty="0">
                <a:solidFill>
                  <a:srgbClr val="C00000"/>
                </a:solidFill>
              </a:rPr>
            </a:b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t="16996" r="29284" b="35531"/>
          <a:stretch/>
        </p:blipFill>
        <p:spPr>
          <a:xfrm>
            <a:off x="2964873" y="1939416"/>
            <a:ext cx="5974773" cy="4918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4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1" y="471055"/>
            <a:ext cx="11956473" cy="57059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6000" u="sng" dirty="0" smtClean="0">
                <a:solidFill>
                  <a:schemeClr val="accent1">
                    <a:lumMod val="50000"/>
                  </a:schemeClr>
                </a:solidFill>
              </a:rPr>
              <a:t>Раунд 1. «Народная мудрость»</a:t>
            </a:r>
          </a:p>
          <a:p>
            <a:pPr marL="0" indent="0" algn="ctr">
              <a:buNone/>
            </a:pPr>
            <a:endParaRPr lang="ru-RU" sz="60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«</a:t>
            </a:r>
            <a:r>
              <a:rPr lang="ru-RU" sz="6000" dirty="0">
                <a:solidFill>
                  <a:srgbClr val="C00000"/>
                </a:solidFill>
              </a:rPr>
              <a:t>Летний день год </a:t>
            </a:r>
            <a:r>
              <a:rPr lang="ru-RU" sz="6000" dirty="0" smtClean="0">
                <a:solidFill>
                  <a:srgbClr val="C00000"/>
                </a:solidFill>
              </a:rPr>
              <a:t>кормит.»</a:t>
            </a:r>
            <a:endParaRPr lang="ru-RU" sz="6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000" dirty="0">
                <a:solidFill>
                  <a:srgbClr val="C00000"/>
                </a:solidFill>
              </a:rPr>
              <a:t>«Летний день за зимнюю  </a:t>
            </a:r>
            <a:r>
              <a:rPr lang="ru-RU" sz="6000" dirty="0" smtClean="0">
                <a:solidFill>
                  <a:srgbClr val="C00000"/>
                </a:solidFill>
              </a:rPr>
              <a:t>неделю.»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rgbClr val="C00000"/>
                </a:solidFill>
              </a:rPr>
              <a:t>«Лето родит, а не </a:t>
            </a:r>
            <a:r>
              <a:rPr lang="ru-RU" sz="6000" dirty="0" smtClean="0">
                <a:solidFill>
                  <a:srgbClr val="C00000"/>
                </a:solidFill>
              </a:rPr>
              <a:t>поле.»</a:t>
            </a:r>
            <a:endParaRPr lang="ru-RU" sz="6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60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6000" dirty="0" smtClean="0">
                <a:solidFill>
                  <a:srgbClr val="006C31"/>
                </a:solidFill>
              </a:rPr>
              <a:t>- Почему так говорят?</a:t>
            </a:r>
            <a:endParaRPr lang="ru-RU" sz="6000" dirty="0">
              <a:solidFill>
                <a:srgbClr val="006C31"/>
              </a:solidFill>
            </a:endParaRP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109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8600"/>
            <a:ext cx="7744691" cy="63938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В народе говорят: 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«Не  земля хлеб родит, а небо».</a:t>
            </a:r>
            <a:b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rgbClr val="006600"/>
                </a:solidFill>
              </a:rPr>
              <a:t/>
            </a:r>
            <a:br>
              <a:rPr lang="ru-RU" sz="8000" b="1" dirty="0" smtClean="0">
                <a:solidFill>
                  <a:srgbClr val="006600"/>
                </a:solidFill>
              </a:rPr>
            </a:br>
            <a:endParaRPr lang="ru-RU" sz="8000" b="1" dirty="0">
              <a:solidFill>
                <a:srgbClr val="006600"/>
              </a:solidFill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t="16996" r="29284" b="35531"/>
          <a:stretch/>
        </p:blipFill>
        <p:spPr>
          <a:xfrm>
            <a:off x="7555448" y="-6927"/>
            <a:ext cx="4518745" cy="37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701635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>
                <a:solidFill>
                  <a:srgbClr val="C00000"/>
                </a:solidFill>
              </a:rPr>
              <a:t>Раунд </a:t>
            </a:r>
            <a:r>
              <a:rPr lang="ru-RU" sz="6600" b="1" u="sng" dirty="0" smtClean="0">
                <a:solidFill>
                  <a:srgbClr val="C00000"/>
                </a:solidFill>
              </a:rPr>
              <a:t>2. </a:t>
            </a:r>
            <a:br>
              <a:rPr lang="ru-RU" sz="6600" b="1" u="sng" dirty="0" smtClean="0">
                <a:solidFill>
                  <a:srgbClr val="C00000"/>
                </a:solidFill>
              </a:rPr>
            </a:br>
            <a:r>
              <a:rPr lang="ru-RU" sz="6600" b="1" u="sng" dirty="0" smtClean="0">
                <a:solidFill>
                  <a:srgbClr val="C00000"/>
                </a:solidFill>
              </a:rPr>
              <a:t>«Явления  природы»</a:t>
            </a:r>
            <a:r>
              <a:rPr lang="ru-RU" sz="6600" b="1" u="sng" dirty="0">
                <a:solidFill>
                  <a:srgbClr val="C00000"/>
                </a:solidFill>
              </a:rPr>
              <a:t/>
            </a:r>
            <a:br>
              <a:rPr lang="ru-RU" sz="6600" b="1" u="sng" dirty="0">
                <a:solidFill>
                  <a:srgbClr val="C00000"/>
                </a:solidFill>
              </a:rPr>
            </a:b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10580" r="9218" b="20009"/>
          <a:stretch/>
        </p:blipFill>
        <p:spPr>
          <a:xfrm>
            <a:off x="2727452" y="1847699"/>
            <a:ext cx="6818330" cy="482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295</Words>
  <Application>Microsoft Office PowerPoint</Application>
  <PresentationFormat>Широкоэкранный</PresentationFormat>
  <Paragraphs>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Конкурс  «Изменения в природе: лето»  Викторина «Вот оно какое, наше лето…» </vt:lpstr>
      <vt:lpstr>Презентация PowerPoint</vt:lpstr>
      <vt:lpstr>Презентация PowerPoint</vt:lpstr>
      <vt:lpstr> Ваши ассоциации:   «Лето»</vt:lpstr>
      <vt:lpstr>Презентация PowerPoint</vt:lpstr>
      <vt:lpstr>Раунд 1.  «Народная мудрость» </vt:lpstr>
      <vt:lpstr>Презентация PowerPoint</vt:lpstr>
      <vt:lpstr>  </vt:lpstr>
      <vt:lpstr>Раунд 2.  «Явления  природы» </vt:lpstr>
      <vt:lpstr> Раунд 2. «Явления природы» «Не  земля хлеб родит, а небо». </vt:lpstr>
      <vt:lpstr> Раунд 2. «Явления природы» «Не  земля хлеб родит, а небо». </vt:lpstr>
      <vt:lpstr> Раунд 2. «Явления природы» «Не  земля хлеб родит, а небо». </vt:lpstr>
      <vt:lpstr> Раунд 2. «Явления природы» «Не  земля хлеб родит, а небо». </vt:lpstr>
      <vt:lpstr> Раунд 2. «Явления природы» «Не  земля хлеб родит, а небо». </vt:lpstr>
      <vt:lpstr> Раунд 2. «Явления природы» «Не  земля хлеб родит, а небо». </vt:lpstr>
      <vt:lpstr>Раунд 2.  «По грибы,по ягоды…» </vt:lpstr>
      <vt:lpstr>Презентация PowerPoint</vt:lpstr>
      <vt:lpstr>Презентация PowerPoint</vt:lpstr>
      <vt:lpstr>Презентация PowerPoint</vt:lpstr>
      <vt:lpstr>Раунд 2.  «Братья наши меньшие…» </vt:lpstr>
      <vt:lpstr>Летнее время для животных самое благоприятное</vt:lpstr>
      <vt:lpstr>Подберите  названия детенышей  животных</vt:lpstr>
      <vt:lpstr>Раунд 2.  «Будь природе другом!» </vt:lpstr>
      <vt:lpstr>Поясните знаки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«Изменения в природе: лето» </dc:title>
  <dc:creator>23445 4332</dc:creator>
  <cp:lastModifiedBy>23445 4332</cp:lastModifiedBy>
  <cp:revision>56</cp:revision>
  <dcterms:created xsi:type="dcterms:W3CDTF">2022-08-28T17:30:25Z</dcterms:created>
  <dcterms:modified xsi:type="dcterms:W3CDTF">2022-08-29T20:31:46Z</dcterms:modified>
</cp:coreProperties>
</file>