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8" r:id="rId3"/>
    <p:sldId id="256" r:id="rId4"/>
    <p:sldId id="257" r:id="rId5"/>
    <p:sldId id="277" r:id="rId6"/>
    <p:sldId id="262" r:id="rId7"/>
    <p:sldId id="264" r:id="rId8"/>
    <p:sldId id="258" r:id="rId9"/>
    <p:sldId id="265" r:id="rId10"/>
    <p:sldId id="260" r:id="rId11"/>
    <p:sldId id="261" r:id="rId12"/>
    <p:sldId id="263" r:id="rId13"/>
    <p:sldId id="266" r:id="rId14"/>
    <p:sldId id="268" r:id="rId15"/>
    <p:sldId id="269" r:id="rId16"/>
    <p:sldId id="270" r:id="rId17"/>
    <p:sldId id="280" r:id="rId18"/>
    <p:sldId id="281" r:id="rId19"/>
    <p:sldId id="267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5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C9C0-1A59-4014-88C3-AC2B2C31CBB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80417A-DD14-47F4-B26E-211614DCE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C9C0-1A59-4014-88C3-AC2B2C31CBB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417A-DD14-47F4-B26E-211614DC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80417A-DD14-47F4-B26E-211614DCE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C9C0-1A59-4014-88C3-AC2B2C31CBB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C9C0-1A59-4014-88C3-AC2B2C31CBB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780417A-DD14-47F4-B26E-211614DCE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C9C0-1A59-4014-88C3-AC2B2C31CBB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80417A-DD14-47F4-B26E-211614DCE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1AC9C0-1A59-4014-88C3-AC2B2C31CBB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417A-DD14-47F4-B26E-211614DCE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C9C0-1A59-4014-88C3-AC2B2C31CBB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80417A-DD14-47F4-B26E-211614DCE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C9C0-1A59-4014-88C3-AC2B2C31CBB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80417A-DD14-47F4-B26E-211614DC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C9C0-1A59-4014-88C3-AC2B2C31CBB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80417A-DD14-47F4-B26E-211614DC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80417A-DD14-47F4-B26E-211614DCE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C9C0-1A59-4014-88C3-AC2B2C31CBB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80417A-DD14-47F4-B26E-211614DCE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A1AC9C0-1A59-4014-88C3-AC2B2C31CBB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1AC9C0-1A59-4014-88C3-AC2B2C31CBB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80417A-DD14-47F4-B26E-211614DCE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Сочинение по картине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5 класс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Урок развития речи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0" name="Picture 2" descr="Обложка книги «Сказка об Иване-царевиче, Жар-птице и о сером волке». Художник: Иван Билиб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861048"/>
            <a:ext cx="214073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Козлёнок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Иванушка зовет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Алёнушку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mallbay.ru/images2/bilibin_story_alyonushka_and_ivanushk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85195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Сказка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«Царевна-Лягушка»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Билибин Иван Царевич и Ляг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526" y="1556792"/>
            <a:ext cx="3312368" cy="3312368"/>
          </a:xfrm>
          <a:prstGeom prst="rect">
            <a:avLst/>
          </a:prstGeom>
          <a:noFill/>
        </p:spPr>
      </p:pic>
      <p:pic>
        <p:nvPicPr>
          <p:cNvPr id="18436" name="Picture 4" descr="Билибин Иван принес пирог отц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08920"/>
            <a:ext cx="3312368" cy="3312368"/>
          </a:xfrm>
          <a:prstGeom prst="rect">
            <a:avLst/>
          </a:prstGeom>
          <a:noFill/>
        </p:spPr>
      </p:pic>
      <p:pic>
        <p:nvPicPr>
          <p:cNvPr id="18438" name="Picture 6" descr="Билибин Сказка Царевна-Лягу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1632" y="3545632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«Баба-яга», </a:t>
            </a:r>
            <a:r>
              <a:rPr lang="ru-RU" dirty="0" smtClean="0"/>
              <a:t>иллюстрация </a:t>
            </a:r>
            <a:r>
              <a:rPr lang="ru-RU" dirty="0" smtClean="0"/>
              <a:t>к сказке «Василиса Прекрасная», 1900 г.</a:t>
            </a:r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Баба Яга в ступе</a:t>
            </a:r>
            <a:endParaRPr lang="ru-RU" dirty="0"/>
          </a:p>
        </p:txBody>
      </p:sp>
      <p:pic>
        <p:nvPicPr>
          <p:cNvPr id="20482" name="Picture 2" descr="https://image.mel.fm/i/W/Wm1dj4caTr/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5255271" cy="684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Иван Яковлевич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Билибин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Стиль </a:t>
            </a:r>
            <a:r>
              <a:rPr lang="ru-RU" dirty="0" err="1" smtClean="0"/>
              <a:t>Билибина</a:t>
            </a:r>
            <a:r>
              <a:rPr lang="ru-RU" dirty="0" smtClean="0"/>
              <a:t> узнаваем безошибочно: каждый образ предельно выразителен, каждая деталь — документально точное воспроизведение реального покроя одежды или наличника. При этом самый известный оформитель русских сказок мог и не стать художником. </a:t>
            </a:r>
          </a:p>
          <a:p>
            <a:r>
              <a:rPr lang="ru-RU" dirty="0" err="1" smtClean="0"/>
              <a:t>Билибин</a:t>
            </a:r>
            <a:r>
              <a:rPr lang="ru-RU" dirty="0" smtClean="0"/>
              <a:t>   родился в селе </a:t>
            </a:r>
            <a:r>
              <a:rPr lang="ru-RU" dirty="0" err="1" smtClean="0"/>
              <a:t>Тарховка</a:t>
            </a:r>
            <a:r>
              <a:rPr lang="ru-RU" dirty="0" smtClean="0"/>
              <a:t> под Петербургом в семье военного врача, окончил юридический факультет Петербургского университета, но любовь к живописи быстро взяла верх. Рисованию </a:t>
            </a:r>
            <a:r>
              <a:rPr lang="ru-RU" dirty="0" err="1" smtClean="0"/>
              <a:t>Билибин</a:t>
            </a:r>
            <a:r>
              <a:rPr lang="ru-RU" dirty="0" smtClean="0"/>
              <a:t> учился в школе Общества поощрения художеств, потом — в мастерской Ильи Репина, народное и декоративное искусство изучал в поездках по России, особенно по её Северу. </a:t>
            </a:r>
          </a:p>
          <a:p>
            <a:r>
              <a:rPr lang="ru-RU" dirty="0" smtClean="0"/>
              <a:t>Всю взрослую жизнь Иван </a:t>
            </a:r>
            <a:r>
              <a:rPr lang="ru-RU" dirty="0" err="1" smtClean="0"/>
              <a:t>Билибин</a:t>
            </a:r>
            <a:r>
              <a:rPr lang="ru-RU" dirty="0" smtClean="0"/>
              <a:t> иллюстрировал русские сказки и былины, а также оформлял театральные постановки. Среди его работ: народные «Царевна-лягушка», «Василиса Прекрасная», «Марья </a:t>
            </a:r>
            <a:r>
              <a:rPr lang="ru-RU" dirty="0" err="1" smtClean="0"/>
              <a:t>Моревна</a:t>
            </a:r>
            <a:r>
              <a:rPr lang="ru-RU" dirty="0" smtClean="0"/>
              <a:t>», «Сказка о царе </a:t>
            </a:r>
            <a:r>
              <a:rPr lang="ru-RU" dirty="0" err="1" smtClean="0"/>
              <a:t>Салтане</a:t>
            </a:r>
            <a:r>
              <a:rPr lang="ru-RU" dirty="0" smtClean="0"/>
              <a:t>» и «Сказке о рыбаке и рыбке» Пушкина, оперные спектакли «Золотой петушок» и «Садко» Римского-Корсакова, «Руслан и Людмила» Глинки.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Баба Яга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персонаж, знакомый нам 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детства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503920" cy="4572000"/>
          </a:xfrm>
        </p:spPr>
        <p:txBody>
          <a:bodyPr>
            <a:noAutofit/>
          </a:bodyPr>
          <a:lstStyle/>
          <a:p>
            <a:r>
              <a:rPr lang="ru-RU" sz="2000" b="1" i="1" u="sng" dirty="0"/>
              <a:t>Баба Яга... </a:t>
            </a:r>
            <a:endParaRPr lang="ru-RU" sz="2000" b="1" i="1" u="sng" dirty="0" smtClean="0"/>
          </a:p>
          <a:p>
            <a:r>
              <a:rPr lang="ru-RU" sz="2000" dirty="0" smtClean="0"/>
              <a:t>Что </a:t>
            </a:r>
            <a:r>
              <a:rPr lang="ru-RU" sz="2000" dirty="0"/>
              <a:t>значит это имя? </a:t>
            </a:r>
            <a:r>
              <a:rPr lang="ru-RU" sz="2000" b="1" i="1" u="sng" dirty="0"/>
              <a:t>Баба.</a:t>
            </a:r>
            <a:r>
              <a:rPr lang="ru-RU" sz="2000" dirty="0"/>
              <a:t> Это слово относят к так называемой детской речи (имеется в виду лепет совсем маленького ребенка, учащегося говорить). </a:t>
            </a:r>
            <a:endParaRPr lang="ru-RU" sz="2000" dirty="0" smtClean="0"/>
          </a:p>
          <a:p>
            <a:r>
              <a:rPr lang="ru-RU" sz="2000" dirty="0" smtClean="0"/>
              <a:t>Так </a:t>
            </a:r>
            <a:r>
              <a:rPr lang="ru-RU" sz="2000" dirty="0"/>
              <a:t>сложилось, что за ним закрепилось значение «старуха». Потом возникла масса производных слов: бабка, бабуля, бабушка. У этих слов и у самого слова баба развилось много новых значений: «замужняя женщина» (не обязательно совсем старая), «жена», «ведьма, колдунья», «вид выпечки» (ромовая баба) и др. </a:t>
            </a:r>
            <a:endParaRPr lang="ru-RU" sz="2000" dirty="0" smtClean="0"/>
          </a:p>
          <a:p>
            <a:r>
              <a:rPr lang="ru-RU" sz="2000" dirty="0" smtClean="0"/>
              <a:t>С </a:t>
            </a:r>
            <a:r>
              <a:rPr lang="ru-RU" sz="2000" dirty="0"/>
              <a:t>первой </a:t>
            </a:r>
            <a:r>
              <a:rPr lang="ru-RU" sz="2000" dirty="0" smtClean="0"/>
              <a:t>частью </a:t>
            </a:r>
            <a:r>
              <a:rPr lang="ru-RU" sz="2000" dirty="0"/>
              <a:t>этого наименования злой колдуньи- людоедки все ясно. А вот </a:t>
            </a:r>
            <a:r>
              <a:rPr lang="ru-RU" sz="2000" b="1" i="1" u="sng" dirty="0"/>
              <a:t>Яга </a:t>
            </a:r>
            <a:r>
              <a:rPr lang="ru-RU" sz="2000" dirty="0"/>
              <a:t>объяснить трудно. </a:t>
            </a:r>
            <a:endParaRPr lang="ru-RU" sz="2000" dirty="0" smtClean="0"/>
          </a:p>
          <a:p>
            <a:r>
              <a:rPr lang="ru-RU" sz="2000" dirty="0" smtClean="0"/>
              <a:t>Одна </a:t>
            </a:r>
            <a:r>
              <a:rPr lang="ru-RU" sz="2000" dirty="0"/>
              <a:t>из наиболее достоверных догадок заключается в том, что это образование от звукоподражательного глагола со значением «душить», «давить». </a:t>
            </a:r>
            <a:endParaRPr lang="ru-RU" sz="2000" dirty="0" smtClean="0"/>
          </a:p>
          <a:p>
            <a:r>
              <a:rPr lang="ru-RU" sz="2000" dirty="0" smtClean="0"/>
              <a:t>Другими </a:t>
            </a:r>
            <a:r>
              <a:rPr lang="ru-RU" sz="2000" dirty="0"/>
              <a:t>словами, Баба Яга – колдунья, душащая, давящая людей, обычно по ночам.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Баба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Яга в фольклоре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Согласно крупнейшему специалисту в области теории и истории фольклора В. Я. </a:t>
            </a:r>
            <a:r>
              <a:rPr lang="ru-RU" dirty="0" err="1"/>
              <a:t>Проппу</a:t>
            </a:r>
            <a:r>
              <a:rPr lang="ru-RU" dirty="0"/>
              <a:t>, выделяются три вида Бабы-Яги: </a:t>
            </a:r>
            <a:endParaRPr lang="ru-RU" dirty="0" smtClean="0"/>
          </a:p>
          <a:p>
            <a:r>
              <a:rPr lang="ru-RU" u="sng" dirty="0" smtClean="0"/>
              <a:t>дарительница</a:t>
            </a:r>
            <a:r>
              <a:rPr lang="ru-RU" dirty="0" smtClean="0"/>
              <a:t> </a:t>
            </a:r>
            <a:r>
              <a:rPr lang="ru-RU" dirty="0"/>
              <a:t>(она дарит герою сказочного коня либо волшебный предмет); </a:t>
            </a:r>
            <a:endParaRPr lang="ru-RU" dirty="0" smtClean="0"/>
          </a:p>
          <a:p>
            <a:r>
              <a:rPr lang="ru-RU" u="sng" dirty="0" smtClean="0"/>
              <a:t>похитительница</a:t>
            </a:r>
            <a:r>
              <a:rPr lang="ru-RU" dirty="0" smtClean="0"/>
              <a:t> </a:t>
            </a:r>
            <a:r>
              <a:rPr lang="ru-RU" dirty="0" smtClean="0"/>
              <a:t>детей;</a:t>
            </a:r>
            <a:endParaRPr lang="ru-RU" dirty="0" smtClean="0"/>
          </a:p>
          <a:p>
            <a:r>
              <a:rPr lang="ru-RU" dirty="0" smtClean="0"/>
              <a:t>Баба-Яга  – </a:t>
            </a:r>
            <a:r>
              <a:rPr lang="ru-RU" u="sng" dirty="0" smtClean="0"/>
              <a:t>воительница</a:t>
            </a:r>
            <a:r>
              <a:rPr lang="ru-RU" dirty="0"/>
              <a:t>, с ней герой сказки сражается «не на жизнь, а на смерть».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этом злобность и агрессивность Бабы-Яги не являются её главными чертами, но лишь проявлениями её натуры. </a:t>
            </a:r>
            <a:endParaRPr lang="ru-RU" dirty="0" smtClean="0"/>
          </a:p>
          <a:p>
            <a:r>
              <a:rPr lang="ru-RU" dirty="0" smtClean="0"/>
              <a:t>Кто </a:t>
            </a:r>
            <a:r>
              <a:rPr lang="ru-RU" dirty="0"/>
              <a:t>она такая? В славянском фольклоре Баба-Яга заманивает к себе добрых молодцев и маленьких детей и зажаривает их в печи. Своих жертв она преследует в ступе, погоняя её пестом и заметая след помелом (метлой).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5842992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У </a:t>
            </a:r>
            <a:r>
              <a:rPr lang="ru-RU" dirty="0" err="1"/>
              <a:t>Билибина</a:t>
            </a:r>
            <a:r>
              <a:rPr lang="ru-RU" dirty="0"/>
              <a:t> это </a:t>
            </a:r>
            <a:r>
              <a:rPr lang="ru-RU" dirty="0" smtClean="0"/>
              <a:t>старая </a:t>
            </a:r>
            <a:r>
              <a:rPr lang="ru-RU" dirty="0"/>
              <a:t>колдунья, вид у нее страшный, разъезжает она в ступе, в руках Бабы Яги – помело. </a:t>
            </a:r>
            <a:endParaRPr lang="ru-RU" dirty="0" smtClean="0"/>
          </a:p>
          <a:p>
            <a:r>
              <a:rPr lang="ru-RU" dirty="0" smtClean="0"/>
              <a:t>Но</a:t>
            </a:r>
            <a:r>
              <a:rPr lang="ru-RU" dirty="0"/>
              <a:t>, тем не менее, </a:t>
            </a:r>
            <a:r>
              <a:rPr lang="ru-RU" dirty="0" smtClean="0"/>
              <a:t>все-таки </a:t>
            </a:r>
            <a:r>
              <a:rPr lang="ru-RU" dirty="0"/>
              <a:t>чувствуется, что колдунья может иногда подобреть, помочь другим героям, хотя и </a:t>
            </a:r>
            <a:r>
              <a:rPr lang="ru-RU" dirty="0" smtClean="0"/>
              <a:t>по-особому</a:t>
            </a:r>
            <a:r>
              <a:rPr lang="ru-RU" dirty="0"/>
              <a:t>: </a:t>
            </a:r>
            <a:r>
              <a:rPr lang="ru-RU" i="1" dirty="0"/>
              <a:t>«Вытащила </a:t>
            </a:r>
            <a:r>
              <a:rPr lang="ru-RU" i="1" dirty="0" smtClean="0"/>
              <a:t>Баба-Яга </a:t>
            </a:r>
            <a:r>
              <a:rPr lang="ru-RU" i="1" dirty="0"/>
              <a:t>Василису из горницы и вытолкала за ворота, сняла один череп с горящими глазами и накинула на палку и подала ей, сказав: «Вот тебе огонь для мачехиных дочек, возьми его».</a:t>
            </a:r>
          </a:p>
        </p:txBody>
      </p:sp>
      <p:pic>
        <p:nvPicPr>
          <p:cNvPr id="4" name="Picture 2" descr="Сказочные иллюстрации. Иван Яковлевич Билибин | Литературное обозр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573016"/>
            <a:ext cx="2527940" cy="316835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286472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Баба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Яга на иллюстрациях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И.Я.Билибина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https://image.mel.fm/i/W/Wm1dj4caTr/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0380" y="144016"/>
            <a:ext cx="252362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«Баба-яга», Иллюстрация к сказке «Василиса Прекрасная», 1900 г.</a:t>
            </a:r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Баба Яга в ступе</a:t>
            </a:r>
            <a:endParaRPr lang="ru-RU" dirty="0"/>
          </a:p>
        </p:txBody>
      </p:sp>
      <p:pic>
        <p:nvPicPr>
          <p:cNvPr id="20482" name="Picture 2" descr="https://image.mel.fm/i/W/Wm1dj4caTr/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5255271" cy="684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Пишем сочинение по картине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image.mel.fm/i/W/Wm1dj4caTr/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29705"/>
            <a:ext cx="4323820" cy="5628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План сочинения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картине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1. Вступление</a:t>
            </a:r>
          </a:p>
          <a:p>
            <a:pPr>
              <a:buNone/>
            </a:pPr>
            <a:r>
              <a:rPr lang="ru-RU" dirty="0" smtClean="0"/>
              <a:t>Общие сведения о художнике-иллюстраторе и тематике его картин</a:t>
            </a:r>
          </a:p>
          <a:p>
            <a:pPr>
              <a:buNone/>
            </a:pPr>
            <a:r>
              <a:rPr lang="ru-RU" b="1" u="sng" dirty="0" smtClean="0"/>
              <a:t>2. Основная часть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Кто изображён в центре картины?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Внешний вид Бабы Яги (портрет, одежда)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Что видим вокруг? Как передвигается Баба Яга? 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Цвет </a:t>
            </a:r>
            <a:r>
              <a:rPr lang="ru-RU" dirty="0" smtClean="0"/>
              <a:t>и настроение иллюстрации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Действо- злодейство?</a:t>
            </a:r>
          </a:p>
          <a:p>
            <a:pPr>
              <a:buNone/>
            </a:pPr>
            <a:r>
              <a:rPr lang="ru-RU" b="1" u="sng" dirty="0" smtClean="0"/>
              <a:t>3. Заключение</a:t>
            </a:r>
          </a:p>
          <a:p>
            <a:pPr>
              <a:buNone/>
            </a:pPr>
            <a:r>
              <a:rPr lang="ru-RU" dirty="0" smtClean="0"/>
              <a:t>Чувства, которые </a:t>
            </a:r>
            <a:r>
              <a:rPr lang="ru-RU" dirty="0" smtClean="0"/>
              <a:t> вызывает картина? </a:t>
            </a:r>
          </a:p>
          <a:p>
            <a:pPr>
              <a:buNone/>
            </a:pPr>
            <a:r>
              <a:rPr lang="ru-RU" dirty="0" smtClean="0"/>
              <a:t>Какое </a:t>
            </a:r>
            <a:r>
              <a:rPr lang="ru-RU" dirty="0" smtClean="0"/>
              <a:t>впечатление производит?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Каких художников-иллюстраторов вы знаете?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Иван Яковлевич </a:t>
            </a:r>
            <a:r>
              <a:rPr lang="ru-RU" dirty="0" err="1" smtClean="0"/>
              <a:t>Билибин</a:t>
            </a:r>
            <a:endParaRPr lang="ru-RU" dirty="0" smtClean="0"/>
          </a:p>
          <a:p>
            <a:r>
              <a:rPr lang="ru-RU" dirty="0" smtClean="0"/>
              <a:t>Виктор Михайлович Васнецов</a:t>
            </a:r>
          </a:p>
          <a:p>
            <a:r>
              <a:rPr lang="ru-RU" dirty="0" smtClean="0"/>
              <a:t>Леонид Владимирский</a:t>
            </a:r>
          </a:p>
          <a:p>
            <a:r>
              <a:rPr lang="ru-RU" dirty="0" smtClean="0"/>
              <a:t>Евгения </a:t>
            </a:r>
            <a:r>
              <a:rPr lang="ru-RU" dirty="0" err="1" smtClean="0"/>
              <a:t>Гапчинская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4818" name="AutoShape 2" descr="Картинки из детства (Билибин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Картинки из детства (Билибин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www.culture.ru/storage/images/b446463a8b1265f3f18d11bc4f9c1761/1ab32617f3d37761f4bf4318259075da.jpg/_/1-mi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Васнецов Ковер-само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08720"/>
            <a:ext cx="2304255" cy="23042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4828" name="Picture 12" descr="https://images.eksmo.ru/upload/iblock/97a/Vladimirskii1_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66187"/>
            <a:ext cx="4337720" cy="28918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4830" name="Picture 14" descr="https://images.eksmo.ru/upload/iblock/54f/1_min.png"/>
          <p:cNvPicPr>
            <a:picLocks noChangeAspect="1" noChangeArrowheads="1"/>
          </p:cNvPicPr>
          <p:nvPr/>
        </p:nvPicPr>
        <p:blipFill>
          <a:blip r:embed="rId4" cstate="print"/>
          <a:srcRect l="27300" r="26501"/>
          <a:stretch>
            <a:fillRect/>
          </a:stretch>
        </p:blipFill>
        <p:spPr bwMode="auto">
          <a:xfrm>
            <a:off x="6516216" y="3397099"/>
            <a:ext cx="2298570" cy="33168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Угадай слово по его лексическому значению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</a:t>
            </a:r>
            <a:r>
              <a:rPr lang="ru-RU" dirty="0" smtClean="0"/>
              <a:t>Металлический </a:t>
            </a:r>
            <a:r>
              <a:rPr lang="ru-RU" dirty="0"/>
              <a:t>или тяжелый деревянный сосуд, в котором толкут что–либо. Здесь: деревянный предмет, Баба-Яга в нем летает по воздуху. </a:t>
            </a:r>
            <a:endParaRPr lang="ru-RU" dirty="0" smtClean="0"/>
          </a:p>
          <a:p>
            <a:r>
              <a:rPr lang="ru-RU" dirty="0" smtClean="0"/>
              <a:t>СТУПА</a:t>
            </a:r>
          </a:p>
          <a:p>
            <a:r>
              <a:rPr lang="ru-RU" dirty="0" smtClean="0"/>
              <a:t>Стержень </a:t>
            </a:r>
            <a:r>
              <a:rPr lang="ru-RU" dirty="0"/>
              <a:t>с утолщенным округленным концом, употребляемый для толчения чего-либо в ступе. Палка с привязанными на конце пучками хвойных веток (или мочалом, тряпками) для обметания и прочищения труб (дымоходов, печей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ПОМЕЛО</a:t>
            </a:r>
            <a:endParaRPr lang="ru-RU" dirty="0"/>
          </a:p>
        </p:txBody>
      </p:sp>
      <p:pic>
        <p:nvPicPr>
          <p:cNvPr id="4" name="Picture 2" descr="https://image.mel.fm/i/W/Wm1dj4caTr/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0380" y="0"/>
            <a:ext cx="252362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Лексическая работа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Подбери </a:t>
            </a:r>
            <a:r>
              <a:rPr lang="ru-RU" dirty="0"/>
              <a:t>слова и словосочетания, которые можно употребить вместо </a:t>
            </a:r>
            <a:r>
              <a:rPr lang="ru-RU" b="1" u="sng" dirty="0"/>
              <a:t>имени персонажа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колдунья</a:t>
            </a:r>
            <a:endParaRPr lang="ru-RU" dirty="0" smtClean="0"/>
          </a:p>
          <a:p>
            <a:r>
              <a:rPr lang="ru-RU" dirty="0" smtClean="0"/>
              <a:t>ведьма</a:t>
            </a:r>
            <a:endParaRPr lang="ru-RU" dirty="0" smtClean="0"/>
          </a:p>
          <a:p>
            <a:r>
              <a:rPr lang="ru-RU" dirty="0" smtClean="0"/>
              <a:t>чародейка </a:t>
            </a:r>
            <a:endParaRPr lang="ru-RU" dirty="0" smtClean="0"/>
          </a:p>
          <a:p>
            <a:r>
              <a:rPr lang="ru-RU" dirty="0" smtClean="0"/>
              <a:t>засохшая </a:t>
            </a:r>
            <a:r>
              <a:rPr lang="ru-RU" dirty="0" smtClean="0"/>
              <a:t>карга </a:t>
            </a:r>
            <a:endParaRPr lang="ru-RU" dirty="0" smtClean="0"/>
          </a:p>
          <a:p>
            <a:r>
              <a:rPr lang="ru-RU" dirty="0" smtClean="0"/>
              <a:t>зловредная </a:t>
            </a:r>
            <a:r>
              <a:rPr lang="ru-RU" dirty="0" smtClean="0"/>
              <a:t>старуха </a:t>
            </a:r>
            <a:endParaRPr lang="ru-RU" dirty="0" smtClean="0"/>
          </a:p>
          <a:p>
            <a:r>
              <a:rPr lang="ru-RU" dirty="0" smtClean="0"/>
              <a:t>злая </a:t>
            </a:r>
            <a:r>
              <a:rPr lang="ru-RU" dirty="0" smtClean="0"/>
              <a:t>волшебница</a:t>
            </a:r>
            <a:endParaRPr lang="ru-RU" dirty="0" smtClean="0"/>
          </a:p>
          <a:p>
            <a:r>
              <a:rPr lang="ru-RU" dirty="0" smtClean="0"/>
              <a:t>чудовищное </a:t>
            </a:r>
            <a:r>
              <a:rPr lang="ru-RU" dirty="0"/>
              <a:t>существо</a:t>
            </a:r>
          </a:p>
        </p:txBody>
      </p:sp>
      <p:pic>
        <p:nvPicPr>
          <p:cNvPr id="4" name="Picture 2" descr="https://image.mel.fm/i/W/Wm1dj4caTr/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852936"/>
            <a:ext cx="252362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Баба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Яга: особенности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телосложения,  лицо,  волосы, одежда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Фигура: </a:t>
            </a:r>
            <a:r>
              <a:rPr lang="ru-RU" dirty="0" smtClean="0"/>
              <a:t>старческая </a:t>
            </a:r>
            <a:r>
              <a:rPr lang="ru-RU" dirty="0" smtClean="0"/>
              <a:t>скрюченная</a:t>
            </a:r>
            <a:endParaRPr lang="ru-RU" dirty="0" smtClean="0"/>
          </a:p>
          <a:p>
            <a:r>
              <a:rPr lang="ru-RU" dirty="0" smtClean="0"/>
              <a:t>согнутая в дугу</a:t>
            </a:r>
          </a:p>
          <a:p>
            <a:r>
              <a:rPr lang="ru-RU" dirty="0" smtClean="0"/>
              <a:t>огромный </a:t>
            </a:r>
            <a:r>
              <a:rPr lang="ru-RU" dirty="0" smtClean="0"/>
              <a:t>горб</a:t>
            </a:r>
          </a:p>
          <a:p>
            <a:r>
              <a:rPr lang="ru-RU" dirty="0" smtClean="0"/>
              <a:t>д</a:t>
            </a:r>
            <a:r>
              <a:rPr lang="ru-RU" dirty="0" smtClean="0"/>
              <a:t>линные грязные руки</a:t>
            </a:r>
            <a:endParaRPr lang="ru-RU" dirty="0" smtClean="0"/>
          </a:p>
          <a:p>
            <a:r>
              <a:rPr lang="ru-RU" b="1" u="sng" dirty="0" smtClean="0"/>
              <a:t>Лицо</a:t>
            </a:r>
            <a:r>
              <a:rPr lang="ru-RU" dirty="0" smtClean="0"/>
              <a:t>: старое</a:t>
            </a:r>
            <a:endParaRPr lang="ru-RU" dirty="0" smtClean="0"/>
          </a:p>
          <a:p>
            <a:r>
              <a:rPr lang="ru-RU" dirty="0" smtClean="0"/>
              <a:t>обезображенное </a:t>
            </a:r>
            <a:endParaRPr lang="ru-RU" dirty="0" smtClean="0"/>
          </a:p>
          <a:p>
            <a:r>
              <a:rPr lang="ru-RU" dirty="0" smtClean="0"/>
              <a:t>злое</a:t>
            </a:r>
            <a:endParaRPr lang="ru-RU" dirty="0" smtClean="0"/>
          </a:p>
          <a:p>
            <a:r>
              <a:rPr lang="ru-RU" dirty="0" smtClean="0"/>
              <a:t>уродливое </a:t>
            </a:r>
          </a:p>
          <a:p>
            <a:r>
              <a:rPr lang="ru-RU" dirty="0" smtClean="0"/>
              <a:t>острый подбородок</a:t>
            </a:r>
          </a:p>
          <a:p>
            <a:r>
              <a:rPr lang="ru-RU" dirty="0" smtClean="0"/>
              <a:t>глаза чёрные, безжизненные</a:t>
            </a:r>
          </a:p>
          <a:p>
            <a:r>
              <a:rPr lang="ru-RU" dirty="0" smtClean="0"/>
              <a:t>длинный </a:t>
            </a:r>
            <a:r>
              <a:rPr lang="ru-RU" dirty="0" smtClean="0"/>
              <a:t>нос крючком</a:t>
            </a:r>
          </a:p>
          <a:p>
            <a:r>
              <a:rPr lang="ru-RU" b="1" u="sng" dirty="0" smtClean="0"/>
              <a:t>Волосы:</a:t>
            </a:r>
            <a:r>
              <a:rPr lang="ru-RU" dirty="0" smtClean="0"/>
              <a:t> седые </a:t>
            </a:r>
            <a:endParaRPr lang="ru-RU" dirty="0" smtClean="0"/>
          </a:p>
          <a:p>
            <a:r>
              <a:rPr lang="ru-RU" dirty="0" smtClean="0"/>
              <a:t>нечёсаные </a:t>
            </a:r>
            <a:endParaRPr lang="ru-RU" dirty="0" smtClean="0"/>
          </a:p>
          <a:p>
            <a:r>
              <a:rPr lang="ru-RU" dirty="0" smtClean="0"/>
              <a:t>немытые</a:t>
            </a:r>
          </a:p>
          <a:p>
            <a:r>
              <a:rPr lang="ru-RU" dirty="0" smtClean="0"/>
              <a:t>развевающиеся на ветру космы</a:t>
            </a:r>
          </a:p>
          <a:p>
            <a:r>
              <a:rPr lang="ru-RU" b="1" u="sng" dirty="0" smtClean="0"/>
              <a:t>Одежда</a:t>
            </a:r>
            <a:r>
              <a:rPr lang="ru-RU" dirty="0" smtClean="0"/>
              <a:t>: рваная</a:t>
            </a:r>
            <a:endParaRPr lang="ru-RU" dirty="0" smtClean="0"/>
          </a:p>
          <a:p>
            <a:r>
              <a:rPr lang="ru-RU" dirty="0" smtClean="0"/>
              <a:t>л</a:t>
            </a:r>
            <a:r>
              <a:rPr lang="ru-RU" dirty="0" smtClean="0"/>
              <a:t>охмотья</a:t>
            </a:r>
            <a:endParaRPr lang="ru-RU" dirty="0" smtClean="0"/>
          </a:p>
          <a:p>
            <a:r>
              <a:rPr lang="ru-RU" dirty="0" smtClean="0"/>
              <a:t>с заплатками</a:t>
            </a:r>
            <a:endParaRPr lang="ru-RU" dirty="0" smtClean="0"/>
          </a:p>
        </p:txBody>
      </p:sp>
      <p:pic>
        <p:nvPicPr>
          <p:cNvPr id="4" name="Picture 2" descr="https://image.mel.fm/i/W/Wm1dj4caTr/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17965"/>
            <a:ext cx="3315708" cy="4316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Описываем место действия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ГЛУШЬ</a:t>
            </a:r>
            <a:r>
              <a:rPr lang="ru-RU" dirty="0"/>
              <a:t>, ДЕРЕВЬЯ, КОРА, МУХОМОРЫ </a:t>
            </a:r>
            <a:endParaRPr lang="ru-RU" dirty="0" smtClean="0"/>
          </a:p>
          <a:p>
            <a:r>
              <a:rPr lang="ru-RU" b="1" u="sng" dirty="0" smtClean="0"/>
              <a:t>ГЛУШЬ</a:t>
            </a:r>
          </a:p>
          <a:p>
            <a:r>
              <a:rPr lang="ru-RU" dirty="0" smtClean="0"/>
              <a:t>лесная </a:t>
            </a:r>
            <a:endParaRPr lang="ru-RU" dirty="0" smtClean="0"/>
          </a:p>
          <a:p>
            <a:r>
              <a:rPr lang="ru-RU" dirty="0" smtClean="0"/>
              <a:t>мрачная </a:t>
            </a:r>
          </a:p>
          <a:p>
            <a:r>
              <a:rPr lang="ru-RU" b="1" u="sng" dirty="0" smtClean="0"/>
              <a:t>ДЕРЕВЬЯ</a:t>
            </a:r>
          </a:p>
          <a:p>
            <a:r>
              <a:rPr lang="ru-RU" dirty="0" smtClean="0"/>
              <a:t>мёртвые</a:t>
            </a:r>
            <a:endParaRPr lang="ru-RU" dirty="0" smtClean="0"/>
          </a:p>
          <a:p>
            <a:r>
              <a:rPr lang="ru-RU" dirty="0" smtClean="0"/>
              <a:t>безжизненные </a:t>
            </a:r>
          </a:p>
          <a:p>
            <a:r>
              <a:rPr lang="ru-RU" b="1" u="sng" dirty="0" smtClean="0"/>
              <a:t>КОРА</a:t>
            </a:r>
          </a:p>
          <a:p>
            <a:r>
              <a:rPr lang="ru-RU" dirty="0" smtClean="0"/>
              <a:t>почерневшая</a:t>
            </a:r>
            <a:endParaRPr lang="ru-RU" dirty="0" smtClean="0"/>
          </a:p>
          <a:p>
            <a:r>
              <a:rPr lang="ru-RU" dirty="0" smtClean="0"/>
              <a:t>потрескавшаяся </a:t>
            </a:r>
            <a:endParaRPr lang="ru-RU" dirty="0" smtClean="0"/>
          </a:p>
          <a:p>
            <a:r>
              <a:rPr lang="ru-RU" dirty="0" smtClean="0"/>
              <a:t>покрытая </a:t>
            </a:r>
            <a:r>
              <a:rPr lang="ru-RU" dirty="0"/>
              <a:t>зелёным мхом </a:t>
            </a:r>
            <a:endParaRPr lang="ru-RU" dirty="0" smtClean="0"/>
          </a:p>
          <a:p>
            <a:r>
              <a:rPr lang="ru-RU" b="1" u="sng" dirty="0" smtClean="0"/>
              <a:t>МУХОМОРЫ</a:t>
            </a:r>
          </a:p>
          <a:p>
            <a:r>
              <a:rPr lang="ru-RU" dirty="0" smtClean="0"/>
              <a:t>ядовитые </a:t>
            </a:r>
            <a:endParaRPr lang="ru-RU" dirty="0" smtClean="0"/>
          </a:p>
          <a:p>
            <a:r>
              <a:rPr lang="ru-RU" dirty="0" smtClean="0"/>
              <a:t>яркие</a:t>
            </a:r>
            <a:endParaRPr lang="ru-RU" dirty="0" smtClean="0"/>
          </a:p>
          <a:p>
            <a:r>
              <a:rPr lang="ru-RU" dirty="0" smtClean="0"/>
              <a:t>н</a:t>
            </a:r>
            <a:r>
              <a:rPr lang="ru-RU" dirty="0" smtClean="0"/>
              <a:t>арядные</a:t>
            </a:r>
            <a:r>
              <a:rPr lang="ru-RU" dirty="0" smtClean="0"/>
              <a:t>, но опасные</a:t>
            </a:r>
            <a:endParaRPr lang="ru-RU" dirty="0"/>
          </a:p>
        </p:txBody>
      </p:sp>
      <p:pic>
        <p:nvPicPr>
          <p:cNvPr id="4" name="Picture 2" descr="https://image.mel.fm/i/W/Wm1dj4caTr/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2822188" cy="367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648072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Художник - сказочник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894312" cy="147002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Билибин</a:t>
            </a:r>
            <a:r>
              <a:rPr lang="ru-RU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Иван Яковлевич</a:t>
            </a:r>
            <a:br>
              <a:rPr lang="ru-RU" b="1" dirty="0" smtClean="0"/>
            </a:br>
            <a:r>
              <a:rPr lang="ru-RU" b="1" dirty="0" smtClean="0"/>
              <a:t>1876 - 1942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3314" name="Picture 2" descr="http://player.myshared.ru/6/777936/slides/slide_2.jpg"/>
          <p:cNvPicPr>
            <a:picLocks noChangeAspect="1" noChangeArrowheads="1"/>
          </p:cNvPicPr>
          <p:nvPr/>
        </p:nvPicPr>
        <p:blipFill>
          <a:blip r:embed="rId2" cstate="print"/>
          <a:srcRect l="18112" r="20464"/>
          <a:stretch>
            <a:fillRect/>
          </a:stretch>
        </p:blipFill>
        <p:spPr bwMode="auto">
          <a:xfrm>
            <a:off x="5436097" y="26325"/>
            <a:ext cx="3707904" cy="4527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Художник-сказочник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Первые рисунки и иллюстрации </a:t>
            </a:r>
            <a:r>
              <a:rPr lang="ru-RU" dirty="0" err="1"/>
              <a:t>Билибина</a:t>
            </a:r>
            <a:r>
              <a:rPr lang="ru-RU" dirty="0"/>
              <a:t> к русским народным сказкам появились в последние годы девятнадцатого столетия. </a:t>
            </a:r>
            <a:endParaRPr lang="ru-RU" dirty="0" smtClean="0"/>
          </a:p>
          <a:p>
            <a:r>
              <a:rPr lang="ru-RU" dirty="0" smtClean="0"/>
              <a:t>Первой </a:t>
            </a:r>
            <a:r>
              <a:rPr lang="ru-RU" dirty="0"/>
              <a:t>книгой целиком и полностью оформленной и иллюстрированной Иваном Яковлевичем </a:t>
            </a:r>
            <a:r>
              <a:rPr lang="ru-RU" dirty="0" err="1"/>
              <a:t>Билибиным</a:t>
            </a:r>
            <a:r>
              <a:rPr lang="ru-RU" dirty="0"/>
              <a:t> </a:t>
            </a:r>
            <a:r>
              <a:rPr lang="ru-RU" b="1" i="1" dirty="0"/>
              <a:t>стала «Сказка об Иване-царевиче, Жар-птице и о Сером </a:t>
            </a:r>
            <a:r>
              <a:rPr lang="ru-RU" b="1" i="1" dirty="0" smtClean="0"/>
              <a:t>волке» </a:t>
            </a:r>
            <a:r>
              <a:rPr lang="ru-RU" dirty="0" smtClean="0"/>
              <a:t>в </a:t>
            </a:r>
            <a:r>
              <a:rPr lang="ru-RU" dirty="0"/>
              <a:t>Санкт-Петербурге в 1899 году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дореволюционное и советское время сказки с иллюстрациями </a:t>
            </a:r>
            <a:r>
              <a:rPr lang="ru-RU" dirty="0" err="1"/>
              <a:t>Билибина</a:t>
            </a:r>
            <a:r>
              <a:rPr lang="ru-RU" dirty="0"/>
              <a:t> неоднократно переиздавались многотысячными тиражами.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Угадай сказку по иллюстрации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2520280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Мёртвый Иван Царевич и Серый </a:t>
            </a:r>
            <a:r>
              <a:rPr lang="ru-RU" sz="2400" dirty="0" smtClean="0"/>
              <a:t>Волк</a:t>
            </a:r>
          </a:p>
          <a:p>
            <a:r>
              <a:rPr lang="ru-RU" sz="2400" dirty="0" smtClean="0"/>
              <a:t>Иллюстрация </a:t>
            </a:r>
            <a:r>
              <a:rPr lang="ru-RU" sz="2400" dirty="0" smtClean="0"/>
              <a:t>к </a:t>
            </a:r>
            <a:r>
              <a:rPr lang="ru-RU" sz="2400" dirty="0" smtClean="0"/>
              <a:t>«Сказке </a:t>
            </a:r>
            <a:r>
              <a:rPr lang="ru-RU" sz="2400" dirty="0" smtClean="0"/>
              <a:t>об </a:t>
            </a:r>
            <a:r>
              <a:rPr lang="ru-RU" sz="2400" dirty="0" err="1" smtClean="0"/>
              <a:t>Иван-царевиче</a:t>
            </a:r>
            <a:r>
              <a:rPr lang="ru-RU" sz="2400" dirty="0" smtClean="0"/>
              <a:t>, Жар-птице и о Сером </a:t>
            </a:r>
            <a:r>
              <a:rPr lang="ru-RU" sz="2400" dirty="0" smtClean="0"/>
              <a:t>Волке», 1899</a:t>
            </a:r>
            <a:endParaRPr lang="ru-RU" sz="2400" dirty="0"/>
          </a:p>
        </p:txBody>
      </p:sp>
      <p:sp>
        <p:nvSpPr>
          <p:cNvPr id="33794" name="AutoShape 2" descr="Описание иллюстрации Ивана Билибина к сказке «Иван-Царевич 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Описание иллюстрации Ивана Билибина к сказке «Иван Царевич и жар птиц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https://upload.wikimedia.org/wikipedia/commons/0/0d/Ivan_Bilibin_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272" y="1484784"/>
            <a:ext cx="6552728" cy="426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93096"/>
            <a:ext cx="289066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«Василиса Прекрасная уходит из дома Бабы-яги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Иллюстрация к сказке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Василиса Прекрасная», 1899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Сказочные иллюстрации. Иван Яковлевич Билибин | Литературное обозр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54718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661248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«Кощей Бессмертный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</a:t>
            </a:r>
            <a:r>
              <a:rPr lang="ru-RU" dirty="0" smtClean="0"/>
              <a:t>ллюстрация </a:t>
            </a:r>
            <a:r>
              <a:rPr lang="ru-RU" dirty="0" smtClean="0"/>
              <a:t>к сказке «Марья </a:t>
            </a:r>
            <a:r>
              <a:rPr lang="ru-RU" dirty="0" err="1" smtClean="0"/>
              <a:t>Моревна</a:t>
            </a:r>
            <a:r>
              <a:rPr lang="ru-RU" dirty="0" smtClean="0"/>
              <a:t>», 1901 </a:t>
            </a:r>
            <a:endParaRPr lang="ru-RU" dirty="0"/>
          </a:p>
        </p:txBody>
      </p:sp>
      <p:pic>
        <p:nvPicPr>
          <p:cNvPr id="21506" name="Picture 2" descr="https://image.mel.fm/i/I/IrFKSklgDP/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224" y="0"/>
            <a:ext cx="8859776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Иллюстрации к сказке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Сестрица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Алёнушка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 братец Иванушка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»,1901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mallbay.ru/images2/bilibin_story_alyonushka_and_ivanushk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463084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«Сестрица </a:t>
            </a:r>
            <a:r>
              <a:rPr lang="ru-RU" dirty="0" err="1" smtClean="0"/>
              <a:t>Алёнушка</a:t>
            </a:r>
            <a:r>
              <a:rPr lang="ru-RU" dirty="0" smtClean="0"/>
              <a:t> и братец Иванушка», </a:t>
            </a:r>
            <a:r>
              <a:rPr lang="ru-RU" dirty="0" smtClean="0"/>
              <a:t>иллюстрация </a:t>
            </a:r>
            <a:r>
              <a:rPr lang="ru-RU" dirty="0" smtClean="0"/>
              <a:t>к сказке «Сестрица </a:t>
            </a:r>
            <a:r>
              <a:rPr lang="ru-RU" dirty="0" err="1" smtClean="0"/>
              <a:t>Алёнушка</a:t>
            </a:r>
            <a:r>
              <a:rPr lang="ru-RU" dirty="0" smtClean="0"/>
              <a:t> и братец Иванушка», 1901 </a:t>
            </a:r>
            <a:endParaRPr lang="ru-RU" dirty="0"/>
          </a:p>
        </p:txBody>
      </p:sp>
      <p:pic>
        <p:nvPicPr>
          <p:cNvPr id="22530" name="Picture 2" descr="https://image.mel.fm/i/h/hrki79AMH0/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4721"/>
            <a:ext cx="5248726" cy="6743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188</TotalTime>
  <Words>621</Words>
  <Application>Microsoft Office PowerPoint</Application>
  <PresentationFormat>Экран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Урок развития речи</vt:lpstr>
      <vt:lpstr>Каких художников-иллюстраторов вы знаете?</vt:lpstr>
      <vt:lpstr>Билибин  Иван Яковлевич 1876 - 1942 </vt:lpstr>
      <vt:lpstr>Художник-сказочник</vt:lpstr>
      <vt:lpstr>Угадай сказку по иллюстрации</vt:lpstr>
      <vt:lpstr>«Василиса Прекрасная уходит из дома Бабы-яги»   Иллюстрация к сказке  «Василиса Прекрасная», 1899</vt:lpstr>
      <vt:lpstr>Слайд 7</vt:lpstr>
      <vt:lpstr>Иллюстрации к сказке  «Сестрица Алёнушка и братец Иванушка»,1901 </vt:lpstr>
      <vt:lpstr>Слайд 9</vt:lpstr>
      <vt:lpstr>Козлёнок Иванушка зовет Алёнушку</vt:lpstr>
      <vt:lpstr>Сказка «Царевна-Лягушка»</vt:lpstr>
      <vt:lpstr>Слайд 12</vt:lpstr>
      <vt:lpstr>Иван Яковлевич Билибин</vt:lpstr>
      <vt:lpstr>Баба Яга –  персонаж, знакомый нам с детства</vt:lpstr>
      <vt:lpstr>Баба Яга в фольклоре</vt:lpstr>
      <vt:lpstr>Баба Яга на иллюстрациях И.Я.Билибина</vt:lpstr>
      <vt:lpstr>Слайд 17</vt:lpstr>
      <vt:lpstr>Пишем сочинение по картине</vt:lpstr>
      <vt:lpstr>План сочинения по картине</vt:lpstr>
      <vt:lpstr>Угадай слово по его лексическому значению</vt:lpstr>
      <vt:lpstr>Лексическая работа</vt:lpstr>
      <vt:lpstr>Баба Яга: особенности телосложения,  лицо,  волосы, одежда</vt:lpstr>
      <vt:lpstr>Описываем место действия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Билибин Иван Яковлевич</dc:title>
  <dc:creator>Ольга</dc:creator>
  <cp:lastModifiedBy>Ольга</cp:lastModifiedBy>
  <cp:revision>20</cp:revision>
  <dcterms:created xsi:type="dcterms:W3CDTF">2021-09-22T17:04:02Z</dcterms:created>
  <dcterms:modified xsi:type="dcterms:W3CDTF">2022-08-29T13:55:37Z</dcterms:modified>
</cp:coreProperties>
</file>