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94" r:id="rId3"/>
    <p:sldId id="279" r:id="rId4"/>
    <p:sldId id="280" r:id="rId5"/>
    <p:sldId id="349" r:id="rId6"/>
    <p:sldId id="296" r:id="rId7"/>
    <p:sldId id="318" r:id="rId8"/>
    <p:sldId id="340" r:id="rId9"/>
    <p:sldId id="322" r:id="rId10"/>
    <p:sldId id="304" r:id="rId11"/>
    <p:sldId id="332" r:id="rId12"/>
    <p:sldId id="259" r:id="rId13"/>
    <p:sldId id="342" r:id="rId14"/>
    <p:sldId id="300" r:id="rId15"/>
    <p:sldId id="344" r:id="rId16"/>
    <p:sldId id="325" r:id="rId17"/>
    <p:sldId id="345" r:id="rId18"/>
    <p:sldId id="258" r:id="rId19"/>
    <p:sldId id="346" r:id="rId20"/>
    <p:sldId id="313" r:id="rId21"/>
    <p:sldId id="348" r:id="rId22"/>
    <p:sldId id="303" r:id="rId23"/>
    <p:sldId id="347" r:id="rId24"/>
    <p:sldId id="315" r:id="rId25"/>
    <p:sldId id="341" r:id="rId26"/>
    <p:sldId id="314" r:id="rId27"/>
    <p:sldId id="327" r:id="rId28"/>
    <p:sldId id="326" r:id="rId29"/>
    <p:sldId id="257" r:id="rId30"/>
    <p:sldId id="32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6AC6-3055-42AB-8A6A-F028EACCD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4198B8-D53E-45E1-9B23-6E17C56CA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A833-91C0-4B28-8DD5-5316E149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82E6C-3380-4A91-B4CE-141A2C2A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A842E-2FD1-473E-9800-1A73ECD9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0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E4C07-570B-4063-8AED-E657ADE7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4A27EE-8B3A-430F-B344-D1DCBD5DD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4E412-C3E7-4264-9438-294CE3FD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74126-F4A1-461C-AB47-54484AB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E9FF9-FC95-4A3C-BB45-C76DC6A4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1E6127-439F-45F4-A251-308E9975B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A5C324-06AB-4AED-9620-456E806F1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E276B-E287-4AFB-8A35-EC1C9B25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3D588-B6E2-42A5-98BD-C9C96DCD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04CB0-1AC5-4D58-9D3D-FAFB0254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8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508F3-5742-4199-8137-AF73150E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B65C8-C446-40F9-8507-AF0E012F9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81B9-6623-40B0-A4D3-02FC14A1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7FDD7-83E1-40CF-8475-14858014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45C370-9ACC-4F37-9060-8A348A60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2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E9270-99FA-43BE-B6F3-F23703EB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90E61-6710-4081-9D89-D9785505C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7C61B-14A3-4DC6-96AE-35DCE7B8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81822-4E66-4CB6-A4C0-B65FD8F9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C0E35-821F-4A15-A60F-9C77E51F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0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67DD5-3F70-4A7E-9174-C1486270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34A99-4249-4A5C-AF3C-5A984B5C6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DCE92-43C7-4917-BD16-DC7C7A44A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A2CCCB-8A85-4C31-A356-8AFA2957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ECD1E-A985-431F-997C-53C53EA4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70E6BC-6885-4ACA-A2A6-3A042644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3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B51A-3979-4E80-9401-6AA82650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355BF-5BD5-47CE-B86C-8E163315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625D5-E6EB-4789-8647-F839B5D4B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0CDFDD-583A-4D01-AC07-4AE55C17F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CF586C-1A1D-4B63-9CA7-8E70AFA16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B6F0B8-1758-43F0-A553-8BBD65FF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46B059-AC11-48E4-AA30-02C05BF6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FE9932-00BB-4360-B63E-9743FFA4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3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D85D0-88B6-4F10-A251-725B4656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01EA70-BD38-4F2A-B2C7-C51EF490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A66D81-47D1-47AF-A2AC-6BEFF9B4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EB7B82-4CBC-47F7-9953-DBF2BA9B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5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2396A1-F72C-4451-B537-2DFC2368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073944-9188-4A3A-8001-F27C5356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E6AEB-8082-4B96-AC49-481009D4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D7381-5C35-4484-B1F0-7363E07B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85C13D-1FFE-4794-B6C8-B6228D0C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B4535F-3227-4AD1-BD3F-3D7DE0080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4B07C-120B-4ADC-BA13-A991F59E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AA10E-44C0-4ACB-B062-8F39F797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1421A5-ED2D-4C98-8B9D-05E5EB8C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7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27718-8D56-48C4-A8B0-6DB3C814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A8705C-942F-4B07-942E-353DB0168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0C173D-DF72-452C-8BFC-47FD366F4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C5CDC7-09A8-4FA3-AD8F-A39D2F0F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09F0B-9FCC-41D3-93D6-69CEFCB0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4F972-B1D3-4182-81DC-F270DA03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2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20ADD-6B30-45AD-87E0-AD29D19C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F7D78-9154-4A9A-B964-571BBE22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3328A-CD91-441A-9864-9C7FD66F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AF4F-BC96-4653-8B55-6D3DBE95607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AE0FB-C7D7-4E6A-9194-12E27AE1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870B2-A3EE-459D-8B05-CA1037FE3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40B4-C583-4B08-B3C5-9D51520D8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5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1%82%D1%8C%D0%BA%D0%BE%D0%B2%D0%BE#cite_note-1979D-11" TargetMode="External"/><Relationship Id="rId13" Type="http://schemas.openxmlformats.org/officeDocument/2006/relationships/hyperlink" Target="https://ru.wikipedia.org/wiki/%D0%A5%D0%BE%D1%82%D1%8C%D0%BA%D0%BE%D0%B2%D0%BE#cite_note-2012A-16" TargetMode="External"/><Relationship Id="rId18" Type="http://schemas.openxmlformats.org/officeDocument/2006/relationships/hyperlink" Target="https://ru.wikipedia.org/wiki/%D0%A5%D0%BE%D1%82%D1%8C%D0%BA%D0%BE%D0%B2%D0%BE#cite_note-2017AA-21" TargetMode="External"/><Relationship Id="rId3" Type="http://schemas.openxmlformats.org/officeDocument/2006/relationships/hyperlink" Target="https://ru.wikipedia.org/wiki/%D0%A5%D0%BE%D1%82%D1%8C%D0%BA%D0%BE%D0%B2%D0%BE#cite_note-1929B-6" TargetMode="External"/><Relationship Id="rId7" Type="http://schemas.openxmlformats.org/officeDocument/2006/relationships/hyperlink" Target="https://ru.wikipedia.org/wiki/%D0%A5%D0%BE%D1%82%D1%8C%D0%BA%D0%BE%D0%B2%D0%BE#cite_note-1970E-10" TargetMode="External"/><Relationship Id="rId12" Type="http://schemas.openxmlformats.org/officeDocument/2006/relationships/hyperlink" Target="https://ru.wikipedia.org/wiki/%D0%A5%D0%BE%D1%82%D1%8C%D0%BA%D0%BE%D0%B2%D0%BE#cite_note-2010W-15" TargetMode="External"/><Relationship Id="rId17" Type="http://schemas.openxmlformats.org/officeDocument/2006/relationships/hyperlink" Target="https://ru.wikipedia.org/wiki/%D0%A5%D0%BE%D1%82%D1%8C%D0%BA%D0%BE%D0%B2%D0%BE#cite_note-2016AA-20" TargetMode="External"/><Relationship Id="rId2" Type="http://schemas.openxmlformats.org/officeDocument/2006/relationships/hyperlink" Target="https://ru.wikipedia.org/wiki/%D0%A5%D0%BE%D1%82%D1%8C%D0%BA%D0%BE%D0%B2%D0%BE#cite_note-1890C-5" TargetMode="External"/><Relationship Id="rId16" Type="http://schemas.openxmlformats.org/officeDocument/2006/relationships/hyperlink" Target="https://ru.wikipedia.org/wiki/%D0%A5%D0%BE%D1%82%D1%8C%D0%BA%D0%BE%D0%B2%D0%BE#cite_note-2015DS-19" TargetMode="External"/><Relationship Id="rId20" Type="http://schemas.openxmlformats.org/officeDocument/2006/relationships/hyperlink" Target="https://ru.wikipedia.org/wiki/%D0%A5%D0%BE%D1%82%D1%8C%D0%BA%D0%BE%D0%B2%D0%BE#cite_note-2019AA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5%D0%BE%D1%82%D1%8C%D0%BA%D0%BE%D0%B2%D0%BE#cite_note-1959FB-9" TargetMode="External"/><Relationship Id="rId11" Type="http://schemas.openxmlformats.org/officeDocument/2006/relationships/hyperlink" Target="https://ru.wikipedia.org/wiki/%D0%A5%D0%BE%D1%82%D1%8C%D0%BA%D0%BE%D0%B2%D0%BE#cite_note-2009D-14" TargetMode="External"/><Relationship Id="rId5" Type="http://schemas.openxmlformats.org/officeDocument/2006/relationships/hyperlink" Target="https://ru.wikipedia.org/wiki/%D0%A5%D0%BE%D1%82%D1%8C%D0%BA%D0%BE%D0%B2%D0%BE#cite_note-1959C-8" TargetMode="External"/><Relationship Id="rId15" Type="http://schemas.openxmlformats.org/officeDocument/2006/relationships/hyperlink" Target="https://ru.wikipedia.org/wiki/%D0%A5%D0%BE%D1%82%D1%8C%D0%BA%D0%BE%D0%B2%D0%BE#cite_note-2014CQ-18" TargetMode="External"/><Relationship Id="rId10" Type="http://schemas.openxmlformats.org/officeDocument/2006/relationships/hyperlink" Target="https://ru.wikipedia.org/wiki/%D0%A5%D0%BE%D1%82%D1%8C%D0%BA%D0%BE%D0%B2%D0%BE#cite_note-2002B-13" TargetMode="External"/><Relationship Id="rId19" Type="http://schemas.openxmlformats.org/officeDocument/2006/relationships/hyperlink" Target="https://ru.wikipedia.org/wiki/%D0%A5%D0%BE%D1%82%D1%8C%D0%BA%D0%BE%D0%B2%D0%BE#cite_note-2018AA-22" TargetMode="External"/><Relationship Id="rId4" Type="http://schemas.openxmlformats.org/officeDocument/2006/relationships/hyperlink" Target="https://ru.wikipedia.org/wiki/%D0%A5%D0%BE%D1%82%D1%8C%D0%BA%D0%BE%D0%B2%D0%BE#cite_note-1939AH-7" TargetMode="External"/><Relationship Id="rId9" Type="http://schemas.openxmlformats.org/officeDocument/2006/relationships/hyperlink" Target="https://ru.wikipedia.org/wiki/%D0%A5%D0%BE%D1%82%D1%8C%D0%BA%D0%BE%D0%B2%D0%BE#cite_note-1989C-12" TargetMode="External"/><Relationship Id="rId14" Type="http://schemas.openxmlformats.org/officeDocument/2006/relationships/hyperlink" Target="https://ru.wikipedia.org/wiki/%D0%A5%D0%BE%D1%82%D1%8C%D0%BA%D0%BE%D0%B2%D0%BE#cite_note-2013W-17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4.png"/><Relationship Id="rId4" Type="http://schemas.openxmlformats.org/officeDocument/2006/relationships/image" Target="../media/image2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1B8B68-813F-442D-B675-AE409BC3A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</a:t>
            </a:r>
            <a:b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и краеведения</a:t>
            </a:r>
            <a:b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3 классе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8FCADA9-7AE2-4E45-B53B-CBB39E5B0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56232"/>
          </a:xfrm>
        </p:spPr>
        <p:txBody>
          <a:bodyPr>
            <a:normAutofit fontScale="40000" lnSpcReduction="20000"/>
          </a:bodyPr>
          <a:lstStyle/>
          <a:p>
            <a:r>
              <a:rPr lang="ru-RU" sz="73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73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«Закрепление и обобщение пройденного. Решение задач на основе краеведческого материала о городе Хотьково»</a:t>
            </a:r>
          </a:p>
          <a:p>
            <a:endParaRPr 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Нестерова Людмила </a:t>
            </a:r>
            <a:r>
              <a:rPr lang="ru-RU" sz="6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  <a:endParaRPr lang="ru-RU" sz="6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60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Хотьковская</a:t>
            </a:r>
            <a:r>
              <a:rPr lang="ru-RU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731E1-B534-483C-A34B-5EB360519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0" y="361581"/>
            <a:ext cx="1738460" cy="21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6EACE73-C530-414F-81AC-C6086A3BB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73189"/>
            <a:ext cx="4605338" cy="40211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Эффект перелистывающейся книги</a:t>
            </a:r>
            <a:b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/>
            </a:r>
            <a:b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Автор: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учитель информатики 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МОУ Лицей №6 Попова С.Г.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/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Начало: по щелчку</a:t>
            </a:r>
            <a:r>
              <a:rPr lang="ru-RU" sz="3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</a:p>
        </p:txBody>
      </p:sp>
      <p:sp>
        <p:nvSpPr>
          <p:cNvPr id="7171" name="AutoShape 3">
            <a:extLst>
              <a:ext uri="{FF2B5EF4-FFF2-40B4-BE49-F238E27FC236}">
                <a16:creationId xmlns:a16="http://schemas.microsoft.com/office/drawing/2014/main" id="{E2DDF07D-D693-441B-AFA0-9EE99B44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6" y="159544"/>
            <a:ext cx="4573587" cy="66484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2" name="AutoShape 4" descr="PAPER12S">
            <a:extLst>
              <a:ext uri="{FF2B5EF4-FFF2-40B4-BE49-F238E27FC236}">
                <a16:creationId xmlns:a16="http://schemas.microsoft.com/office/drawing/2014/main" id="{10C6DA5D-549D-43FA-BBB0-C61F69825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185738"/>
            <a:ext cx="4538662" cy="6602412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3" name="AutoShape 5" descr="PAPER12S">
            <a:extLst>
              <a:ext uri="{FF2B5EF4-FFF2-40B4-BE49-F238E27FC236}">
                <a16:creationId xmlns:a16="http://schemas.microsoft.com/office/drawing/2014/main" id="{BD2790E4-2809-4609-BAFD-61988695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066" y="231775"/>
            <a:ext cx="4505325" cy="653097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E6C9E7E9-AA98-442E-A23E-97AF75D2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763" y="287338"/>
            <a:ext cx="4435475" cy="64198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6" name="AutoShape 8" descr="TILE17">
            <a:extLst>
              <a:ext uri="{FF2B5EF4-FFF2-40B4-BE49-F238E27FC236}">
                <a16:creationId xmlns:a16="http://schemas.microsoft.com/office/drawing/2014/main" id="{6D97841E-20C6-4548-A7B5-AEE3E4B1CD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46238" y="261939"/>
            <a:ext cx="4394200" cy="643572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7" name="AutoShape 52" descr="к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DC5587-F78E-48E1-A976-7FF5EC1E2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9" y="273050"/>
            <a:ext cx="4421187" cy="6364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7178" name="Group 64">
            <a:extLst>
              <a:ext uri="{FF2B5EF4-FFF2-40B4-BE49-F238E27FC236}">
                <a16:creationId xmlns:a16="http://schemas.microsoft.com/office/drawing/2014/main" id="{C0DF18A5-917F-4BA4-A187-A655B950DBEA}"/>
              </a:ext>
            </a:extLst>
          </p:cNvPr>
          <p:cNvGrpSpPr>
            <a:grpSpLocks/>
          </p:cNvGrpSpPr>
          <p:nvPr/>
        </p:nvGrpSpPr>
        <p:grpSpPr bwMode="auto">
          <a:xfrm>
            <a:off x="6122625" y="327819"/>
            <a:ext cx="4421188" cy="6364288"/>
            <a:chOff x="2874" y="152"/>
            <a:chExt cx="2785" cy="4009"/>
          </a:xfrm>
        </p:grpSpPr>
        <p:sp>
          <p:nvSpPr>
            <p:cNvPr id="7192" name="AutoShape 65" descr="к">
              <a:extLst>
                <a:ext uri="{FF2B5EF4-FFF2-40B4-BE49-F238E27FC236}">
                  <a16:creationId xmlns:a16="http://schemas.microsoft.com/office/drawing/2014/main" id="{A341D0CB-3B2E-4008-B5D9-E4DC16B8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52"/>
              <a:ext cx="2785" cy="4009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7193" name="Group 66">
              <a:extLst>
                <a:ext uri="{FF2B5EF4-FFF2-40B4-BE49-F238E27FC236}">
                  <a16:creationId xmlns:a16="http://schemas.microsoft.com/office/drawing/2014/main" id="{D26BE06C-D7D0-44F2-9AD8-C5E86A492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5" y="430"/>
              <a:ext cx="2254" cy="2592"/>
              <a:chOff x="3285" y="430"/>
              <a:chExt cx="2254" cy="2592"/>
            </a:xfrm>
          </p:grpSpPr>
          <p:sp>
            <p:nvSpPr>
              <p:cNvPr id="7194" name="WordArt 67">
                <a:extLst>
                  <a:ext uri="{FF2B5EF4-FFF2-40B4-BE49-F238E27FC236}">
                    <a16:creationId xmlns:a16="http://schemas.microsoft.com/office/drawing/2014/main" id="{3E7E1254-238A-484F-B594-B4A6BA2C92D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285" y="430"/>
                <a:ext cx="1968" cy="341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2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cs typeface="Arial" panose="020B0604020202020204" pitchFamily="34" charset="0"/>
                  </a:rPr>
                  <a:t>Простые вещества</a:t>
                </a:r>
              </a:p>
            </p:txBody>
          </p:sp>
          <p:sp>
            <p:nvSpPr>
              <p:cNvPr id="7195" name="Text Box 68">
                <a:extLst>
                  <a:ext uri="{FF2B5EF4-FFF2-40B4-BE49-F238E27FC236}">
                    <a16:creationId xmlns:a16="http://schemas.microsoft.com/office/drawing/2014/main" id="{C8C1A927-BE13-4BD8-AAD5-6CC3AE1B2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3" y="1002"/>
                <a:ext cx="2246" cy="2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3571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>
                    <a:srgbClr val="993300"/>
                  </a:buClr>
                  <a:buFont typeface="Wingdings" panose="05000000000000000000" pitchFamily="2" charset="2"/>
                  <a:buNone/>
                </a:pPr>
                <a:r>
                  <a:rPr lang="ru-RU" altLang="ru-RU" b="1">
                    <a:latin typeface="Courier New" panose="02070309020205020404" pitchFamily="49" charset="0"/>
                  </a:rPr>
                  <a:t>Простыми называются вещества, состоящие из атомов одного химического элемента.</a:t>
                </a:r>
              </a:p>
            </p:txBody>
          </p:sp>
        </p:grpSp>
      </p:grpSp>
      <p:sp>
        <p:nvSpPr>
          <p:cNvPr id="7179" name="AutoShape 12" descr="к">
            <a:extLst>
              <a:ext uri="{FF2B5EF4-FFF2-40B4-BE49-F238E27FC236}">
                <a16:creationId xmlns:a16="http://schemas.microsoft.com/office/drawing/2014/main" id="{FFF38ED9-3A91-4214-94B2-6B750AFF4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075" y="315913"/>
            <a:ext cx="4421187" cy="6364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7180" name="Group 56">
            <a:extLst>
              <a:ext uri="{FF2B5EF4-FFF2-40B4-BE49-F238E27FC236}">
                <a16:creationId xmlns:a16="http://schemas.microsoft.com/office/drawing/2014/main" id="{DB598997-B31B-4ADC-B58F-57AB0B9B33EF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288926"/>
            <a:ext cx="4344988" cy="6340475"/>
            <a:chOff x="113" y="191"/>
            <a:chExt cx="2737" cy="3994"/>
          </a:xfrm>
        </p:grpSpPr>
        <p:sp>
          <p:nvSpPr>
            <p:cNvPr id="7190" name="AutoShape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39A64F9-F69F-44B3-909A-C673438D2F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3" y="191"/>
              <a:ext cx="2737" cy="3994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1" name="Rectangle 58">
              <a:extLst>
                <a:ext uri="{FF2B5EF4-FFF2-40B4-BE49-F238E27FC236}">
                  <a16:creationId xmlns:a16="http://schemas.microsoft.com/office/drawing/2014/main" id="{D898DDBA-7DF1-4C50-A8C4-69675EEFC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865"/>
              <a:ext cx="2367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На страницах могут быть размещены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текст,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списки, гиперссылки,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графические изображения,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видео и звук.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endParaRPr lang="ru-RU" altLang="ru-RU" sz="2800" b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7181" name="Group 59">
            <a:extLst>
              <a:ext uri="{FF2B5EF4-FFF2-40B4-BE49-F238E27FC236}">
                <a16:creationId xmlns:a16="http://schemas.microsoft.com/office/drawing/2014/main" id="{8AF9290D-E750-42F3-A5D6-091EA62AEB30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301625"/>
            <a:ext cx="4421188" cy="6364288"/>
            <a:chOff x="2874" y="152"/>
            <a:chExt cx="2785" cy="4009"/>
          </a:xfrm>
        </p:grpSpPr>
        <p:sp>
          <p:nvSpPr>
            <p:cNvPr id="7186" name="AutoShape 60" descr="к">
              <a:extLst>
                <a:ext uri="{FF2B5EF4-FFF2-40B4-BE49-F238E27FC236}">
                  <a16:creationId xmlns:a16="http://schemas.microsoft.com/office/drawing/2014/main" id="{8EF97A11-EAF0-41C3-BA50-173502E242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74" y="152"/>
              <a:ext cx="2785" cy="4009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7187" name="Group 61">
              <a:extLst>
                <a:ext uri="{FF2B5EF4-FFF2-40B4-BE49-F238E27FC236}">
                  <a16:creationId xmlns:a16="http://schemas.microsoft.com/office/drawing/2014/main" id="{9C9970F2-CD82-4D75-AE10-CDB2912C4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5" y="430"/>
              <a:ext cx="2254" cy="917"/>
              <a:chOff x="3285" y="430"/>
              <a:chExt cx="2254" cy="917"/>
            </a:xfrm>
          </p:grpSpPr>
          <p:sp>
            <p:nvSpPr>
              <p:cNvPr id="7188" name="WordArt 62">
                <a:extLst>
                  <a:ext uri="{FF2B5EF4-FFF2-40B4-BE49-F238E27FC236}">
                    <a16:creationId xmlns:a16="http://schemas.microsoft.com/office/drawing/2014/main" id="{3BD44DD9-44F9-42A2-8714-1FC2793F9B0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285" y="430"/>
                <a:ext cx="2175" cy="416"/>
              </a:xfrm>
              <a:prstGeom prst="rect">
                <a:avLst/>
              </a:prstGeom>
            </p:spPr>
            <p:txBody>
              <a:bodyPr wrap="none" fromWordArt="1">
                <a:prstTxWarp prst="textWave2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pPr algn="dist"/>
                <a:endParaRPr lang="ru-RU" sz="3200" b="1" kern="10" spc="64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2"/>
                    <a:srcRect/>
                    <a:tile tx="0" ty="0" sx="100000" sy="100000" flip="none" algn="tl"/>
                  </a:blipFill>
                  <a:effectLst>
                    <a:prstShdw prst="shdw17" dist="17961" dir="2700000">
                      <a:srgbClr val="000000"/>
                    </a:prstShdw>
                  </a:effectLst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189" name="Text Box 63">
                <a:extLst>
                  <a:ext uri="{FF2B5EF4-FFF2-40B4-BE49-F238E27FC236}">
                    <a16:creationId xmlns:a16="http://schemas.microsoft.com/office/drawing/2014/main" id="{BC1C76F2-DF4F-4BAB-BEE5-7EEC9FF55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3" y="1002"/>
                <a:ext cx="2246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3571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>
                    <a:srgbClr val="993300"/>
                  </a:buClr>
                  <a:buFont typeface="Wingdings" panose="05000000000000000000" pitchFamily="2" charset="2"/>
                  <a:buNone/>
                </a:pPr>
                <a:endParaRPr lang="ru-RU" altLang="ru-RU" b="1" u="sng">
                  <a:latin typeface="Courier New" panose="02070309020205020404" pitchFamily="49" charset="0"/>
                </a:endParaRPr>
              </a:p>
            </p:txBody>
          </p:sp>
        </p:grpSp>
      </p:grpSp>
      <p:sp>
        <p:nvSpPr>
          <p:cNvPr id="7182" name="AutoShape 49">
            <a:extLst>
              <a:ext uri="{FF2B5EF4-FFF2-40B4-BE49-F238E27FC236}">
                <a16:creationId xmlns:a16="http://schemas.microsoft.com/office/drawing/2014/main" id="{724721BA-6269-4F5E-99D4-0AF7C6FFA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66887" y="313827"/>
            <a:ext cx="4259263" cy="630872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83" name="Picture 23" descr="скрепки">
            <a:extLst>
              <a:ext uri="{FF2B5EF4-FFF2-40B4-BE49-F238E27FC236}">
                <a16:creationId xmlns:a16="http://schemas.microsoft.com/office/drawing/2014/main" id="{6FC3B98D-4467-4AA1-AC7C-51A825FB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4" y="446088"/>
            <a:ext cx="962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1">
            <a:extLst>
              <a:ext uri="{FF2B5EF4-FFF2-40B4-BE49-F238E27FC236}">
                <a16:creationId xmlns:a16="http://schemas.microsoft.com/office/drawing/2014/main" id="{D37614E6-E5A5-404D-904A-F9647C2ED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4" y="748784"/>
            <a:ext cx="39401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упоминание в сохранившихся источниках о </a:t>
            </a:r>
            <a:r>
              <a:rPr lang="ru-RU" altLang="ru-RU" sz="3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Хотьковском</a:t>
            </a:r>
            <a:r>
              <a:rPr lang="ru-RU" alt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Покровском монастыре </a:t>
            </a:r>
            <a:r>
              <a:rPr lang="ru-RU" alt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1308 году. </a:t>
            </a:r>
            <a:endParaRPr lang="ru-RU" altLang="ru-RU" sz="3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800F3-3585-4B4B-ACF8-010EF0AB0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15" y="1819188"/>
            <a:ext cx="3929626" cy="261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7" y="2669376"/>
            <a:ext cx="9897979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Хотьково находится в междуречье рек </a:t>
            </a:r>
            <a:r>
              <a:rPr lang="ru-RU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Воря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(её длина 108м) и Пажа (её длина ______ м)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636295" y="636922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36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58886-C9F3-4095-8FBE-F2F8B4021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2" y="3576639"/>
            <a:ext cx="4681728" cy="3118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0B5890-8193-4375-A00A-C8F4B7F17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2" y="162161"/>
            <a:ext cx="4681728" cy="3119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99134-CC63-4473-B0BE-D9F271DD8063}"/>
              </a:ext>
            </a:extLst>
          </p:cNvPr>
          <p:cNvSpPr txBox="1"/>
          <p:nvPr/>
        </p:nvSpPr>
        <p:spPr>
          <a:xfrm>
            <a:off x="5061099" y="1721761"/>
            <a:ext cx="7130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реки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 км,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её приток река Пажа на 78 км короче.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длина реки Пажа?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5B3DC-02FF-4B7C-905C-087C9FDA8B51}"/>
              </a:ext>
            </a:extLst>
          </p:cNvPr>
          <p:cNvSpPr txBox="1"/>
          <p:nvPr/>
        </p:nvSpPr>
        <p:spPr>
          <a:xfrm>
            <a:off x="5348177" y="382772"/>
            <a:ext cx="171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9674D-38D0-4762-A0DF-53F4770876FF}"/>
              </a:ext>
            </a:extLst>
          </p:cNvPr>
          <p:cNvSpPr txBox="1"/>
          <p:nvPr/>
        </p:nvSpPr>
        <p:spPr>
          <a:xfrm>
            <a:off x="5348177" y="6031468"/>
            <a:ext cx="192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Пажа</a:t>
            </a:r>
          </a:p>
        </p:txBody>
      </p:sp>
    </p:spTree>
    <p:extLst>
      <p:ext uri="{BB962C8B-B14F-4D97-AF65-F5344CB8AC3E}">
        <p14:creationId xmlns:p14="http://schemas.microsoft.com/office/powerpoint/2010/main" val="4119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7" y="2669376"/>
            <a:ext cx="9897979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636295" y="636922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0216" y="2860048"/>
            <a:ext cx="10175736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реку Пажу в________ году был построен железнодорожный мост инженером </a:t>
            </a:r>
            <a:r>
              <a:rPr lang="ru-RU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Рехневским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9DC6554F-CCE6-44EF-BF03-ACCF70C8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73189"/>
            <a:ext cx="4605338" cy="40211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Эффект перелистывающейся книги</a:t>
            </a:r>
            <a:b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/>
            </a:r>
            <a:b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Автор: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учитель информатики 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МОУ Лицей №6 Попова С.Г.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/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Начало: по щелчку</a:t>
            </a:r>
            <a:r>
              <a:rPr lang="ru-RU" sz="3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</a:p>
        </p:txBody>
      </p:sp>
      <p:sp>
        <p:nvSpPr>
          <p:cNvPr id="13315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09C6E5-BFE9-46A4-8A10-EDD8629E0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4" y="176213"/>
            <a:ext cx="5033027" cy="66484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6" name="AutoShape 8" descr="TILE17">
            <a:extLst>
              <a:ext uri="{FF2B5EF4-FFF2-40B4-BE49-F238E27FC236}">
                <a16:creationId xmlns:a16="http://schemas.microsoft.com/office/drawing/2014/main" id="{0E70CB3A-744C-4127-B70C-124C402DFA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10234" y="312738"/>
            <a:ext cx="4978373" cy="643572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1" name="Rectangle 11">
            <a:extLst>
              <a:ext uri="{FF2B5EF4-FFF2-40B4-BE49-F238E27FC236}">
                <a16:creationId xmlns:a16="http://schemas.microsoft.com/office/drawing/2014/main" id="{CC0215BD-F5FE-46D8-9A54-C8AE008F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4717" y="1373189"/>
            <a:ext cx="663155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993300"/>
              </a:buClr>
              <a:buFont typeface="Wingdings" panose="05000000000000000000" pitchFamily="2" charset="2"/>
              <a:buNone/>
            </a:pPr>
            <a:endParaRPr lang="ru-RU" altLang="ru-RU" sz="2800" b="1" dirty="0">
              <a:latin typeface="Courier New" panose="02070309020205020404" pitchFamily="49" charset="0"/>
            </a:endParaRPr>
          </a:p>
        </p:txBody>
      </p:sp>
      <p:grpSp>
        <p:nvGrpSpPr>
          <p:cNvPr id="13318" name="Group 18">
            <a:extLst>
              <a:ext uri="{FF2B5EF4-FFF2-40B4-BE49-F238E27FC236}">
                <a16:creationId xmlns:a16="http://schemas.microsoft.com/office/drawing/2014/main" id="{6B444D67-B02B-46DA-9F9C-6F9C2196DC3D}"/>
              </a:ext>
            </a:extLst>
          </p:cNvPr>
          <p:cNvGrpSpPr>
            <a:grpSpLocks/>
          </p:cNvGrpSpPr>
          <p:nvPr/>
        </p:nvGrpSpPr>
        <p:grpSpPr bwMode="auto">
          <a:xfrm>
            <a:off x="1298412" y="347663"/>
            <a:ext cx="4745201" cy="6234112"/>
            <a:chOff x="113" y="191"/>
            <a:chExt cx="2737" cy="3994"/>
          </a:xfrm>
        </p:grpSpPr>
        <p:sp>
          <p:nvSpPr>
            <p:cNvPr id="13328" name="AutoShape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AFC6F10-E220-4453-BB54-019F86BD9D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3" y="191"/>
              <a:ext cx="2737" cy="3994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20">
              <a:extLst>
                <a:ext uri="{FF2B5EF4-FFF2-40B4-BE49-F238E27FC236}">
                  <a16:creationId xmlns:a16="http://schemas.microsoft.com/office/drawing/2014/main" id="{AA642330-602C-497B-B88B-70DE64EAE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865"/>
              <a:ext cx="2367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endParaRPr lang="ru-RU" altLang="ru-RU" sz="2800" b="1">
                <a:latin typeface="Courier New" panose="02070309020205020404" pitchFamily="49" charset="0"/>
              </a:endParaRPr>
            </a:p>
          </p:txBody>
        </p:sp>
      </p:grpSp>
      <p:sp>
        <p:nvSpPr>
          <p:cNvPr id="13319" name="AutoShape 23" descr="к">
            <a:extLst>
              <a:ext uri="{FF2B5EF4-FFF2-40B4-BE49-F238E27FC236}">
                <a16:creationId xmlns:a16="http://schemas.microsoft.com/office/drawing/2014/main" id="{C5CA8DE9-AB3B-450C-BB2F-4157A17612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16423" y="382588"/>
            <a:ext cx="4654175" cy="6240462"/>
          </a:xfrm>
          <a:prstGeom prst="wave">
            <a:avLst>
              <a:gd name="adj1" fmla="val 2685"/>
              <a:gd name="adj2" fmla="val 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0" name="AutoShape 28" descr="к">
            <a:extLst>
              <a:ext uri="{FF2B5EF4-FFF2-40B4-BE49-F238E27FC236}">
                <a16:creationId xmlns:a16="http://schemas.microsoft.com/office/drawing/2014/main" id="{668E7F61-7850-48BB-B4CD-40E5FBFA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3" y="254001"/>
            <a:ext cx="4769885" cy="643890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21" descr="скрепки">
            <a:extLst>
              <a:ext uri="{FF2B5EF4-FFF2-40B4-BE49-F238E27FC236}">
                <a16:creationId xmlns:a16="http://schemas.microsoft.com/office/drawing/2014/main" id="{710AC417-CBAF-48EA-8E4E-A6092596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4" y="446088"/>
            <a:ext cx="962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AutoShape 33">
            <a:extLst>
              <a:ext uri="{FF2B5EF4-FFF2-40B4-BE49-F238E27FC236}">
                <a16:creationId xmlns:a16="http://schemas.microsoft.com/office/drawing/2014/main" id="{B38862A9-94E8-4548-AA71-36CC5CED4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AutoShape 35">
            <a:extLst>
              <a:ext uri="{FF2B5EF4-FFF2-40B4-BE49-F238E27FC236}">
                <a16:creationId xmlns:a16="http://schemas.microsoft.com/office/drawing/2014/main" id="{1E95428E-4908-4532-B5C8-C00C208E8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4" name="AutoShape 37">
            <a:extLst>
              <a:ext uri="{FF2B5EF4-FFF2-40B4-BE49-F238E27FC236}">
                <a16:creationId xmlns:a16="http://schemas.microsoft.com/office/drawing/2014/main" id="{AAEAB90C-0B69-4E00-AE0C-1BB05DA19B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5" name="AutoShape 39">
            <a:extLst>
              <a:ext uri="{FF2B5EF4-FFF2-40B4-BE49-F238E27FC236}">
                <a16:creationId xmlns:a16="http://schemas.microsoft.com/office/drawing/2014/main" id="{773E5EDE-68F8-4E07-A3CE-C1A1637F68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1ECC1-C9E7-415B-8184-81A2C32F9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97" y="1544639"/>
            <a:ext cx="4295011" cy="322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EF346-5A77-4483-871E-0270567DAACB}"/>
              </a:ext>
            </a:extLst>
          </p:cNvPr>
          <p:cNvSpPr txBox="1"/>
          <p:nvPr/>
        </p:nvSpPr>
        <p:spPr>
          <a:xfrm>
            <a:off x="6544157" y="745838"/>
            <a:ext cx="44905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железнодорожному мосту через Пажу, построенному инженером </a:t>
            </a:r>
            <a:r>
              <a:rPr lang="ru-RU" sz="3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Рехневским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исполнилось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158 лет. </a:t>
            </a:r>
            <a:endParaRPr lang="ru-RU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году был построен железнодорожный мост?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926" y="2669376"/>
            <a:ext cx="1151823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758215" y="262454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67" y="1576253"/>
            <a:ext cx="11790948" cy="509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Наш 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тесно связан с именем великого святого земли Русской – Сергием Радонежским, ведь в </a:t>
            </a:r>
            <a:r>
              <a:rPr lang="ru-RU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Хотьковском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монастыре покоятся мощи его родителей - Кирилла и Марии. В _________ </a:t>
            </a: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тысяч людей со всех концов России приняли участие в Крестном ходе от стен </a:t>
            </a:r>
            <a:r>
              <a:rPr lang="ru-RU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Хотьковского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монастыря в честь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700-летнего юбилея 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Сергия Радонежского</a:t>
            </a: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0" y="277405"/>
            <a:ext cx="6250101" cy="630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D9B06-1D82-45ED-9CE7-71DFEED9877D}"/>
              </a:ext>
            </a:extLst>
          </p:cNvPr>
          <p:cNvSpPr txBox="1"/>
          <p:nvPr/>
        </p:nvSpPr>
        <p:spPr>
          <a:xfrm>
            <a:off x="6609908" y="1350335"/>
            <a:ext cx="5326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в Хотькове был крестный ход в честь 700-летия со дня рождения Сергия Радонежского, если годом его рождения считается 1314 год?</a:t>
            </a:r>
          </a:p>
        </p:txBody>
      </p:sp>
    </p:spTree>
    <p:extLst>
      <p:ext uri="{BB962C8B-B14F-4D97-AF65-F5344CB8AC3E}">
        <p14:creationId xmlns:p14="http://schemas.microsoft.com/office/powerpoint/2010/main" val="25668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1851" y="2669376"/>
            <a:ext cx="10737669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688547" y="332122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79" y="1809337"/>
            <a:ext cx="115736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берегу реки 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Вори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находится музей-усадьба Абрамцево. Одним из хозяев Абрамцева был Савва Иванович Мамонтов. У него в доме подолгу жили и работали многие известные художники. Художник Серов написал портрет дочери хозяина, Верочки Мамонтовой («Девочка с персиками»). Она прожила всего _______ года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4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7482BE-7DE7-476E-BFED-10FE85DC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853199"/>
            <a:ext cx="5429250" cy="581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FE89E-4713-4F66-A60A-4AB704DE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6" y="853199"/>
            <a:ext cx="3689330" cy="581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04BDE-437F-4737-8685-5CE6AB8574EB}"/>
              </a:ext>
            </a:extLst>
          </p:cNvPr>
          <p:cNvSpPr txBox="1"/>
          <p:nvPr/>
        </p:nvSpPr>
        <p:spPr>
          <a:xfrm>
            <a:off x="85060" y="-162464"/>
            <a:ext cx="11817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Вера Мамонтова  1875-1907 </a:t>
            </a:r>
            <a:r>
              <a:rPr lang="ru-RU" sz="6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7" y="2669376"/>
            <a:ext cx="9897979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636295" y="636922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5124" y="2581237"/>
            <a:ext cx="9265920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художник, Виктор Михайлович Васнецов, в ________ году написал картину «Алёнушка» (пруд в деревне Ахтырка).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40" y="476672"/>
            <a:ext cx="11376837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Девиз урока</a:t>
            </a:r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«Математику уже </a:t>
            </a:r>
          </a:p>
          <a:p>
            <a:pPr marL="0" indent="0">
              <a:buNone/>
            </a:pP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затем учить надо, </a:t>
            </a:r>
          </a:p>
          <a:p>
            <a:pPr marL="0" indent="0">
              <a:buNone/>
            </a:pP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ум в порядок        приводит.»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                    </a:t>
            </a: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(М.В. Ломоносов)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11269" r="14702" b="17422"/>
          <a:stretch/>
        </p:blipFill>
        <p:spPr>
          <a:xfrm>
            <a:off x="7172586" y="1052623"/>
            <a:ext cx="4647274" cy="5616737"/>
          </a:xfrm>
          <a:prstGeom prst="ellipse">
            <a:avLst/>
          </a:prstGeom>
          <a:ln w="63500" cap="rnd">
            <a:solidFill>
              <a:schemeClr val="accent5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52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184E8-23E7-4F34-A9E0-5D097B0E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71538"/>
            <a:ext cx="4550070" cy="656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5FAEEB-B4D3-4925-A461-40C61DB7ABCF}"/>
              </a:ext>
            </a:extLst>
          </p:cNvPr>
          <p:cNvSpPr txBox="1"/>
          <p:nvPr/>
        </p:nvSpPr>
        <p:spPr>
          <a:xfrm>
            <a:off x="5273749" y="733646"/>
            <a:ext cx="66134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</a:p>
          <a:p>
            <a:pPr algn="ctr"/>
            <a:r>
              <a:rPr lang="ru-RU" sz="7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– 1564 = 317</a:t>
            </a: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вы узнаете, в каком году художник </a:t>
            </a:r>
          </a:p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В.М. Васнецов написал картину «Алёнушка». </a:t>
            </a:r>
          </a:p>
        </p:txBody>
      </p:sp>
    </p:spTree>
    <p:extLst>
      <p:ext uri="{BB962C8B-B14F-4D97-AF65-F5344CB8AC3E}">
        <p14:creationId xmlns:p14="http://schemas.microsoft.com/office/powerpoint/2010/main" val="10437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7" y="2669376"/>
            <a:ext cx="9897979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636295" y="636922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6295" y="2565903"/>
            <a:ext cx="89835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1939 году было построено двухэтажное здание школы №1, а в _______году построено новое здание нашей школы.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58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7ABC272-3327-4C14-AB66-524425423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73189"/>
            <a:ext cx="4605338" cy="40211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Эффект перелистывающейся книги</a:t>
            </a:r>
            <a:b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/>
            </a:r>
            <a:b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Автор: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учитель информатики 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МОУ Лицей №6 Попова С.Г.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/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Начало: по щелчку</a:t>
            </a:r>
            <a:r>
              <a:rPr lang="ru-RU" sz="3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6C0F1D6D-145F-4E91-B825-B3EF3F54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4" y="176213"/>
            <a:ext cx="4573587" cy="66484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8" name="AutoShape 4" descr="PAPER12S">
            <a:extLst>
              <a:ext uri="{FF2B5EF4-FFF2-40B4-BE49-F238E27FC236}">
                <a16:creationId xmlns:a16="http://schemas.microsoft.com/office/drawing/2014/main" id="{173229A5-4FC2-44A1-A7AB-14FC13E3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185738"/>
            <a:ext cx="4538662" cy="6602412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9" name="AutoShape 5" descr="PAPER12S">
            <a:extLst>
              <a:ext uri="{FF2B5EF4-FFF2-40B4-BE49-F238E27FC236}">
                <a16:creationId xmlns:a16="http://schemas.microsoft.com/office/drawing/2014/main" id="{896428C0-F2A1-4B79-994D-F2F03FE86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6" y="209551"/>
            <a:ext cx="4505325" cy="653097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0" name="AutoShape 6" descr="PAPER12S">
            <a:extLst>
              <a:ext uri="{FF2B5EF4-FFF2-40B4-BE49-F238E27FC236}">
                <a16:creationId xmlns:a16="http://schemas.microsoft.com/office/drawing/2014/main" id="{8352829C-AE6B-4455-A95E-56FDC1FA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209550"/>
            <a:ext cx="4470400" cy="6491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53850212-7A95-4D13-B5B8-680CC2C7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4" y="227013"/>
            <a:ext cx="4435475" cy="64198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2" name="AutoShape 8" descr="TILE17">
            <a:extLst>
              <a:ext uri="{FF2B5EF4-FFF2-40B4-BE49-F238E27FC236}">
                <a16:creationId xmlns:a16="http://schemas.microsoft.com/office/drawing/2014/main" id="{1854772A-F375-4078-9DD0-AC6C37969D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51001" y="352425"/>
            <a:ext cx="4296354" cy="643572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6155" name="Group 56">
            <a:extLst>
              <a:ext uri="{FF2B5EF4-FFF2-40B4-BE49-F238E27FC236}">
                <a16:creationId xmlns:a16="http://schemas.microsoft.com/office/drawing/2014/main" id="{405CEE6F-2028-4BDF-A7EC-1EA7764EB8FF}"/>
              </a:ext>
            </a:extLst>
          </p:cNvPr>
          <p:cNvGrpSpPr>
            <a:grpSpLocks/>
          </p:cNvGrpSpPr>
          <p:nvPr/>
        </p:nvGrpSpPr>
        <p:grpSpPr bwMode="auto">
          <a:xfrm>
            <a:off x="1419497" y="371437"/>
            <a:ext cx="4381229" cy="6340475"/>
            <a:chOff x="113" y="191"/>
            <a:chExt cx="2737" cy="3994"/>
          </a:xfrm>
        </p:grpSpPr>
        <p:sp>
          <p:nvSpPr>
            <p:cNvPr id="6165" name="AutoShape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5AB3DE8-3D6C-402B-AEA1-6335B59345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3" y="191"/>
              <a:ext cx="2737" cy="3994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166" name="Rectangle 58">
              <a:extLst>
                <a:ext uri="{FF2B5EF4-FFF2-40B4-BE49-F238E27FC236}">
                  <a16:creationId xmlns:a16="http://schemas.microsoft.com/office/drawing/2014/main" id="{C611FB63-27BF-4AF6-A1E8-0DAFC2E45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865"/>
              <a:ext cx="2367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На страницах могут быть размещены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текст,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списки, гиперссылки,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графические изображения,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r>
                <a:rPr lang="ru-RU" altLang="ru-RU" sz="2800" b="1">
                  <a:latin typeface="Courier New" panose="02070309020205020404" pitchFamily="49" charset="0"/>
                </a:rPr>
                <a:t>видео и звук.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993300"/>
                </a:buClr>
                <a:buFont typeface="Wingdings" panose="05000000000000000000" pitchFamily="2" charset="2"/>
                <a:buNone/>
              </a:pPr>
              <a:endParaRPr lang="ru-RU" altLang="ru-RU" sz="2800" b="1">
                <a:latin typeface="Courier New" panose="02070309020205020404" pitchFamily="49" charset="0"/>
              </a:endParaRPr>
            </a:p>
          </p:txBody>
        </p:sp>
      </p:grpSp>
      <p:sp>
        <p:nvSpPr>
          <p:cNvPr id="6157" name="AutoShape 49">
            <a:extLst>
              <a:ext uri="{FF2B5EF4-FFF2-40B4-BE49-F238E27FC236}">
                <a16:creationId xmlns:a16="http://schemas.microsoft.com/office/drawing/2014/main" id="{2B48881A-62AB-4D67-9872-6C252B3F89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67245" y="431801"/>
            <a:ext cx="4637050" cy="630872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58" name="Picture 23" descr="скрепки">
            <a:extLst>
              <a:ext uri="{FF2B5EF4-FFF2-40B4-BE49-F238E27FC236}">
                <a16:creationId xmlns:a16="http://schemas.microsoft.com/office/drawing/2014/main" id="{E5A49BDA-6CC6-4D40-8C7F-D9A78D58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9" y="401638"/>
            <a:ext cx="962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49199-8917-4EB0-AE74-38EFD7DC10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470" r="977" b="7124"/>
          <a:stretch/>
        </p:blipFill>
        <p:spPr>
          <a:xfrm>
            <a:off x="1897886" y="3113940"/>
            <a:ext cx="3592958" cy="293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0" name="Рисунок 3">
            <a:extLst>
              <a:ext uri="{FF2B5EF4-FFF2-40B4-BE49-F238E27FC236}">
                <a16:creationId xmlns:a16="http://schemas.microsoft.com/office/drawing/2014/main" id="{39114E97-6B8A-495D-9CD7-633E2F87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11" y="815500"/>
            <a:ext cx="22447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FF8F93-E2D1-4F3B-8ACE-081C22D85AD6}"/>
              </a:ext>
            </a:extLst>
          </p:cNvPr>
          <p:cNvSpPr txBox="1"/>
          <p:nvPr/>
        </p:nvSpPr>
        <p:spPr>
          <a:xfrm>
            <a:off x="6356055" y="978694"/>
            <a:ext cx="4184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 было построено двухэтажное здание школы №1, а через 37 лет построено новое здание нашей школы. В каком году построено новое здание школы №1?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7" y="2669376"/>
            <a:ext cx="9897979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636295" y="636922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6295" y="2669376"/>
            <a:ext cx="8983579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месте старой школы сейчас раскинулся парк «Покровский». Его площадь ________ м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Aharoni"/>
              </a:rPr>
              <a:t>²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2B443-EB91-45B4-9477-4236F5FD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006"/>
          <a:stretch/>
        </p:blipFill>
        <p:spPr>
          <a:xfrm>
            <a:off x="6848475" y="336613"/>
            <a:ext cx="4029075" cy="399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F6A302-DAE8-4BA6-88D0-92F276B87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387693"/>
            <a:ext cx="5324476" cy="394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0BC308-B874-4C9B-891A-499AC3F5684B}"/>
              </a:ext>
            </a:extLst>
          </p:cNvPr>
          <p:cNvSpPr txBox="1"/>
          <p:nvPr/>
        </p:nvSpPr>
        <p:spPr>
          <a:xfrm>
            <a:off x="0" y="4333026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Решив уравнение, вы узнаете площадь парка Покровский:</a:t>
            </a:r>
          </a:p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: 50 = 800</a:t>
            </a:r>
          </a:p>
        </p:txBody>
      </p:sp>
    </p:spTree>
    <p:extLst>
      <p:ext uri="{BB962C8B-B14F-4D97-AF65-F5344CB8AC3E}">
        <p14:creationId xmlns:p14="http://schemas.microsoft.com/office/powerpoint/2010/main" val="42241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7" y="2669376"/>
            <a:ext cx="9897979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636295" y="636922"/>
            <a:ext cx="8983579" cy="13834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0797" y="2669376"/>
            <a:ext cx="8983579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Сейчас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результатам последней переписи, в Хотькове проживает _______ человек.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B8664AD-E416-459F-BB62-7E8EC043C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52202"/>
              </p:ext>
            </p:extLst>
          </p:nvPr>
        </p:nvGraphicFramePr>
        <p:xfrm>
          <a:off x="838200" y="552450"/>
          <a:ext cx="10515600" cy="6076782"/>
        </p:xfrm>
        <a:graphic>
          <a:graphicData uri="http://schemas.openxmlformats.org/drawingml/2006/table">
            <a:tbl>
              <a:tblPr firstRow="1" firstCol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336268654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3371586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65581503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95476142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5325963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0970466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27546350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074563382"/>
                    </a:ext>
                  </a:extLst>
                </a:gridCol>
              </a:tblGrid>
              <a:tr h="63574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4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Хотькова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64392"/>
                  </a:ext>
                </a:extLst>
              </a:tr>
              <a:tr h="624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1890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[5]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1926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[6]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1939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[7]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1959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[8]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[10]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[11]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[12]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11393"/>
                  </a:ext>
                </a:extLst>
              </a:tr>
              <a:tr h="69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7257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14 341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18 192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22 140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23 343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66531"/>
                  </a:ext>
                </a:extLst>
              </a:tr>
              <a:tr h="624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[13]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51763"/>
                  </a:ext>
                </a:extLst>
              </a:tr>
              <a:tr h="69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23 400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22 800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22 500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22 200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20 957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20 600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00500"/>
                  </a:ext>
                </a:extLst>
              </a:tr>
              <a:tr h="624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[14]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[15]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[9]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[16]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[17]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66423"/>
                  </a:ext>
                </a:extLst>
              </a:tr>
              <a:tr h="69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20 500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20 300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20 200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19 975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21 505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21 500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21 536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00CC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↗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21 768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964530"/>
                  </a:ext>
                </a:extLst>
              </a:tr>
              <a:tr h="661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[18]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[19]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[20]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[21]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[22]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800" u="sng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[1]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30182"/>
                  </a:ext>
                </a:extLst>
              </a:tr>
              <a:tr h="69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21 697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21 687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21 538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21 444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21 349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↘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21 236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6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5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CC0A4-D0B5-46EF-8984-21715EA8B6E7}"/>
              </a:ext>
            </a:extLst>
          </p:cNvPr>
          <p:cNvSpPr txBox="1"/>
          <p:nvPr/>
        </p:nvSpPr>
        <p:spPr>
          <a:xfrm>
            <a:off x="411126" y="244548"/>
            <a:ext cx="11334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году, когда Хотьково было рабочим посёлком, в нём проживало 7257 человек. Когда он стал городом,  в нём проживало в 1967 году на 8743 человека больше, чем в 1939г. Сейчас, по последней переписи, проживает на 2021 человека меньше, чем в 1939 и 1967 году вместе. Сколько человек проживает в нашем городе сейчас?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C7EF32C-2785-4ED8-8D45-5C0B39983818}"/>
              </a:ext>
            </a:extLst>
          </p:cNvPr>
          <p:cNvCxnSpPr>
            <a:cxnSpLocks/>
          </p:cNvCxnSpPr>
          <p:nvPr/>
        </p:nvCxnSpPr>
        <p:spPr>
          <a:xfrm>
            <a:off x="478465" y="5241851"/>
            <a:ext cx="107140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913ED8E8-F50D-450E-92F8-DD0B749E86B6}"/>
              </a:ext>
            </a:extLst>
          </p:cNvPr>
          <p:cNvSpPr/>
          <p:nvPr/>
        </p:nvSpPr>
        <p:spPr>
          <a:xfrm>
            <a:off x="400493" y="5013252"/>
            <a:ext cx="446568" cy="457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0F23F77-9437-44B5-9FF4-3AB6624CDF8F}"/>
              </a:ext>
            </a:extLst>
          </p:cNvPr>
          <p:cNvSpPr/>
          <p:nvPr/>
        </p:nvSpPr>
        <p:spPr>
          <a:xfrm>
            <a:off x="4338084" y="5013252"/>
            <a:ext cx="446568" cy="457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FDE4909-2D89-47FE-9FC2-F0FCF5682582}"/>
              </a:ext>
            </a:extLst>
          </p:cNvPr>
          <p:cNvSpPr/>
          <p:nvPr/>
        </p:nvSpPr>
        <p:spPr>
          <a:xfrm>
            <a:off x="10969256" y="5013252"/>
            <a:ext cx="446568" cy="457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B94A3-A963-4C13-AC8D-DFF685FD9DAA}"/>
              </a:ext>
            </a:extLst>
          </p:cNvPr>
          <p:cNvSpPr txBox="1"/>
          <p:nvPr/>
        </p:nvSpPr>
        <p:spPr>
          <a:xfrm>
            <a:off x="308038" y="551047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339F4-2688-407F-8F91-5A83F2C81156}"/>
              </a:ext>
            </a:extLst>
          </p:cNvPr>
          <p:cNvSpPr txBox="1"/>
          <p:nvPr/>
        </p:nvSpPr>
        <p:spPr>
          <a:xfrm>
            <a:off x="3698378" y="5523906"/>
            <a:ext cx="2137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+ 8743</a:t>
            </a:r>
            <a:endParaRPr lang="ru-RU" sz="4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3DB6A-959D-409D-A6E7-5BF74E70E42D}"/>
              </a:ext>
            </a:extLst>
          </p:cNvPr>
          <p:cNvSpPr txBox="1"/>
          <p:nvPr/>
        </p:nvSpPr>
        <p:spPr>
          <a:xfrm>
            <a:off x="8650129" y="5523906"/>
            <a:ext cx="3421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+ II) - 2021</a:t>
            </a:r>
            <a:endParaRPr lang="ru-RU" sz="4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2B35BB-8EC7-4763-B1B7-5921101DCB48}"/>
              </a:ext>
            </a:extLst>
          </p:cNvPr>
          <p:cNvSpPr txBox="1"/>
          <p:nvPr/>
        </p:nvSpPr>
        <p:spPr>
          <a:xfrm>
            <a:off x="8201247" y="5241851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FCDFE1-9AB5-474B-8E42-D8985CD8CEF0}"/>
              </a:ext>
            </a:extLst>
          </p:cNvPr>
          <p:cNvSpPr txBox="1"/>
          <p:nvPr/>
        </p:nvSpPr>
        <p:spPr>
          <a:xfrm>
            <a:off x="411126" y="4019556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133FC6-E43F-41CD-9B2E-1DA629FAC87E}"/>
              </a:ext>
            </a:extLst>
          </p:cNvPr>
          <p:cNvSpPr txBox="1"/>
          <p:nvPr/>
        </p:nvSpPr>
        <p:spPr>
          <a:xfrm>
            <a:off x="4186906" y="406006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D01005-5B8F-43BE-9C30-115E7B003FAA}"/>
              </a:ext>
            </a:extLst>
          </p:cNvPr>
          <p:cNvSpPr txBox="1"/>
          <p:nvPr/>
        </p:nvSpPr>
        <p:spPr>
          <a:xfrm>
            <a:off x="9876846" y="3973684"/>
            <a:ext cx="2348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ейчас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A2E12-6A6B-4A2F-A8ED-85E5D4879CA1}"/>
              </a:ext>
            </a:extLst>
          </p:cNvPr>
          <p:cNvSpPr txBox="1"/>
          <p:nvPr/>
        </p:nvSpPr>
        <p:spPr>
          <a:xfrm>
            <a:off x="85072" y="-95693"/>
            <a:ext cx="12021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ctr"/>
            <a:r>
              <a:rPr lang="ru-RU" sz="7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успеха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C2E8F6-848A-4848-8BBE-F213D9DEEE8D}"/>
              </a:ext>
            </a:extLst>
          </p:cNvPr>
          <p:cNvSpPr/>
          <p:nvPr/>
        </p:nvSpPr>
        <p:spPr>
          <a:xfrm>
            <a:off x="701749" y="4859079"/>
            <a:ext cx="3604437" cy="187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не получилось, нужно повторить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EE65FF-CADC-440E-9D8B-D431ED607517}"/>
              </a:ext>
            </a:extLst>
          </p:cNvPr>
          <p:cNvSpPr/>
          <p:nvPr/>
        </p:nvSpPr>
        <p:spPr>
          <a:xfrm>
            <a:off x="4306186" y="3349256"/>
            <a:ext cx="3604437" cy="18394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Кое-что не получилось, нужно повторить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7C65A8-E015-4E39-A3FB-5D2427A18269}"/>
              </a:ext>
            </a:extLst>
          </p:cNvPr>
          <p:cNvSpPr/>
          <p:nvPr/>
        </p:nvSpPr>
        <p:spPr>
          <a:xfrm>
            <a:off x="7910623" y="2169042"/>
            <a:ext cx="3604437" cy="177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всё получилось!</a:t>
            </a:r>
          </a:p>
        </p:txBody>
      </p:sp>
    </p:spTree>
    <p:extLst>
      <p:ext uri="{BB962C8B-B14F-4D97-AF65-F5344CB8AC3E}">
        <p14:creationId xmlns:p14="http://schemas.microsoft.com/office/powerpoint/2010/main" val="16794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D2CB4-B305-4455-9CB6-765B6533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AB51B8C-E952-44B9-8913-6A94C3F2F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-200025"/>
            <a:ext cx="12130910" cy="7058025"/>
          </a:xfrm>
        </p:spPr>
      </p:pic>
      <p:pic>
        <p:nvPicPr>
          <p:cNvPr id="4" name="Новая Хотьково">
            <a:hlinkClick r:id="" action="ppaction://media"/>
            <a:extLst>
              <a:ext uri="{FF2B5EF4-FFF2-40B4-BE49-F238E27FC236}">
                <a16:creationId xmlns:a16="http://schemas.microsoft.com/office/drawing/2014/main" id="{0342A55F-E8CE-4963-B20F-0019FBE0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808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«Мозговой штурм» </a:t>
            </a:r>
            <a:endParaRPr lang="ru-RU" sz="6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628" y="980729"/>
            <a:ext cx="11121656" cy="5688631"/>
          </a:xfrm>
        </p:spPr>
        <p:txBody>
          <a:bodyPr>
            <a:normAutofit fontScale="85000" lnSpcReduction="20000"/>
          </a:bodyPr>
          <a:lstStyle/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Чему равно произведение чисел 8 и 7?</a:t>
            </a:r>
          </a:p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Уменьшите 27 в 9 раз.</a:t>
            </a:r>
          </a:p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 сколько раз 6 меньше 30?</a:t>
            </a:r>
          </a:p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Увеличьте 9 в 4 раза.</a:t>
            </a:r>
          </a:p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Найди частное чисел 28 и 7</a:t>
            </a:r>
          </a:p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число надо увеличить в 6 раз, чтобы получилось 42?</a:t>
            </a:r>
          </a:p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число надо уменьшить в 3 раза, чтобы  получилось 8?</a:t>
            </a:r>
          </a:p>
          <a:p>
            <a:r>
              <a:rPr lang="ru-RU" sz="5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сколько20 меньше 80?</a:t>
            </a:r>
          </a:p>
          <a:p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3FE47-06B0-450A-8DDB-16835A183B10}"/>
              </a:ext>
            </a:extLst>
          </p:cNvPr>
          <p:cNvSpPr txBox="1"/>
          <p:nvPr/>
        </p:nvSpPr>
        <p:spPr>
          <a:xfrm>
            <a:off x="1286540" y="1180214"/>
            <a:ext cx="9516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algn="ctr"/>
            <a:r>
              <a:rPr lang="ru-RU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1.С.   №  , №    .</a:t>
            </a:r>
          </a:p>
          <a:p>
            <a:pPr algn="ctr"/>
            <a:r>
              <a:rPr lang="ru-RU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2.По желанию: составить задачу о Хотькове.</a:t>
            </a:r>
          </a:p>
        </p:txBody>
      </p:sp>
    </p:spTree>
    <p:extLst>
      <p:ext uri="{BB962C8B-B14F-4D97-AF65-F5344CB8AC3E}">
        <p14:creationId xmlns:p14="http://schemas.microsoft.com/office/powerpoint/2010/main" val="19454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729235"/>
              </p:ext>
            </p:extLst>
          </p:nvPr>
        </p:nvGraphicFramePr>
        <p:xfrm>
          <a:off x="754912" y="1844823"/>
          <a:ext cx="10760146" cy="3662841"/>
        </p:xfrm>
        <a:graphic>
          <a:graphicData uri="http://schemas.openxmlformats.org/drawingml/2006/table">
            <a:tbl>
              <a:tblPr firstRow="1" firstCol="1" bandRow="1"/>
              <a:tblGrid>
                <a:gridCol w="131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2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4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32857"/>
              </p:ext>
            </p:extLst>
          </p:nvPr>
        </p:nvGraphicFramePr>
        <p:xfrm>
          <a:off x="754912" y="1844823"/>
          <a:ext cx="10760146" cy="2441894"/>
        </p:xfrm>
        <a:graphic>
          <a:graphicData uri="http://schemas.openxmlformats.org/drawingml/2006/table">
            <a:tbl>
              <a:tblPr firstRow="1" firstCol="1" bandRow="1"/>
              <a:tblGrid>
                <a:gridCol w="131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2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9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557541"/>
              </p:ext>
            </p:extLst>
          </p:nvPr>
        </p:nvGraphicFramePr>
        <p:xfrm>
          <a:off x="838200" y="1520456"/>
          <a:ext cx="10515599" cy="4338081"/>
        </p:xfrm>
        <a:graphic>
          <a:graphicData uri="http://schemas.openxmlformats.org/drawingml/2006/table">
            <a:tbl>
              <a:tblPr firstRow="1" firstCol="1" bandRow="1"/>
              <a:tblGrid>
                <a:gridCol w="125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26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6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66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6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5FB6083-79AB-4192-A950-61604DBA80F5}"/>
              </a:ext>
            </a:extLst>
          </p:cNvPr>
          <p:cNvCxnSpPr/>
          <p:nvPr/>
        </p:nvCxnSpPr>
        <p:spPr>
          <a:xfrm>
            <a:off x="1754372" y="2881423"/>
            <a:ext cx="784682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654446" y="340241"/>
            <a:ext cx="12326190" cy="6297071"/>
            <a:chOff x="654446" y="340241"/>
            <a:chExt cx="12326190" cy="6297071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423F627E-7DEA-465A-AB8B-6DF82FF72DBA}"/>
                </a:ext>
              </a:extLst>
            </p:cNvPr>
            <p:cNvSpPr/>
            <p:nvPr/>
          </p:nvSpPr>
          <p:spPr>
            <a:xfrm rot="1918015">
              <a:off x="654446" y="998533"/>
              <a:ext cx="3332800" cy="2953570"/>
            </a:xfrm>
            <a:prstGeom prst="triangle">
              <a:avLst>
                <a:gd name="adj" fmla="val 533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 smtClean="0"/>
                <a:t>Пробле-ма</a:t>
              </a:r>
              <a:endParaRPr lang="ru-RU" sz="3200" dirty="0"/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C5DB3021-293B-4969-BF80-377E7B88548C}"/>
                </a:ext>
              </a:extLst>
            </p:cNvPr>
            <p:cNvSpPr/>
            <p:nvPr/>
          </p:nvSpPr>
          <p:spPr>
            <a:xfrm rot="1918015">
              <a:off x="9539121" y="976488"/>
              <a:ext cx="3441515" cy="306298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Выводы</a:t>
              </a:r>
              <a:endParaRPr lang="ru-RU" sz="3200" dirty="0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5505047B-2227-4BE1-9CD8-79B6052E925F}"/>
                </a:ext>
              </a:extLst>
            </p:cNvPr>
            <p:cNvCxnSpPr/>
            <p:nvPr/>
          </p:nvCxnSpPr>
          <p:spPr>
            <a:xfrm flipV="1">
              <a:off x="3189767" y="340242"/>
              <a:ext cx="2402959" cy="24986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59ECC326-D394-4B78-9B4D-4A114D188076}"/>
                </a:ext>
              </a:extLst>
            </p:cNvPr>
            <p:cNvCxnSpPr/>
            <p:nvPr/>
          </p:nvCxnSpPr>
          <p:spPr>
            <a:xfrm flipV="1">
              <a:off x="5224201" y="340241"/>
              <a:ext cx="2519916" cy="24986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050D3B7-D3A4-45A8-9E27-356399F8338F}"/>
                </a:ext>
              </a:extLst>
            </p:cNvPr>
            <p:cNvCxnSpPr/>
            <p:nvPr/>
          </p:nvCxnSpPr>
          <p:spPr>
            <a:xfrm flipV="1">
              <a:off x="7251405" y="340242"/>
              <a:ext cx="2530548" cy="24986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BFCC9384-01C7-440A-9DE6-1E5E13728F7C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67" y="2902688"/>
              <a:ext cx="2402959" cy="269003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D20E82B-6528-46CA-B4C6-E31A5317AC3D}"/>
                </a:ext>
              </a:extLst>
            </p:cNvPr>
            <p:cNvCxnSpPr>
              <a:cxnSpLocks/>
            </p:cNvCxnSpPr>
            <p:nvPr/>
          </p:nvCxnSpPr>
          <p:spPr>
            <a:xfrm>
              <a:off x="5220586" y="2934587"/>
              <a:ext cx="2402959" cy="269003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9D9866D-67F6-408C-BC4D-A6337E7DE384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5" y="2934587"/>
              <a:ext cx="2402959" cy="269003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CD8879-91D6-45C7-8F9F-1306B3D2681C}"/>
                </a:ext>
              </a:extLst>
            </p:cNvPr>
            <p:cNvSpPr txBox="1"/>
            <p:nvPr/>
          </p:nvSpPr>
          <p:spPr>
            <a:xfrm>
              <a:off x="3444949" y="5529316"/>
              <a:ext cx="55820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Фишбоун</a:t>
              </a:r>
              <a:endParaRPr lang="ru-RU" sz="6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 rot="18835570">
            <a:off x="2836793" y="1066739"/>
            <a:ext cx="2735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Начало события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 rot="18827421">
            <a:off x="4740162" y="1343713"/>
            <a:ext cx="2542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Конец события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 rot="18930379">
            <a:off x="6144540" y="1112511"/>
            <a:ext cx="3448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Продолжительность </a:t>
            </a:r>
          </a:p>
          <a:p>
            <a:pPr algn="ctr"/>
            <a:r>
              <a:rPr lang="ru-RU" sz="2800" b="1" dirty="0" smtClean="0"/>
              <a:t>события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11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7" y="2669376"/>
            <a:ext cx="9897979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755" r="-1142" b="38490"/>
          <a:stretch/>
        </p:blipFill>
        <p:spPr bwMode="auto">
          <a:xfrm>
            <a:off x="1716506" y="290809"/>
            <a:ext cx="8983579" cy="126802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305" y="1702384"/>
            <a:ext cx="11165306" cy="4904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6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город Хотьково</a:t>
            </a:r>
            <a:endParaRPr lang="ru-RU" sz="6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святыней нашего города является </a:t>
            </a:r>
            <a:r>
              <a:rPr lang="ru-RU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Хотьковский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Покровский женский монастырь. Первое упоминание о нём относится к _________ году. Это самый старый монастырь в Подмосковье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87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6BA361-02B3-42A7-952F-D5B7B5F7844F}"/>
                  </a:ext>
                </a:extLst>
              </p:cNvPr>
              <p:cNvSpPr txBox="1"/>
              <p:nvPr/>
            </p:nvSpPr>
            <p:spPr>
              <a:xfrm>
                <a:off x="-251637" y="776177"/>
                <a:ext cx="1269527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пример блоками:</a:t>
                </a:r>
              </a:p>
              <a:p>
                <a:pPr algn="ctr"/>
                <a:r>
                  <a:rPr lang="ru-RU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(1200+800):2+32</a:t>
                </a:r>
                <a14:m>
                  <m:oMath xmlns:m="http://schemas.openxmlformats.org/officeDocument/2006/math">
                    <m:r>
                      <a:rPr lang="ru-RU" sz="6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3:12+60</a:t>
                </a:r>
                <a14:m>
                  <m:oMath xmlns:m="http://schemas.openxmlformats.org/officeDocument/2006/math">
                    <m:r>
                      <a:rPr lang="ru-RU" sz="6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(12-7)=</a:t>
                </a:r>
              </a:p>
              <a:p>
                <a:pPr algn="ctr"/>
                <a:r>
                  <a:rPr lang="ru-RU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6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1308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6BA361-02B3-42A7-952F-D5B7B5F78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637" y="776177"/>
                <a:ext cx="12695273" cy="3139321"/>
              </a:xfrm>
              <a:prstGeom prst="rect">
                <a:avLst/>
              </a:prstGeom>
              <a:blipFill>
                <a:blip r:embed="rId2"/>
                <a:stretch>
                  <a:fillRect l="-961" t="-6602" r="-865" b="-13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96DB0-602E-447B-90B3-8AC7BEB75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2" y="3777275"/>
            <a:ext cx="4582632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9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655</Words>
  <Application>Microsoft Office PowerPoint</Application>
  <PresentationFormat>Широкоэкранный</PresentationFormat>
  <Paragraphs>221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Aharoni</vt:lpstr>
      <vt:lpstr>Arial</vt:lpstr>
      <vt:lpstr>Calibri</vt:lpstr>
      <vt:lpstr>Calibri Light</vt:lpstr>
      <vt:lpstr>Cambria Math</vt:lpstr>
      <vt:lpstr>Courier New</vt:lpstr>
      <vt:lpstr>Segoe UI Symbol</vt:lpstr>
      <vt:lpstr>Times New Roman</vt:lpstr>
      <vt:lpstr>Wingdings</vt:lpstr>
      <vt:lpstr>Тема Office</vt:lpstr>
      <vt:lpstr>Интегрированный урок математики и краеведения  в 3 классе</vt:lpstr>
      <vt:lpstr>Презентация PowerPoint</vt:lpstr>
      <vt:lpstr>«Мозговой штурм»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 Нестерова</cp:lastModifiedBy>
  <cp:revision>65</cp:revision>
  <dcterms:created xsi:type="dcterms:W3CDTF">2020-01-28T19:13:35Z</dcterms:created>
  <dcterms:modified xsi:type="dcterms:W3CDTF">2021-11-05T20:18:43Z</dcterms:modified>
</cp:coreProperties>
</file>