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60" r:id="rId4"/>
    <p:sldId id="261" r:id="rId5"/>
    <p:sldId id="26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291" r:id="rId17"/>
    <p:sldId id="279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6715172" cy="1612901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071942"/>
            <a:ext cx="5072098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7FC2-3F47-4500-90BB-3D2EBA0DFC31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5230-005D-44AB-AFCB-EFAAD0EBA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2168-08F2-43DE-B02C-0349741F91B1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BFCA-F4FE-42DC-BDE2-132A9C39C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BA60-B714-4082-A91A-81326CAE90E5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788B5-E533-4683-985E-D5E36E3D4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6A52-CD1D-4124-920E-7D4A038CBA91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EEF5-35D0-4997-89DB-BC3AD018F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D727-A1D8-4178-8BEC-9D70DFF73627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A158-E1D6-4B85-8FB0-EA70165EF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1612-6366-4CC1-B794-1536233CC6C4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8AB0-34CF-4919-AE31-B57E6E318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0631-3F31-460D-A21C-BA4B13B7231A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AF32-F670-4891-A78D-5819D71F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BF1CC-5BEE-430B-8655-F800BECAE9FA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93C2-6943-47D6-9C40-A42D32365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C10E1-A990-4590-868E-50E7FFECE1C7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C31D-6348-4C55-BDF7-5AB4D9AF1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2C9F-A6A6-4044-900F-1E9D8800B49E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86E6-00A1-4EA8-AA98-E2B75AC9F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1C89-69D7-474F-841D-70ACCF745474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2FC2-88CB-459B-A6F9-B108F5A51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65810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0063" y="142875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7DDACA-DE22-459C-BA09-312BA53DACD9}" type="datetimeFigureOut">
              <a:rPr lang="ru-RU"/>
              <a:pPr>
                <a:defRPr/>
              </a:pPr>
              <a:t>ср 24.08.22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D73126-B3D3-45B0-83A4-BA6F40461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143124"/>
            <a:ext cx="8928992" cy="178993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</a:rPr>
              <a:t>Мастер-класс</a:t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«Формирование математической  грамотности при подготовке к </a:t>
            </a:r>
            <a:r>
              <a:rPr lang="ru-RU" sz="3200" dirty="0">
                <a:solidFill>
                  <a:schemeClr val="tx2"/>
                </a:solidFill>
              </a:rPr>
              <a:t>ОГЭ 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по информатике» 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35951" y="4365104"/>
            <a:ext cx="5072098" cy="2088232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err="1" smtClean="0"/>
              <a:t>Османова</a:t>
            </a:r>
            <a:r>
              <a:rPr lang="ru-RU" sz="1600" dirty="0" smtClean="0"/>
              <a:t> М.Э, учитель информатики и </a:t>
            </a:r>
            <a:r>
              <a:rPr lang="ru-RU" sz="1600" dirty="0" smtClean="0"/>
              <a:t>физики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 smtClean="0"/>
              <a:t>Август, 2022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8864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МКОУ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Черчетская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СОШ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t="9578" r="15695" b="29824"/>
          <a:stretch/>
        </p:blipFill>
        <p:spPr bwMode="auto">
          <a:xfrm>
            <a:off x="251520" y="1340768"/>
            <a:ext cx="8656056" cy="507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658100" cy="1071562"/>
          </a:xfrm>
        </p:spPr>
        <p:txBody>
          <a:bodyPr/>
          <a:lstStyle/>
          <a:p>
            <a:r>
              <a:rPr lang="ru-RU" dirty="0" smtClean="0"/>
              <a:t>Приложение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Приложение 3. ПРОВЕРЯЕМ №10238 (тип1):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72816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решения.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Запоминаем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8 бит = 1 байту.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бит = 2 байта (количество информации, которую занимает 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символ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байт : 2 байта = 8 символов (на сколько символов изменился текст, из них 1 запятая и 1 пробел)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– 2 = 6 символов (количество символов, из которых состоит слово) – ТЮЛЕНЬ.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тюлень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Приложение 4.</a:t>
            </a:r>
            <a:br>
              <a:rPr lang="ru-RU" dirty="0" smtClean="0"/>
            </a:br>
            <a:r>
              <a:rPr lang="ru-RU" dirty="0" smtClean="0"/>
              <a:t>Ответ №10307 (тип1)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636912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Лиственница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Приложение 5. </a:t>
            </a:r>
            <a:br>
              <a:rPr lang="ru-RU" dirty="0" smtClean="0"/>
            </a:br>
            <a:r>
              <a:rPr lang="ru-RU" dirty="0" smtClean="0"/>
              <a:t>Задание (тип 6)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64088" y="1285876"/>
            <a:ext cx="3672408" cy="5311476"/>
          </a:xfrm>
        </p:spPr>
        <p:txBody>
          <a:bodyPr/>
          <a:lstStyle/>
          <a:p>
            <a:r>
              <a:rPr lang="ru-RU" sz="1400" dirty="0">
                <a:solidFill>
                  <a:srgbClr val="00B050"/>
                </a:solidFill>
              </a:rPr>
              <a:t>s</a:t>
            </a:r>
            <a:r>
              <a:rPr lang="en-US" sz="1400" dirty="0">
                <a:solidFill>
                  <a:srgbClr val="00B050"/>
                </a:solidFill>
              </a:rPr>
              <a:t> &gt; </a:t>
            </a:r>
            <a:r>
              <a:rPr lang="ru-RU" sz="1400" dirty="0" smtClean="0">
                <a:solidFill>
                  <a:srgbClr val="00B050"/>
                </a:solidFill>
              </a:rPr>
              <a:t>4; t </a:t>
            </a:r>
            <a:r>
              <a:rPr lang="ru-RU" sz="1400" dirty="0">
                <a:solidFill>
                  <a:srgbClr val="00B050"/>
                </a:solidFill>
              </a:rPr>
              <a:t>&gt; 4.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Начинаем проверять пары чисел ↓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Первая </a:t>
            </a:r>
            <a:r>
              <a:rPr lang="ru-RU" sz="1400" dirty="0"/>
              <a:t>пара (</a:t>
            </a:r>
            <a:r>
              <a:rPr lang="ru-RU" sz="1400" b="1" dirty="0"/>
              <a:t>10,6</a:t>
            </a:r>
            <a:r>
              <a:rPr lang="ru-RU" sz="1400" dirty="0"/>
              <a:t>). s должно быть больше 4 и  t — больше 4.</a:t>
            </a:r>
          </a:p>
          <a:p>
            <a:r>
              <a:rPr lang="ru-RU" sz="1400" b="1" dirty="0"/>
              <a:t>10</a:t>
            </a:r>
            <a:r>
              <a:rPr lang="ru-RU" sz="1400" dirty="0"/>
              <a:t> &gt; 4= </a:t>
            </a:r>
            <a:r>
              <a:rPr lang="ru-RU" sz="1400" dirty="0" err="1"/>
              <a:t>true</a:t>
            </a:r>
            <a:r>
              <a:rPr lang="ru-RU" sz="1400" dirty="0"/>
              <a:t>;</a:t>
            </a:r>
          </a:p>
          <a:p>
            <a:r>
              <a:rPr lang="ru-RU" sz="1400" b="1" dirty="0"/>
              <a:t>6</a:t>
            </a:r>
            <a:r>
              <a:rPr lang="ru-RU" sz="1400" dirty="0"/>
              <a:t> &gt; 4= </a:t>
            </a:r>
            <a:r>
              <a:rPr lang="ru-RU" sz="1400" dirty="0" err="1"/>
              <a:t>true</a:t>
            </a:r>
            <a:r>
              <a:rPr lang="ru-RU" sz="1400" dirty="0"/>
              <a:t>.</a:t>
            </a:r>
          </a:p>
          <a:p>
            <a:r>
              <a:rPr lang="ru-RU" sz="1400" dirty="0"/>
              <a:t>Оба условия были выполнены, значит программа выведет YES. По заданию нам надо посчитать количество </a:t>
            </a:r>
            <a:r>
              <a:rPr lang="en-US" sz="1400" dirty="0"/>
              <a:t>NO</a:t>
            </a:r>
            <a:r>
              <a:rPr lang="ru-RU" sz="1400" dirty="0"/>
              <a:t>.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Вторая </a:t>
            </a:r>
            <a:r>
              <a:rPr lang="ru-RU" sz="1400" dirty="0">
                <a:solidFill>
                  <a:srgbClr val="00B050"/>
                </a:solidFill>
              </a:rPr>
              <a:t>пара (</a:t>
            </a:r>
            <a:r>
              <a:rPr lang="ru-RU" sz="1400" b="1" dirty="0">
                <a:solidFill>
                  <a:srgbClr val="00B050"/>
                </a:solidFill>
              </a:rPr>
              <a:t>7,6</a:t>
            </a:r>
            <a:r>
              <a:rPr lang="ru-RU" sz="1400" dirty="0">
                <a:solidFill>
                  <a:srgbClr val="00B050"/>
                </a:solidFill>
              </a:rPr>
              <a:t>).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7</a:t>
            </a:r>
            <a:r>
              <a:rPr lang="ru-RU" sz="1400" dirty="0">
                <a:solidFill>
                  <a:srgbClr val="00B050"/>
                </a:solidFill>
              </a:rPr>
              <a:t> &gt; 4= </a:t>
            </a:r>
            <a:r>
              <a:rPr lang="ru-RU" sz="1400" dirty="0" err="1">
                <a:solidFill>
                  <a:srgbClr val="00B050"/>
                </a:solidFill>
              </a:rPr>
              <a:t>true</a:t>
            </a:r>
            <a:r>
              <a:rPr lang="ru-RU" sz="1400" dirty="0">
                <a:solidFill>
                  <a:srgbClr val="00B050"/>
                </a:solidFill>
              </a:rPr>
              <a:t>;</a:t>
            </a:r>
          </a:p>
          <a:p>
            <a:r>
              <a:rPr lang="ru-RU" sz="1400" b="1" dirty="0">
                <a:solidFill>
                  <a:srgbClr val="00B050"/>
                </a:solidFill>
              </a:rPr>
              <a:t>6</a:t>
            </a:r>
            <a:r>
              <a:rPr lang="ru-RU" sz="1400" dirty="0">
                <a:solidFill>
                  <a:srgbClr val="00B050"/>
                </a:solidFill>
              </a:rPr>
              <a:t> &gt; 4= </a:t>
            </a:r>
            <a:r>
              <a:rPr lang="ru-RU" sz="1400" dirty="0" err="1">
                <a:solidFill>
                  <a:srgbClr val="00B050"/>
                </a:solidFill>
              </a:rPr>
              <a:t>true</a:t>
            </a:r>
            <a:r>
              <a:rPr lang="ru-RU" sz="1400" dirty="0">
                <a:solidFill>
                  <a:srgbClr val="00B050"/>
                </a:solidFill>
              </a:rPr>
              <a:t>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Оба условия были выполнены, значит программа выведет YES.</a:t>
            </a:r>
          </a:p>
          <a:p>
            <a:r>
              <a:rPr lang="ru-RU" sz="1400" dirty="0"/>
              <a:t> </a:t>
            </a:r>
            <a:r>
              <a:rPr lang="ru-RU" sz="1400" dirty="0" smtClean="0"/>
              <a:t>Третья </a:t>
            </a:r>
            <a:r>
              <a:rPr lang="ru-RU" sz="1400" dirty="0"/>
              <a:t>пара </a:t>
            </a:r>
            <a:r>
              <a:rPr lang="ru-RU" sz="1400" dirty="0" smtClean="0"/>
              <a:t>(</a:t>
            </a:r>
            <a:r>
              <a:rPr lang="ru-RU" sz="1400" b="1" dirty="0" smtClean="0"/>
              <a:t>-4,3</a:t>
            </a:r>
            <a:r>
              <a:rPr lang="ru-RU" sz="1400" dirty="0" smtClean="0"/>
              <a:t>).</a:t>
            </a:r>
            <a:endParaRPr lang="ru-RU" sz="1400" dirty="0"/>
          </a:p>
          <a:p>
            <a:r>
              <a:rPr lang="ru-RU" sz="1400" b="1" dirty="0"/>
              <a:t>-4</a:t>
            </a:r>
            <a:r>
              <a:rPr lang="ru-RU" sz="1400" dirty="0"/>
              <a:t> &gt; 4= </a:t>
            </a:r>
            <a:r>
              <a:rPr lang="en-US" sz="1400" dirty="0"/>
              <a:t>false</a:t>
            </a:r>
            <a:r>
              <a:rPr lang="ru-RU" sz="1400" dirty="0"/>
              <a:t>;</a:t>
            </a:r>
          </a:p>
          <a:p>
            <a:r>
              <a:rPr lang="ru-RU" sz="1400" b="1" dirty="0"/>
              <a:t>3</a:t>
            </a:r>
            <a:r>
              <a:rPr lang="ru-RU" sz="1400" dirty="0"/>
              <a:t> &gt; 4= </a:t>
            </a:r>
            <a:r>
              <a:rPr lang="ru-RU" sz="1400" dirty="0" err="1"/>
              <a:t>false</a:t>
            </a:r>
            <a:r>
              <a:rPr lang="ru-RU" sz="1400" dirty="0"/>
              <a:t>.</a:t>
            </a:r>
          </a:p>
          <a:p>
            <a:r>
              <a:rPr lang="ru-RU" sz="1400" b="1" dirty="0"/>
              <a:t>Оба условия не выполнены</a:t>
            </a:r>
            <a:r>
              <a:rPr lang="ru-RU" sz="1400" dirty="0"/>
              <a:t>, значит программа выведет </a:t>
            </a:r>
            <a:r>
              <a:rPr lang="en-US" sz="1400" dirty="0"/>
              <a:t>NO</a:t>
            </a:r>
            <a:r>
              <a:rPr lang="ru-RU" sz="1400" dirty="0"/>
              <a:t> (1).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794" t="10776" r="22711" b="7050"/>
          <a:stretch/>
        </p:blipFill>
        <p:spPr>
          <a:xfrm>
            <a:off x="251520" y="1412776"/>
            <a:ext cx="4945078" cy="4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(тип 6)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64088" y="1285876"/>
            <a:ext cx="3672408" cy="5311476"/>
          </a:xfrm>
        </p:spPr>
        <p:txBody>
          <a:bodyPr/>
          <a:lstStyle/>
          <a:p>
            <a:r>
              <a:rPr lang="ru-RU" sz="1400" dirty="0"/>
              <a:t> Четвертая пара (</a:t>
            </a:r>
            <a:r>
              <a:rPr lang="ru-RU" sz="1400" b="1" dirty="0"/>
              <a:t>2,9</a:t>
            </a:r>
            <a:r>
              <a:rPr lang="ru-RU" sz="1400" dirty="0"/>
              <a:t>).</a:t>
            </a:r>
          </a:p>
          <a:p>
            <a:r>
              <a:rPr lang="ru-RU" sz="1400" b="1" dirty="0"/>
              <a:t>2</a:t>
            </a:r>
            <a:r>
              <a:rPr lang="ru-RU" sz="1400" dirty="0"/>
              <a:t> &gt; 4= </a:t>
            </a:r>
            <a:r>
              <a:rPr lang="en-US" sz="1400" dirty="0"/>
              <a:t>false</a:t>
            </a:r>
            <a:r>
              <a:rPr lang="ru-RU" sz="1400" dirty="0"/>
              <a:t>;</a:t>
            </a:r>
          </a:p>
          <a:p>
            <a:r>
              <a:rPr lang="ru-RU" sz="1400" b="1" dirty="0"/>
              <a:t>9</a:t>
            </a:r>
            <a:r>
              <a:rPr lang="ru-RU" sz="1400" dirty="0"/>
              <a:t> &gt; 4= </a:t>
            </a:r>
            <a:r>
              <a:rPr lang="ru-RU" sz="1400" dirty="0" err="1"/>
              <a:t>true</a:t>
            </a:r>
            <a:r>
              <a:rPr lang="ru-RU" sz="1400" dirty="0"/>
              <a:t>.</a:t>
            </a:r>
          </a:p>
          <a:p>
            <a:r>
              <a:rPr lang="ru-RU" sz="1400" b="1" dirty="0"/>
              <a:t>Одно условие не выполнено</a:t>
            </a:r>
            <a:r>
              <a:rPr lang="ru-RU" sz="1400" dirty="0"/>
              <a:t>, значит программа выведет  </a:t>
            </a:r>
            <a:r>
              <a:rPr lang="en-US" sz="1400" dirty="0"/>
              <a:t>NO</a:t>
            </a:r>
            <a:r>
              <a:rPr lang="ru-RU" sz="1400" dirty="0"/>
              <a:t> (2).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Пятая пара (12,7). Результатом будет – </a:t>
            </a:r>
            <a:r>
              <a:rPr lang="en-US" sz="1400" dirty="0">
                <a:solidFill>
                  <a:srgbClr val="00B050"/>
                </a:solidFill>
              </a:rPr>
              <a:t>YES</a:t>
            </a:r>
            <a:r>
              <a:rPr lang="ru-RU" sz="1400" dirty="0">
                <a:solidFill>
                  <a:srgbClr val="00B050"/>
                </a:solidFill>
              </a:rPr>
              <a:t>.</a:t>
            </a:r>
          </a:p>
          <a:p>
            <a:r>
              <a:rPr lang="ru-RU" sz="1400" dirty="0"/>
              <a:t>Шестая пара (-11,4). Результат - </a:t>
            </a:r>
            <a:r>
              <a:rPr lang="en-US" sz="1400" dirty="0"/>
              <a:t>NO</a:t>
            </a:r>
            <a:r>
              <a:rPr lang="ru-RU" sz="1400" dirty="0"/>
              <a:t> (3). </a:t>
            </a:r>
          </a:p>
          <a:p>
            <a:r>
              <a:rPr lang="ru-RU" sz="1400" dirty="0">
                <a:solidFill>
                  <a:srgbClr val="00B050"/>
                </a:solidFill>
              </a:rPr>
              <a:t>Седьмая пара (-8,13). Результат - </a:t>
            </a:r>
            <a:r>
              <a:rPr lang="en-US" sz="1400" dirty="0">
                <a:solidFill>
                  <a:srgbClr val="00B050"/>
                </a:solidFill>
              </a:rPr>
              <a:t>NO</a:t>
            </a:r>
            <a:r>
              <a:rPr lang="ru-RU" sz="1400" dirty="0">
                <a:solidFill>
                  <a:srgbClr val="00B050"/>
                </a:solidFill>
              </a:rPr>
              <a:t> (4).</a:t>
            </a:r>
          </a:p>
          <a:p>
            <a:r>
              <a:rPr lang="ru-RU" sz="1400" dirty="0"/>
              <a:t>Восьмая пара (10,9). Результат- </a:t>
            </a:r>
            <a:r>
              <a:rPr lang="en-US" sz="1400" dirty="0"/>
              <a:t>YES</a:t>
            </a:r>
            <a:r>
              <a:rPr lang="ru-RU" sz="1400" dirty="0"/>
              <a:t>.</a:t>
            </a:r>
          </a:p>
          <a:p>
            <a:r>
              <a:rPr lang="ru-RU" sz="1400" dirty="0">
                <a:solidFill>
                  <a:srgbClr val="00B050"/>
                </a:solidFill>
              </a:rPr>
              <a:t>Последняя девятая пара (6,5). Также обе эти величины больше 4, значит результатом будет </a:t>
            </a:r>
            <a:r>
              <a:rPr lang="en-US" sz="1400" dirty="0">
                <a:solidFill>
                  <a:srgbClr val="00B050"/>
                </a:solidFill>
              </a:rPr>
              <a:t>YES</a:t>
            </a:r>
            <a:r>
              <a:rPr lang="ru-RU" sz="1400" dirty="0">
                <a:solidFill>
                  <a:srgbClr val="00B050"/>
                </a:solidFill>
              </a:rPr>
              <a:t>.</a:t>
            </a:r>
          </a:p>
          <a:p>
            <a:r>
              <a:rPr lang="ru-RU" sz="1400" dirty="0"/>
              <a:t>Еще раз проверим: 9 пар, из них не удовлетворяют условию 4 пары.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Ответ: 4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8794" t="10776" r="22711" b="7050"/>
          <a:stretch/>
        </p:blipFill>
        <p:spPr>
          <a:xfrm>
            <a:off x="251520" y="1412776"/>
            <a:ext cx="4945078" cy="4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Приложение 6. </a:t>
            </a:r>
            <a:r>
              <a:rPr lang="ru-RU" dirty="0"/>
              <a:t>С</a:t>
            </a:r>
            <a:r>
              <a:rPr lang="ru-RU" dirty="0" smtClean="0"/>
              <a:t>амостоятельно.</a:t>
            </a:r>
            <a:endParaRPr lang="ru-RU" dirty="0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t="14207" r="30704" b="9825"/>
          <a:stretch/>
        </p:blipFill>
        <p:spPr bwMode="auto">
          <a:xfrm>
            <a:off x="1835695" y="1628800"/>
            <a:ext cx="3872127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34106" r="16318" b="55101"/>
          <a:stretch>
            <a:fillRect/>
          </a:stretch>
        </p:blipFill>
        <p:spPr bwMode="auto">
          <a:xfrm>
            <a:off x="1259632" y="5733256"/>
            <a:ext cx="6917804" cy="83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0982" r="28711" b="13490"/>
          <a:stretch>
            <a:fillRect/>
          </a:stretch>
        </p:blipFill>
        <p:spPr bwMode="auto">
          <a:xfrm>
            <a:off x="1115616" y="620688"/>
            <a:ext cx="753767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При систематическом применении на уроках информатики  задач прикладного содержания, развивающих функциональную грамотность учащихся, школьники поймут:</a:t>
            </a:r>
          </a:p>
          <a:p>
            <a:pPr lvl="0"/>
            <a:r>
              <a:rPr lang="ru-RU" sz="2000" dirty="0"/>
              <a:t>универсальность математических методов и их роль в изучении окружающего мира;</a:t>
            </a:r>
          </a:p>
          <a:p>
            <a:pPr lvl="0"/>
            <a:r>
              <a:rPr lang="ru-RU" sz="2000" dirty="0"/>
              <a:t>методы построения математических моделей для описания процессов в различных контекстах;</a:t>
            </a:r>
          </a:p>
          <a:p>
            <a:pPr lvl="0"/>
            <a:r>
              <a:rPr lang="ru-RU" sz="2000" dirty="0"/>
              <a:t>полезность приобретенных знаний и навыков для применения их в альтернативных ситуациях;</a:t>
            </a:r>
          </a:p>
          <a:p>
            <a:pPr lvl="0"/>
            <a:r>
              <a:rPr lang="ru-RU" sz="2000" dirty="0"/>
              <a:t>важность овладения широким спектром коммуникативных навыков;</a:t>
            </a:r>
          </a:p>
          <a:p>
            <a:r>
              <a:rPr lang="ru-RU" sz="2000" dirty="0"/>
              <a:t>полезность применения информационно-коммуникационных </a:t>
            </a:r>
            <a:r>
              <a:rPr lang="ru-RU" sz="2000" dirty="0" smtClean="0"/>
              <a:t>технологий;</a:t>
            </a:r>
          </a:p>
          <a:p>
            <a:r>
              <a:rPr lang="ru-RU" sz="2000" dirty="0" smtClean="0"/>
              <a:t>Как важна математическая грамотность для </a:t>
            </a:r>
            <a:r>
              <a:rPr lang="ru-RU" sz="2000" smtClean="0"/>
              <a:t>мыслящего человека.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088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6921" y="2967335"/>
            <a:ext cx="7390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c97617f56520b244c8b9697746c05dac-5700829-images-thumbs&amp;ref=rim&amp;n=33&amp;w=272&amp;h=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558"/>
            <a:ext cx="8932402" cy="653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 rot="21431551">
            <a:off x="395363" y="1549763"/>
            <a:ext cx="4319478" cy="3240360"/>
          </a:xfrm>
        </p:spPr>
        <p:txBody>
          <a:bodyPr/>
          <a:lstStyle/>
          <a:p>
            <a:r>
              <a:rPr lang="ru-RU" dirty="0" smtClean="0"/>
              <a:t>“				</a:t>
            </a:r>
            <a:r>
              <a:rPr lang="ru-RU" sz="2500" b="1" i="1" dirty="0">
                <a:solidFill>
                  <a:schemeClr val="bg1"/>
                </a:solidFill>
              </a:rPr>
              <a:t>Мы учим не для школы, а для жизни.</a:t>
            </a:r>
            <a:br>
              <a:rPr lang="ru-RU" sz="2500" b="1" i="1" dirty="0">
                <a:solidFill>
                  <a:schemeClr val="bg1"/>
                </a:solidFill>
              </a:rPr>
            </a:br>
            <a:r>
              <a:rPr lang="ru-RU" sz="2500" b="1" i="1" dirty="0">
                <a:solidFill>
                  <a:schemeClr val="bg1"/>
                </a:solidFill>
              </a:rPr>
              <a:t>Не просто дать знания,</a:t>
            </a:r>
            <a:br>
              <a:rPr lang="ru-RU" sz="2500" b="1" i="1" dirty="0">
                <a:solidFill>
                  <a:schemeClr val="bg1"/>
                </a:solidFill>
              </a:rPr>
            </a:br>
            <a:r>
              <a:rPr lang="ru-RU" sz="2500" b="1" i="1" dirty="0">
                <a:solidFill>
                  <a:schemeClr val="bg1"/>
                </a:solidFill>
              </a:rPr>
              <a:t>а научить учиться  –  вот наша задача.</a:t>
            </a:r>
            <a:endParaRPr lang="ru-RU" sz="2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0"/>
    </mc:Choice>
    <mc:Fallback xmlns="">
      <p:transition spd="slow" advTm="707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  <a:p>
            <a:r>
              <a:rPr lang="ru-RU" dirty="0" smtClean="0"/>
              <a:t>познакомить </a:t>
            </a:r>
            <a:r>
              <a:rPr lang="ru-RU" dirty="0"/>
              <a:t>с собственным педагогическим опытом применения </a:t>
            </a:r>
            <a:r>
              <a:rPr lang="ru-RU" dirty="0" err="1"/>
              <a:t>компетентностно</a:t>
            </a:r>
            <a:r>
              <a:rPr lang="ru-RU" dirty="0"/>
              <a:t> - ориентированных заданий для развития функциональной грамотности на уроках информатики при подготовке к ОГЭ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40466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Цели </a:t>
            </a:r>
            <a:r>
              <a:rPr lang="ru-RU" sz="3600" b="1" dirty="0">
                <a:solidFill>
                  <a:srgbClr val="0070C0"/>
                </a:solidFill>
              </a:rPr>
              <a:t>мастер-класса: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28750"/>
            <a:ext cx="8640959" cy="5143500"/>
          </a:xfrm>
        </p:spPr>
        <p:txBody>
          <a:bodyPr/>
          <a:lstStyle/>
          <a:p>
            <a:pPr lvl="0"/>
            <a:r>
              <a:rPr lang="ru-RU" sz="2400" dirty="0" smtClean="0"/>
              <a:t>показать </a:t>
            </a:r>
            <a:r>
              <a:rPr lang="ru-RU" sz="2400" dirty="0"/>
              <a:t>необходимость использования в работе с учащимися </a:t>
            </a:r>
            <a:r>
              <a:rPr lang="ru-RU" sz="2400" dirty="0" err="1"/>
              <a:t>компетентностно</a:t>
            </a:r>
            <a:r>
              <a:rPr lang="ru-RU" sz="2400" dirty="0"/>
              <a:t>-ориентированных заданий для развития функциональной грамотности учащихся;</a:t>
            </a:r>
          </a:p>
          <a:p>
            <a:pPr lvl="0"/>
            <a:r>
              <a:rPr lang="ru-RU" sz="2400" dirty="0"/>
              <a:t>способствовать повышению мастерства учителя к овладению проектирования заданий на развитие функциональной грамотности учащихся;</a:t>
            </a:r>
          </a:p>
          <a:p>
            <a:pPr lvl="0"/>
            <a:r>
              <a:rPr lang="ru-RU" sz="2400" dirty="0"/>
              <a:t>содействовать профессиональному общению;</a:t>
            </a:r>
          </a:p>
          <a:p>
            <a:pPr lvl="0"/>
            <a:r>
              <a:rPr lang="ru-RU" sz="2400" dirty="0"/>
              <a:t>вызвать желание к сотрудничеству, взаимопониманию.</a:t>
            </a:r>
          </a:p>
          <a:p>
            <a:r>
              <a:rPr lang="ru-RU" sz="2400" dirty="0"/>
              <a:t>Оборудование: задания для проведения практической части, экран, проектор, презентация.</a:t>
            </a:r>
          </a:p>
          <a:p>
            <a:r>
              <a:rPr lang="ru-RU" sz="2400" dirty="0"/>
              <a:t>    </a:t>
            </a:r>
            <a:r>
              <a:rPr lang="ru-RU" sz="2400" b="1" dirty="0"/>
              <a:t>Форма проведения: практическое занятие.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Задачи мастер-класса:</a:t>
            </a:r>
            <a:endParaRPr lang="ru-RU" sz="36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6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Межпредметные</a:t>
            </a:r>
            <a:r>
              <a:rPr lang="ru-RU" dirty="0"/>
              <a:t> задания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3491880" y="3140968"/>
            <a:ext cx="1800200" cy="10081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Информатика 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9601560">
            <a:off x="5395277" y="2608522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652120" y="3457441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96707">
            <a:off x="5336547" y="4456507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3851920" y="2312876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3305150">
            <a:off x="2340192" y="2558371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051720" y="3463694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855864" y="4752680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366337">
            <a:off x="2414060" y="4435473"/>
            <a:ext cx="1080120" cy="288032"/>
          </a:xfrm>
          <a:prstGeom prst="rightArrow">
            <a:avLst>
              <a:gd name="adj1" fmla="val 43587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1628800"/>
            <a:ext cx="1729072" cy="86409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Гуманитарные науки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2239" y="1642940"/>
            <a:ext cx="1997423" cy="86409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Математические науки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66414" y="4927071"/>
            <a:ext cx="1729072" cy="86409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Естественные науки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151" y="5091630"/>
            <a:ext cx="1729072" cy="864096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Другие науки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0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204864"/>
            <a:ext cx="84969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«ОВЛАДЕНИЕ </a:t>
            </a:r>
            <a:endParaRPr lang="ru-RU" sz="3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УСВОЕНИЕ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НА ПРАКТИКЕ»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556792"/>
            <a:ext cx="83341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«Математическая грамотность –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гражданину».</a:t>
            </a:r>
          </a:p>
        </p:txBody>
      </p:sp>
    </p:spTree>
    <p:extLst>
      <p:ext uri="{BB962C8B-B14F-4D97-AF65-F5344CB8AC3E}">
        <p14:creationId xmlns:p14="http://schemas.microsoft.com/office/powerpoint/2010/main" val="33999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(тип1)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сайта Решу ОГЭ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496944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объяснений – 2.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одной из кодировок UTF-32 </a:t>
            </a:r>
            <a:r>
              <a:rPr lang="ru-RU" sz="2000" b="1" u="sng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символ кодируется 32 битами.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Петя написал текст (в нём нет лишних пробелов):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«Ель, кедр, сосна, кипарис, лиственница, можжевельник — хвойные растения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/>
              <a:t>Ученик вычеркнул из списка название одного из растений. Заодно он </a:t>
            </a:r>
            <a:r>
              <a:rPr lang="ru-RU" sz="2000" b="1" u="sng" dirty="0"/>
              <a:t>вычеркнул ставшие лишними запятые и пробелы</a:t>
            </a:r>
            <a:r>
              <a:rPr lang="ru-RU" sz="2000" dirty="0"/>
              <a:t> — два пробела не должны идти подряд.</a:t>
            </a:r>
          </a:p>
          <a:p>
            <a:r>
              <a:rPr lang="ru-RU" sz="2000" dirty="0"/>
              <a:t>При этом размер нового предложения в данной кодировке </a:t>
            </a:r>
            <a:r>
              <a:rPr lang="ru-RU" sz="2000" b="1" u="sng" dirty="0"/>
              <a:t>оказался на 20 байт меньше</a:t>
            </a:r>
            <a:r>
              <a:rPr lang="ru-RU" sz="2000" dirty="0"/>
              <a:t>, чем размер исходного предложения. Напишите в ответе вычеркнутое название хвойного растения.</a:t>
            </a: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51520" y="1306657"/>
            <a:ext cx="4244280" cy="4525963"/>
          </a:xfrm>
        </p:spPr>
        <p:txBody>
          <a:bodyPr/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одной из кодировок UTF-32 </a:t>
            </a:r>
            <a:r>
              <a:rPr lang="ru-RU" sz="1600" b="1" u="sng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символ кодируется 32 битами.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Петя написал текст (в нём нет лишних пробелов):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Ель, кедр, сосна, кипарис, лиственница, можжевельник — хвойные растения».</a:t>
            </a:r>
          </a:p>
          <a:p>
            <a:r>
              <a:rPr lang="ru-RU" sz="1600" dirty="0" smtClean="0"/>
              <a:t>Ученик </a:t>
            </a:r>
            <a:r>
              <a:rPr lang="ru-RU" sz="1600" dirty="0"/>
              <a:t>вычеркнул из списка название одного из растений. Заодно он </a:t>
            </a:r>
            <a:r>
              <a:rPr lang="ru-RU" sz="1600" b="1" u="sng" dirty="0"/>
              <a:t>вычеркнул ставшие лишними запятые и пробелы</a:t>
            </a:r>
            <a:r>
              <a:rPr lang="ru-RU" sz="1600" dirty="0"/>
              <a:t> — два пробела не должны идти подряд.</a:t>
            </a:r>
          </a:p>
          <a:p>
            <a:r>
              <a:rPr lang="ru-RU" sz="1600" dirty="0"/>
              <a:t>При этом размер нового предложения в данной кодировке </a:t>
            </a:r>
            <a:r>
              <a:rPr lang="ru-RU" sz="1600" b="1" u="sng" dirty="0"/>
              <a:t>оказался на 20 байт меньше</a:t>
            </a:r>
            <a:r>
              <a:rPr lang="ru-RU" sz="1600" dirty="0"/>
              <a:t>, чем размер исходного предложения. Напишите в ответе вычеркнутое название хвойного растения.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91062" y="1306657"/>
            <a:ext cx="4201417" cy="5290695"/>
          </a:xfrm>
        </p:spPr>
        <p:txBody>
          <a:bodyPr/>
          <a:lstStyle/>
          <a:p>
            <a:r>
              <a:rPr lang="ru-RU" sz="2000" b="1" dirty="0" smtClean="0"/>
              <a:t>РЕШЕНИЕ.</a:t>
            </a:r>
          </a:p>
          <a:p>
            <a:r>
              <a:rPr lang="ru-RU" sz="2000" b="1" dirty="0" smtClean="0"/>
              <a:t>Запоминаем</a:t>
            </a:r>
            <a:r>
              <a:rPr lang="ru-RU" sz="2000" b="1" dirty="0"/>
              <a:t>! </a:t>
            </a:r>
            <a:endParaRPr lang="ru-RU" sz="2000" b="1" dirty="0" smtClean="0"/>
          </a:p>
          <a:p>
            <a:r>
              <a:rPr lang="ru-RU" sz="2000" b="1" dirty="0" smtClean="0"/>
              <a:t>8 </a:t>
            </a:r>
            <a:r>
              <a:rPr lang="ru-RU" sz="2000" b="1" dirty="0"/>
              <a:t>бит = 1 байту.</a:t>
            </a:r>
            <a:endParaRPr lang="ru-RU" sz="2000" dirty="0"/>
          </a:p>
          <a:p>
            <a:r>
              <a:rPr lang="ru-RU" sz="2000" dirty="0" smtClean="0"/>
              <a:t>32 бита : 8 = 4 </a:t>
            </a:r>
            <a:r>
              <a:rPr lang="ru-RU" sz="2000" dirty="0"/>
              <a:t>байта (количество информации, которую занимает </a:t>
            </a:r>
            <a:r>
              <a:rPr lang="ru-RU" sz="2000" u="sng" dirty="0"/>
              <a:t>1 символ</a:t>
            </a:r>
            <a:r>
              <a:rPr lang="ru-RU" sz="2000" dirty="0"/>
              <a:t>).</a:t>
            </a:r>
          </a:p>
          <a:p>
            <a:r>
              <a:rPr lang="ru-RU" sz="2000" dirty="0" smtClean="0"/>
              <a:t>20 </a:t>
            </a:r>
            <a:r>
              <a:rPr lang="ru-RU" sz="2000" dirty="0"/>
              <a:t>байт : </a:t>
            </a:r>
            <a:r>
              <a:rPr lang="ru-RU" sz="2000" dirty="0" smtClean="0"/>
              <a:t>4 </a:t>
            </a:r>
            <a:r>
              <a:rPr lang="ru-RU" sz="2000" dirty="0"/>
              <a:t>байта = </a:t>
            </a:r>
            <a:r>
              <a:rPr lang="ru-RU" sz="2000" dirty="0" smtClean="0"/>
              <a:t>5 </a:t>
            </a:r>
            <a:r>
              <a:rPr lang="ru-RU" sz="2000" dirty="0"/>
              <a:t>символов (на сколько символов изменился текст, из них 1 запятая и 1 пробел)</a:t>
            </a:r>
          </a:p>
          <a:p>
            <a:r>
              <a:rPr lang="ru-RU" sz="2000" dirty="0"/>
              <a:t>5</a:t>
            </a:r>
            <a:r>
              <a:rPr lang="ru-RU" sz="2000" dirty="0" smtClean="0"/>
              <a:t> </a:t>
            </a:r>
            <a:r>
              <a:rPr lang="ru-RU" sz="2000" dirty="0"/>
              <a:t>– 2 = </a:t>
            </a:r>
            <a:r>
              <a:rPr lang="ru-RU" sz="2000" dirty="0" smtClean="0"/>
              <a:t>3 символа </a:t>
            </a:r>
            <a:r>
              <a:rPr lang="ru-RU" sz="2000" dirty="0"/>
              <a:t>(количество символов, из которых состоит слово) – </a:t>
            </a:r>
            <a:r>
              <a:rPr lang="ru-RU" sz="2000" dirty="0" smtClean="0"/>
              <a:t>ЕЛЬ</a:t>
            </a:r>
            <a:r>
              <a:rPr lang="ru-RU" sz="2000" dirty="0"/>
              <a:t>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 smtClean="0"/>
              <a:t>Ответ: </a:t>
            </a:r>
            <a:r>
              <a:rPr lang="ru-RU" sz="2000" b="1" dirty="0" smtClean="0"/>
              <a:t>ЕЛЬ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658100" cy="1071562"/>
          </a:xfrm>
        </p:spPr>
        <p:txBody>
          <a:bodyPr/>
          <a:lstStyle/>
          <a:p>
            <a:r>
              <a:rPr lang="ru-RU" dirty="0" smtClean="0"/>
              <a:t>Приложение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4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ТЕРН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ИНТЕРНЕТ</Template>
  <TotalTime>539</TotalTime>
  <Words>367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Презентация ИНТЕРНЕТ</vt:lpstr>
      <vt:lpstr>Мастер-класс «Формирование математической  грамотности при подготовке к ОГЭ  по информатике» </vt:lpstr>
      <vt:lpstr>Презентация PowerPoint</vt:lpstr>
      <vt:lpstr>Презентация PowerPoint</vt:lpstr>
      <vt:lpstr>Презентация PowerPoint</vt:lpstr>
      <vt:lpstr>Межпредметные задания</vt:lpstr>
      <vt:lpstr>Презентация PowerPoint</vt:lpstr>
      <vt:lpstr>Презентация PowerPoint</vt:lpstr>
      <vt:lpstr>Задание (тип1) (с сайта Решу ОГЭ)</vt:lpstr>
      <vt:lpstr>Приложение 1</vt:lpstr>
      <vt:lpstr>Приложение 2</vt:lpstr>
      <vt:lpstr>Приложение 3. ПРОВЕРЯЕМ №10238 (тип1):</vt:lpstr>
      <vt:lpstr>Приложение 4. Ответ №10307 (тип1)</vt:lpstr>
      <vt:lpstr>Приложение 5.  Задание (тип 6)</vt:lpstr>
      <vt:lpstr>Задание (тип 6)</vt:lpstr>
      <vt:lpstr>Приложение 6. Самостоятельно.</vt:lpstr>
      <vt:lpstr>Презентация PowerPoint</vt:lpstr>
      <vt:lpstr>Выводы: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Пользователь</cp:lastModifiedBy>
  <cp:revision>36</cp:revision>
  <dcterms:created xsi:type="dcterms:W3CDTF">2011-07-27T06:54:12Z</dcterms:created>
  <dcterms:modified xsi:type="dcterms:W3CDTF">2022-08-24T08:20:20Z</dcterms:modified>
</cp:coreProperties>
</file>