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23"/>
  </p:notesMasterIdLst>
  <p:sldIdLst>
    <p:sldId id="256" r:id="rId2"/>
    <p:sldId id="257" r:id="rId3"/>
    <p:sldId id="258" r:id="rId4"/>
    <p:sldId id="273" r:id="rId5"/>
    <p:sldId id="259" r:id="rId6"/>
    <p:sldId id="274" r:id="rId7"/>
    <p:sldId id="279" r:id="rId8"/>
    <p:sldId id="260" r:id="rId9"/>
    <p:sldId id="275" r:id="rId10"/>
    <p:sldId id="261" r:id="rId11"/>
    <p:sldId id="276" r:id="rId12"/>
    <p:sldId id="262" r:id="rId13"/>
    <p:sldId id="271" r:id="rId14"/>
    <p:sldId id="264" r:id="rId15"/>
    <p:sldId id="265" r:id="rId16"/>
    <p:sldId id="266" r:id="rId17"/>
    <p:sldId id="268" r:id="rId18"/>
    <p:sldId id="270" r:id="rId19"/>
    <p:sldId id="272" r:id="rId20"/>
    <p:sldId id="281" r:id="rId21"/>
    <p:sldId id="28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5208"/>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2" autoAdjust="0"/>
  </p:normalViewPr>
  <p:slideViewPr>
    <p:cSldViewPr snapToGrid="0">
      <p:cViewPr varScale="1">
        <p:scale>
          <a:sx n="107" d="100"/>
          <a:sy n="107" d="100"/>
        </p:scale>
        <p:origin x="-7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43E2BE-3F47-4345-A442-A0B3D3A45E58}" type="datetimeFigureOut">
              <a:rPr lang="ru-RU"/>
              <a:pPr>
                <a:defRPr/>
              </a:pPr>
              <a:t>13.06.2019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607BC4E-CE1A-4D77-8C82-C88EA177B09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355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C65B3-BC4F-474D-ABA0-7026981E77F8}" type="slidenum">
              <a:rPr lang="ru-RU">
                <a:cs typeface="Arial" charset="0"/>
              </a:rPr>
              <a:pPr fontAlgn="base">
                <a:spcBef>
                  <a:spcPct val="0"/>
                </a:spcBef>
                <a:spcAft>
                  <a:spcPct val="0"/>
                </a:spcAft>
                <a:defRPr/>
              </a:pPr>
              <a:t>9</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40A96-9F50-4D1C-8A7B-C902A61E94F7}" type="slidenum">
              <a:rPr lang="ru-RU">
                <a:cs typeface="Arial" charset="0"/>
              </a:rPr>
              <a:pPr fontAlgn="base">
                <a:spcBef>
                  <a:spcPct val="0"/>
                </a:spcBef>
                <a:spcAft>
                  <a:spcPct val="0"/>
                </a:spcAft>
                <a:defRPr/>
              </a:pPr>
              <a:t>14</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620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C65AC5BA-1F13-47C0-8770-C764A7AEC84A}" type="datetimeFigureOut">
              <a:rPr lang="ru-RU"/>
              <a:pPr>
                <a:defRPr/>
              </a:pPr>
              <a:t>13.06.2019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81CA133-0AA5-44E6-AD77-FA64B995364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3CDB69F-640E-4CCA-884F-A9612A411B42}" type="datetimeFigureOut">
              <a:rPr lang="ru-RU"/>
              <a:pPr>
                <a:defRPr/>
              </a:pPr>
              <a:t>13.06.2019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0AA0C23-B334-4556-B6D7-E82DDF9A9B5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486525" y="381000"/>
            <a:ext cx="1857375"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61B8010-A8E8-4D73-AE20-926A75C80D98}" type="datetimeFigureOut">
              <a:rPr lang="ru-RU"/>
              <a:pPr>
                <a:defRPr/>
              </a:pPr>
              <a:t>13.06.2019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D622E60-F4B5-4F36-B3F6-01612CD6390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AD1F3CD9-3FDB-4E2F-8F2D-1FC9378D95EF}" type="datetimeFigureOut">
              <a:rPr lang="ru-RU"/>
              <a:pPr>
                <a:defRPr/>
              </a:pPr>
              <a:t>13.06.2019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0DA2F87-2654-40A0-ACC9-2C4AB83BB11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6200" b="1" baseline="0"/>
            </a:lvl1pPr>
          </a:lstStyle>
          <a:p>
            <a:r>
              <a:rPr lang="ru-RU"/>
              <a:t>Образец заголовка</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4E82A181-6837-427D-8E06-4FE678AAFC9B}" type="datetimeFigureOut">
              <a:rPr lang="ru-RU"/>
              <a:pPr>
                <a:defRPr/>
              </a:pPr>
              <a:t>13.06.2019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BA908B6-464E-4E2D-AC28-D7CA0396F4C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BD9F0966-D9C7-4819-B2D7-E1488E828104}" type="datetimeFigureOut">
              <a:rPr lang="ru-RU"/>
              <a:pPr>
                <a:defRPr/>
              </a:pPr>
              <a:t>13.06.2019</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F7FE5A8-5454-4016-B2BA-011709A1F79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946404" y="1713655"/>
            <a:ext cx="3360420" cy="731520"/>
          </a:xfrm>
        </p:spPr>
        <p:txBody>
          <a:bodyPr anchor="b"/>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594860" y="1713655"/>
            <a:ext cx="3360420" cy="731520"/>
          </a:xfrm>
        </p:spPr>
        <p:txBody>
          <a:bodyPr anchor="b"/>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35889417-D7CF-4019-A212-23624B8BF03E}" type="datetimeFigureOut">
              <a:rPr lang="ru-RU"/>
              <a:pPr>
                <a:defRPr/>
              </a:pPr>
              <a:t>13.06.2019</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1521760E-A4D4-42A9-925F-3C42D98AB60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p:txBody>
          <a:bodyPr/>
          <a:lstStyle/>
          <a:p>
            <a:r>
              <a:rPr lang="ru-RU"/>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AE6BEE91-29AF-42F2-9DB8-4980E241ADB8}" type="datetimeFigureOut">
              <a:rPr lang="ru-RU"/>
              <a:pPr>
                <a:defRPr/>
              </a:pPr>
              <a:t>13.06.2019</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7" name="Slide Number Placeholder 4"/>
          <p:cNvSpPr>
            <a:spLocks noGrp="1"/>
          </p:cNvSpPr>
          <p:nvPr>
            <p:ph type="sldNum" sz="quarter" idx="12"/>
          </p:nvPr>
        </p:nvSpPr>
        <p:spPr/>
        <p:txBody>
          <a:bodyPr/>
          <a:lstStyle>
            <a:lvl1pPr>
              <a:defRPr/>
            </a:lvl1pPr>
          </a:lstStyle>
          <a:p>
            <a:pPr>
              <a:defRPr/>
            </a:pPr>
            <a:fld id="{054154D8-E738-4CC7-ACEB-1AF21E2225F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9F04C983-6E2A-496A-88EC-3769BF9D594B}" type="datetimeFigureOut">
              <a:rPr lang="ru-RU"/>
              <a:pPr>
                <a:defRPr/>
              </a:pPr>
              <a:t>13.06.2019</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E012264E-AB46-4C1A-8D2C-5A4B2092ED6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800" b="1" baseline="0"/>
            </a:lvl1pPr>
          </a:lstStyle>
          <a:p>
            <a:r>
              <a:rPr lang="ru-RU"/>
              <a:t>Образец заголовка</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56BDA339-EE96-444F-9DC0-DA899C19C8CD}" type="datetimeFigureOut">
              <a:rPr lang="ru-RU"/>
              <a:pPr>
                <a:defRPr/>
              </a:pPr>
              <a:t>13.06.2019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F6AD640-D3E3-469B-AD6B-5FAC19219A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5105400"/>
            <a:ext cx="8469313"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lstStyle>
            <a:lvl1pPr>
              <a:defRPr sz="2800" b="1">
                <a:solidFill>
                  <a:schemeClr val="bg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Date Placeholder 4"/>
          <p:cNvSpPr>
            <a:spLocks noGrp="1"/>
          </p:cNvSpPr>
          <p:nvPr>
            <p:ph type="dt" sz="half" idx="10"/>
          </p:nvPr>
        </p:nvSpPr>
        <p:spPr/>
        <p:txBody>
          <a:bodyPr/>
          <a:lstStyle>
            <a:lvl1pPr>
              <a:defRPr/>
            </a:lvl1pPr>
          </a:lstStyle>
          <a:p>
            <a:pPr>
              <a:defRPr/>
            </a:pPr>
            <a:fld id="{143289E0-C234-4BC1-8B97-59A71C3820F7}" type="datetimeFigureOut">
              <a:rPr lang="ru-RU"/>
              <a:pPr>
                <a:defRPr/>
              </a:pPr>
              <a:t>13.06.2019</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AF3CF70-220E-424F-907B-A57F1F78936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513" y="0"/>
            <a:ext cx="7318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6200000">
            <a:off x="7831138" y="1044575"/>
            <a:ext cx="1905000" cy="273050"/>
          </a:xfrm>
          <a:prstGeom prst="rect">
            <a:avLst/>
          </a:prstGeom>
        </p:spPr>
        <p:txBody>
          <a:bodyPr vert="horz" lIns="91440" tIns="45720" rIns="91440" bIns="45720" rtlCol="0" anchor="ctr"/>
          <a:lstStyle>
            <a:lvl1pPr algn="r" fontAlgn="auto">
              <a:spcBef>
                <a:spcPts val="0"/>
              </a:spcBef>
              <a:spcAft>
                <a:spcPts val="0"/>
              </a:spcAft>
              <a:defRPr sz="1050" b="0">
                <a:solidFill>
                  <a:schemeClr val="accent1">
                    <a:lumMod val="40000"/>
                    <a:lumOff val="60000"/>
                  </a:schemeClr>
                </a:solidFill>
                <a:latin typeface="+mn-lt"/>
                <a:cs typeface="+mn-cs"/>
              </a:defRPr>
            </a:lvl1pPr>
          </a:lstStyle>
          <a:p>
            <a:pPr>
              <a:defRPr/>
            </a:pPr>
            <a:fld id="{DF1B59E7-7374-4F34-88A1-CA54427F8B40}" type="datetimeFigureOut">
              <a:rPr lang="ru-RU"/>
              <a:pPr>
                <a:defRPr/>
              </a:pPr>
              <a:t>13.06.2019</a:t>
            </a:fld>
            <a:endParaRPr lang="ru-RU"/>
          </a:p>
        </p:txBody>
      </p:sp>
      <p:sp>
        <p:nvSpPr>
          <p:cNvPr id="5" name="Footer Placeholder 4"/>
          <p:cNvSpPr>
            <a:spLocks noGrp="1"/>
          </p:cNvSpPr>
          <p:nvPr>
            <p:ph type="ftr" sz="quarter" idx="3"/>
          </p:nvPr>
        </p:nvSpPr>
        <p:spPr>
          <a:xfrm rot="16200000">
            <a:off x="6992938" y="4092575"/>
            <a:ext cx="3581400" cy="273050"/>
          </a:xfrm>
          <a:prstGeom prst="rect">
            <a:avLst/>
          </a:prstGeom>
        </p:spPr>
        <p:txBody>
          <a:bodyPr vert="horz" lIns="91440" tIns="45720" rIns="91440" bIns="45720" rtlCol="0" anchor="ctr"/>
          <a:lstStyle>
            <a:lvl1pPr algn="l" fontAlgn="auto">
              <a:spcBef>
                <a:spcPts val="0"/>
              </a:spcBef>
              <a:spcAft>
                <a:spcPts val="0"/>
              </a:spcAft>
              <a:defRPr sz="1050">
                <a:solidFill>
                  <a:schemeClr val="accent1">
                    <a:lumMod val="40000"/>
                    <a:lumOff val="6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440738" y="6172200"/>
            <a:ext cx="685800" cy="593725"/>
          </a:xfrm>
          <a:prstGeom prst="rect">
            <a:avLst/>
          </a:prstGeom>
        </p:spPr>
        <p:txBody>
          <a:bodyPr vert="horz" lIns="27432" tIns="45720" rIns="27432" bIns="45720" rtlCol="0" anchor="ctr">
            <a:normAutofit/>
          </a:bodyPr>
          <a:lstStyle>
            <a:lvl1pPr algn="ctr" fontAlgn="auto">
              <a:spcBef>
                <a:spcPts val="0"/>
              </a:spcBef>
              <a:spcAft>
                <a:spcPts val="0"/>
              </a:spcAft>
              <a:defRPr sz="3200">
                <a:solidFill>
                  <a:schemeClr val="accent1">
                    <a:lumMod val="60000"/>
                    <a:lumOff val="40000"/>
                  </a:schemeClr>
                </a:solidFill>
                <a:latin typeface="+mj-lt"/>
                <a:cs typeface="+mn-cs"/>
              </a:defRPr>
            </a:lvl1pPr>
          </a:lstStyle>
          <a:p>
            <a:pPr>
              <a:defRPr/>
            </a:pPr>
            <a:fld id="{01286AA0-9D91-4654-8ABC-186B8216A2D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34" r:id="rId8"/>
    <p:sldLayoutId id="2147483942" r:id="rId9"/>
    <p:sldLayoutId id="2147483943" r:id="rId10"/>
    <p:sldLayoutId id="2147483944" r:id="rId11"/>
  </p:sldLayoutIdLst>
  <p:txStyles>
    <p:titleStyle>
      <a:lvl1pPr algn="l" rtl="0" eaLnBrk="0" fontAlgn="base" hangingPunct="0">
        <a:lnSpc>
          <a:spcPct val="90000"/>
        </a:lnSpc>
        <a:spcBef>
          <a:spcPct val="0"/>
        </a:spcBef>
        <a:spcAft>
          <a:spcPct val="0"/>
        </a:spcAft>
        <a:defRPr sz="4000" b="1" kern="1200" spc="-70">
          <a:solidFill>
            <a:schemeClr val="accent1"/>
          </a:solidFill>
          <a:latin typeface="+mj-lt"/>
          <a:ea typeface="+mj-ea"/>
          <a:cs typeface="+mj-cs"/>
        </a:defRPr>
      </a:lvl1pPr>
      <a:lvl2pPr algn="l" rtl="0" eaLnBrk="0" fontAlgn="base" hangingPunct="0">
        <a:lnSpc>
          <a:spcPct val="90000"/>
        </a:lnSpc>
        <a:spcBef>
          <a:spcPct val="0"/>
        </a:spcBef>
        <a:spcAft>
          <a:spcPct val="0"/>
        </a:spcAft>
        <a:defRPr sz="4000" b="1">
          <a:solidFill>
            <a:schemeClr val="accent1"/>
          </a:solidFill>
          <a:latin typeface="Century Schoolbook" pitchFamily="18" charset="0"/>
        </a:defRPr>
      </a:lvl2pPr>
      <a:lvl3pPr algn="l" rtl="0" eaLnBrk="0" fontAlgn="base" hangingPunct="0">
        <a:lnSpc>
          <a:spcPct val="90000"/>
        </a:lnSpc>
        <a:spcBef>
          <a:spcPct val="0"/>
        </a:spcBef>
        <a:spcAft>
          <a:spcPct val="0"/>
        </a:spcAft>
        <a:defRPr sz="4000" b="1">
          <a:solidFill>
            <a:schemeClr val="accent1"/>
          </a:solidFill>
          <a:latin typeface="Century Schoolbook" pitchFamily="18" charset="0"/>
        </a:defRPr>
      </a:lvl3pPr>
      <a:lvl4pPr algn="l" rtl="0" eaLnBrk="0" fontAlgn="base" hangingPunct="0">
        <a:lnSpc>
          <a:spcPct val="90000"/>
        </a:lnSpc>
        <a:spcBef>
          <a:spcPct val="0"/>
        </a:spcBef>
        <a:spcAft>
          <a:spcPct val="0"/>
        </a:spcAft>
        <a:defRPr sz="4000" b="1">
          <a:solidFill>
            <a:schemeClr val="accent1"/>
          </a:solidFill>
          <a:latin typeface="Century Schoolbook" pitchFamily="18" charset="0"/>
        </a:defRPr>
      </a:lvl4pPr>
      <a:lvl5pPr algn="l" rtl="0" eaLnBrk="0" fontAlgn="base" hangingPunct="0">
        <a:lnSpc>
          <a:spcPct val="90000"/>
        </a:lnSpc>
        <a:spcBef>
          <a:spcPct val="0"/>
        </a:spcBef>
        <a:spcAft>
          <a:spcPct val="0"/>
        </a:spcAft>
        <a:defRPr sz="4000" b="1">
          <a:solidFill>
            <a:schemeClr val="accent1"/>
          </a:solidFill>
          <a:latin typeface="Century Schoolbook" pitchFamily="18" charset="0"/>
        </a:defRPr>
      </a:lvl5pPr>
      <a:lvl6pPr marL="457200" algn="l" rtl="0" fontAlgn="base">
        <a:lnSpc>
          <a:spcPct val="90000"/>
        </a:lnSpc>
        <a:spcBef>
          <a:spcPct val="0"/>
        </a:spcBef>
        <a:spcAft>
          <a:spcPct val="0"/>
        </a:spcAft>
        <a:defRPr sz="4000" b="1">
          <a:solidFill>
            <a:schemeClr val="accent1"/>
          </a:solidFill>
          <a:latin typeface="Century Schoolbook" pitchFamily="18" charset="0"/>
        </a:defRPr>
      </a:lvl6pPr>
      <a:lvl7pPr marL="914400" algn="l" rtl="0" fontAlgn="base">
        <a:lnSpc>
          <a:spcPct val="90000"/>
        </a:lnSpc>
        <a:spcBef>
          <a:spcPct val="0"/>
        </a:spcBef>
        <a:spcAft>
          <a:spcPct val="0"/>
        </a:spcAft>
        <a:defRPr sz="4000" b="1">
          <a:solidFill>
            <a:schemeClr val="accent1"/>
          </a:solidFill>
          <a:latin typeface="Century Schoolbook" pitchFamily="18" charset="0"/>
        </a:defRPr>
      </a:lvl7pPr>
      <a:lvl8pPr marL="1371600" algn="l" rtl="0" fontAlgn="base">
        <a:lnSpc>
          <a:spcPct val="90000"/>
        </a:lnSpc>
        <a:spcBef>
          <a:spcPct val="0"/>
        </a:spcBef>
        <a:spcAft>
          <a:spcPct val="0"/>
        </a:spcAft>
        <a:defRPr sz="4000" b="1">
          <a:solidFill>
            <a:schemeClr val="accent1"/>
          </a:solidFill>
          <a:latin typeface="Century Schoolbook" pitchFamily="18" charset="0"/>
        </a:defRPr>
      </a:lvl8pPr>
      <a:lvl9pPr marL="1828800" algn="l" rtl="0" fontAlgn="base">
        <a:lnSpc>
          <a:spcPct val="90000"/>
        </a:lnSpc>
        <a:spcBef>
          <a:spcPct val="0"/>
        </a:spcBef>
        <a:spcAft>
          <a:spcPct val="0"/>
        </a:spcAft>
        <a:defRPr sz="4000" b="1">
          <a:solidFill>
            <a:schemeClr val="accent1"/>
          </a:solidFill>
          <a:latin typeface="Century Schoolbook" pitchFamily="18" charset="0"/>
        </a:defRPr>
      </a:lvl9pPr>
    </p:titleStyle>
    <p:bodyStyle>
      <a:lvl1pPr marL="182563" indent="-182563" algn="l" rtl="0" eaLnBrk="0" fontAlgn="base" hangingPunct="0">
        <a:lnSpc>
          <a:spcPct val="95000"/>
        </a:lnSpc>
        <a:spcBef>
          <a:spcPts val="1400"/>
        </a:spcBef>
        <a:spcAft>
          <a:spcPts val="200"/>
        </a:spcAft>
        <a:buClr>
          <a:schemeClr val="accent1"/>
        </a:buClr>
        <a:buSzPct val="80000"/>
        <a:buFont typeface="Arial" charset="0"/>
        <a:buChar char="•"/>
        <a:defRPr sz="2000" kern="1200" spc="10">
          <a:solidFill>
            <a:srgbClr val="595959"/>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itchFamily="18" charset="2"/>
        <a:buChar char=""/>
        <a:defRPr kern="1200">
          <a:solidFill>
            <a:srgbClr val="595959"/>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itchFamily="18" charset="2"/>
        <a:buChar char=""/>
        <a:defRPr sz="1600" kern="1200">
          <a:solidFill>
            <a:srgbClr val="595959"/>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itchFamily="18" charset="2"/>
        <a:buChar char=""/>
        <a:defRPr sz="1400" kern="1200">
          <a:solidFill>
            <a:srgbClr val="595959"/>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itchFamily="18" charset="2"/>
        <a:buChar char=""/>
        <a:defRPr sz="1400" kern="1200">
          <a:solidFill>
            <a:srgbClr val="595959"/>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4"/>
          <p:cNvPicPr>
            <a:picLocks noChangeAspect="1"/>
          </p:cNvPicPr>
          <p:nvPr/>
        </p:nvPicPr>
        <p:blipFill>
          <a:blip r:embed="rId2"/>
          <a:srcRect/>
          <a:stretch>
            <a:fillRect/>
          </a:stretch>
        </p:blipFill>
        <p:spPr bwMode="auto">
          <a:xfrm>
            <a:off x="0" y="0"/>
            <a:ext cx="848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6"/>
          <p:cNvPicPr>
            <a:picLocks noChangeAspect="1"/>
          </p:cNvPicPr>
          <p:nvPr/>
        </p:nvPicPr>
        <p:blipFill>
          <a:blip r:embed="rId2"/>
          <a:srcRect/>
          <a:stretch>
            <a:fillRect/>
          </a:stretch>
        </p:blipFill>
        <p:spPr bwMode="auto">
          <a:xfrm>
            <a:off x="0" y="0"/>
            <a:ext cx="8412163" cy="6858000"/>
          </a:xfrm>
          <a:prstGeom prst="rect">
            <a:avLst/>
          </a:prstGeom>
          <a:noFill/>
          <a:ln w="9525">
            <a:noFill/>
            <a:miter lim="800000"/>
            <a:headEnd/>
            <a:tailEnd/>
          </a:ln>
        </p:spPr>
      </p:pic>
      <p:sp>
        <p:nvSpPr>
          <p:cNvPr id="8" name="Заголовок 7">
            <a:extLst>
              <a:ext uri="{FF2B5EF4-FFF2-40B4-BE49-F238E27FC236}"/>
            </a:extLst>
          </p:cNvPr>
          <p:cNvSpPr>
            <a:spLocks noGrp="1"/>
          </p:cNvSpPr>
          <p:nvPr>
            <p:ph type="title"/>
          </p:nvPr>
        </p:nvSpPr>
        <p:spPr>
          <a:xfrm>
            <a:off x="3916363" y="0"/>
            <a:ext cx="5227637" cy="5845175"/>
          </a:xfrm>
        </p:spPr>
        <p:style>
          <a:lnRef idx="0">
            <a:scrgbClr r="0" g="0" b="0"/>
          </a:lnRef>
          <a:fillRef idx="0">
            <a:scrgbClr r="0" g="0" b="0"/>
          </a:fillRef>
          <a:effectRef idx="0">
            <a:scrgbClr r="0" g="0" b="0"/>
          </a:effectRef>
          <a:fontRef idx="minor">
            <a:schemeClr val="dk1"/>
          </a:fontRef>
        </p:style>
        <p:txBody>
          <a:bodyPr>
            <a:noAutofit/>
          </a:bodyPr>
          <a:lstStyle/>
          <a:p>
            <a:pPr eaLnBrk="1" fontAlgn="auto" hangingPunct="1">
              <a:spcAft>
                <a:spcPts val="0"/>
              </a:spcAft>
              <a:defRPr/>
            </a:pPr>
            <a:r>
              <a:rPr lang="en-US" sz="3200" dirty="0">
                <a:solidFill>
                  <a:schemeClr val="tx1"/>
                </a:solidFill>
                <a:effectLst>
                  <a:outerShdw blurRad="38100" dist="38100" dir="2700000" algn="tl">
                    <a:srgbClr val="000000">
                      <a:alpha val="43137"/>
                    </a:srgbClr>
                  </a:outerShdw>
                </a:effectLst>
              </a:rPr>
              <a:t>The Firefighter job is </a:t>
            </a:r>
            <a:r>
              <a:rPr lang="en-US" sz="3200" u="sng" dirty="0">
                <a:solidFill>
                  <a:srgbClr val="FF0000"/>
                </a:solidFill>
                <a:effectLst>
                  <a:outerShdw blurRad="38100" dist="38100" dir="2700000" algn="tl">
                    <a:srgbClr val="000000">
                      <a:alpha val="43137"/>
                    </a:srgbClr>
                  </a:outerShdw>
                </a:effectLst>
              </a:rPr>
              <a:t>saving people</a:t>
            </a:r>
            <a:r>
              <a:rPr lang="en-US" sz="3200" dirty="0">
                <a:solidFill>
                  <a:schemeClr val="tx1"/>
                </a:solidFill>
                <a:effectLst>
                  <a:outerShdw blurRad="38100" dist="38100" dir="2700000" algn="tl">
                    <a:srgbClr val="000000">
                      <a:alpha val="43137"/>
                    </a:srgbClr>
                  </a:outerShdw>
                </a:effectLst>
              </a:rPr>
              <a:t> from a burning house. They can put out the fire from houses. They also save their partner if these are stuck from the fire. Firefighter could save people </a:t>
            </a:r>
            <a:r>
              <a:rPr lang="en-US" sz="3200" u="sng" dirty="0">
                <a:solidFill>
                  <a:srgbClr val="FF0000"/>
                </a:solidFill>
                <a:effectLst>
                  <a:outerShdw blurRad="38100" dist="38100" dir="2700000" algn="tl">
                    <a:srgbClr val="000000">
                      <a:alpha val="43137"/>
                    </a:srgbClr>
                  </a:outerShdw>
                </a:effectLst>
              </a:rPr>
              <a:t>in so many ways as possible</a:t>
            </a:r>
            <a:r>
              <a:rPr lang="en-US" sz="3200" dirty="0">
                <a:solidFill>
                  <a:schemeClr val="tx1"/>
                </a:solidFill>
                <a:effectLst>
                  <a:outerShdw blurRad="38100" dist="38100" dir="2700000" algn="tl">
                    <a:srgbClr val="000000">
                      <a:alpha val="43137"/>
                    </a:srgbClr>
                  </a:outerShdw>
                </a:effectLst>
              </a:rPr>
              <a:t>. If you would like to be a firefighter, you go to college for 4 years</a:t>
            </a:r>
            <a:r>
              <a:rPr lang="en-US" sz="3200" dirty="0">
                <a:solidFill>
                  <a:schemeClr val="tx1"/>
                </a:solidFill>
              </a:rPr>
              <a:t>.</a:t>
            </a:r>
            <a:endParaRPr lang="ru-RU" sz="3200" dirty="0">
              <a:solidFill>
                <a:schemeClr val="tx1"/>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p:cNvPicPr>
            <a:picLocks noChangeAspect="1"/>
          </p:cNvPicPr>
          <p:nvPr/>
        </p:nvPicPr>
        <p:blipFill>
          <a:blip r:embed="rId2"/>
          <a:srcRect/>
          <a:stretch>
            <a:fillRect/>
          </a:stretch>
        </p:blipFill>
        <p:spPr bwMode="auto">
          <a:xfrm>
            <a:off x="0" y="0"/>
            <a:ext cx="8440738" cy="6858000"/>
          </a:xfrm>
          <a:prstGeom prst="rect">
            <a:avLst/>
          </a:prstGeom>
          <a:noFill/>
          <a:ln w="9525">
            <a:noFill/>
            <a:miter lim="800000"/>
            <a:headEnd/>
            <a:tailEnd/>
          </a:ln>
        </p:spPr>
      </p:pic>
      <p:sp>
        <p:nvSpPr>
          <p:cNvPr id="3" name="Rectangle 1">
            <a:extLst>
              <a:ext uri="{FF2B5EF4-FFF2-40B4-BE49-F238E27FC236}"/>
            </a:extLst>
          </p:cNvPr>
          <p:cNvSpPr>
            <a:spLocks noGrp="1" noChangeArrowheads="1"/>
          </p:cNvSpPr>
          <p:nvPr>
            <p:ph type="title"/>
          </p:nvPr>
        </p:nvSpPr>
        <p:spPr bwMode="auto">
          <a:xfrm>
            <a:off x="0" y="-142875"/>
            <a:ext cx="8440738" cy="6751638"/>
          </a:xfrm>
        </p:spPr>
        <p:txBody>
          <a:bodyPr wrap="square" bIns="0" numCol="1" anchor="ctr" anchorCtr="0" compatLnSpc="1">
            <a:prstTxWarp prst="textNoShape">
              <a:avLst/>
            </a:prstTxWarp>
            <a:spAutoFit/>
          </a:bodyPr>
          <a:lstStyle/>
          <a:p>
            <a:pPr>
              <a:lnSpc>
                <a:spcPct val="100000"/>
              </a:lnSpc>
            </a:pPr>
            <a:r>
              <a:rPr lang="ru-RU" altLang="ru-RU" smtClean="0">
                <a:solidFill>
                  <a:schemeClr val="bg1"/>
                </a:solidFill>
                <a:effectLst>
                  <a:outerShdw blurRad="38100" dist="38100" dir="2700000" algn="tl">
                    <a:srgbClr val="C0C0C0"/>
                  </a:outerShdw>
                </a:effectLst>
                <a:latin typeface="Times New Roman" pitchFamily="18" charset="0"/>
                <a:cs typeface="Times New Roman" pitchFamily="18" charset="0"/>
              </a:rPr>
              <a:t>Работа пожарного – </a:t>
            </a:r>
            <a:r>
              <a:rPr lang="ru-RU" altLang="ru-RU" u="sng" smtClean="0">
                <a:solidFill>
                  <a:srgbClr val="FF0000"/>
                </a:solidFill>
                <a:effectLst>
                  <a:outerShdw blurRad="38100" dist="38100" dir="2700000" algn="tl">
                    <a:srgbClr val="C0C0C0"/>
                  </a:outerShdw>
                </a:effectLst>
                <a:latin typeface="Times New Roman" pitchFamily="18" charset="0"/>
                <a:cs typeface="Times New Roman" pitchFamily="18" charset="0"/>
              </a:rPr>
              <a:t>спасать людей</a:t>
            </a:r>
            <a:r>
              <a:rPr lang="ru-RU" altLang="ru-RU" smtClean="0">
                <a:solidFill>
                  <a:srgbClr val="212121"/>
                </a:solidFill>
                <a:effectLst>
                  <a:outerShdw blurRad="38100" dist="38100" dir="2700000" algn="tl">
                    <a:srgbClr val="C0C0C0"/>
                  </a:outerShdw>
                </a:effectLst>
                <a:latin typeface="Times New Roman" pitchFamily="18" charset="0"/>
                <a:cs typeface="Times New Roman" pitchFamily="18" charset="0"/>
              </a:rPr>
              <a:t> </a:t>
            </a:r>
            <a:r>
              <a:rPr lang="ru-RU" altLang="ru-RU" smtClean="0">
                <a:solidFill>
                  <a:schemeClr val="bg1"/>
                </a:solidFill>
                <a:effectLst>
                  <a:outerShdw blurRad="38100" dist="38100" dir="2700000" algn="tl">
                    <a:srgbClr val="C0C0C0"/>
                  </a:outerShdw>
                </a:effectLst>
                <a:latin typeface="Times New Roman" pitchFamily="18" charset="0"/>
                <a:cs typeface="Times New Roman" pitchFamily="18" charset="0"/>
              </a:rPr>
              <a:t>из горящего здания. Пожарные могут потушить огонь из  домов. Они также спасают своих товарищей, если те заблокированы огнём.</a:t>
            </a:r>
            <a:r>
              <a:rPr lang="en-US" altLang="ru-RU" smtClean="0">
                <a:solidFill>
                  <a:schemeClr val="bg1"/>
                </a:solidFill>
                <a:effectLst>
                  <a:outerShdw blurRad="38100" dist="38100" dir="2700000" algn="tl">
                    <a:srgbClr val="C0C0C0"/>
                  </a:outerShdw>
                </a:effectLst>
                <a:latin typeface="Times New Roman" pitchFamily="18" charset="0"/>
                <a:cs typeface="Times New Roman" pitchFamily="18" charset="0"/>
              </a:rPr>
              <a:t> </a:t>
            </a:r>
            <a:r>
              <a:rPr lang="ru-RU" altLang="ru-RU" smtClean="0">
                <a:solidFill>
                  <a:schemeClr val="bg1"/>
                </a:solidFill>
                <a:effectLst>
                  <a:outerShdw blurRad="38100" dist="38100" dir="2700000" algn="tl">
                    <a:srgbClr val="C0C0C0"/>
                  </a:outerShdw>
                </a:effectLst>
                <a:latin typeface="Times New Roman" pitchFamily="18" charset="0"/>
                <a:cs typeface="Times New Roman" pitchFamily="18" charset="0"/>
              </a:rPr>
              <a:t>Пожарные спасают людей </a:t>
            </a:r>
            <a:r>
              <a:rPr lang="ru-RU" altLang="ru-RU" u="sng" smtClean="0">
                <a:solidFill>
                  <a:srgbClr val="FF0000"/>
                </a:solidFill>
                <a:effectLst>
                  <a:outerShdw blurRad="38100" dist="38100" dir="2700000" algn="tl">
                    <a:srgbClr val="C0C0C0"/>
                  </a:outerShdw>
                </a:effectLst>
                <a:latin typeface="Times New Roman" pitchFamily="18" charset="0"/>
                <a:cs typeface="Times New Roman" pitchFamily="18" charset="0"/>
              </a:rPr>
              <a:t>всеми возможными способами.</a:t>
            </a:r>
            <a:r>
              <a:rPr lang="ru-RU" altLang="ru-RU" smtClean="0">
                <a:solidFill>
                  <a:srgbClr val="212121"/>
                </a:solidFill>
                <a:effectLst>
                  <a:outerShdw blurRad="38100" dist="38100" dir="2700000" algn="tl">
                    <a:srgbClr val="C0C0C0"/>
                  </a:outerShdw>
                </a:effectLst>
                <a:latin typeface="Times New Roman" pitchFamily="18" charset="0"/>
                <a:cs typeface="Times New Roman" pitchFamily="18" charset="0"/>
              </a:rPr>
              <a:t>. </a:t>
            </a:r>
            <a:r>
              <a:rPr lang="ru-RU" altLang="ru-RU" smtClean="0">
                <a:solidFill>
                  <a:schemeClr val="bg1"/>
                </a:solidFill>
                <a:effectLst>
                  <a:outerShdw blurRad="38100" dist="38100" dir="2700000" algn="tl">
                    <a:srgbClr val="C0C0C0"/>
                  </a:outerShdw>
                </a:effectLst>
                <a:latin typeface="Times New Roman" pitchFamily="18" charset="0"/>
                <a:cs typeface="Times New Roman" pitchFamily="18" charset="0"/>
              </a:rPr>
              <a:t>Если бы Вы захотели стать пожарным, - Вам следовало бы поступить в колледж на 4 года учёбы.</a:t>
            </a:r>
            <a:r>
              <a:rPr lang="ru-RU" altLang="ru-RU" b="0" smtClean="0">
                <a:solidFill>
                  <a:schemeClr val="bg1"/>
                </a:solidFill>
              </a:rPr>
              <a:t> </a:t>
            </a:r>
            <a:endParaRPr lang="ru-RU" altLang="ru-RU" b="0" smtClean="0">
              <a:solidFill>
                <a:schemeClr val="bg1"/>
              </a:solidFill>
              <a:latin typeface="Arial" charset="0"/>
            </a:endParaRPr>
          </a:p>
        </p:txBody>
      </p:sp>
    </p:spTree>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5"/>
          <p:cNvPicPr>
            <a:picLocks noChangeAspect="1"/>
          </p:cNvPicPr>
          <p:nvPr/>
        </p:nvPicPr>
        <p:blipFill>
          <a:blip r:embed="rId2"/>
          <a:srcRect/>
          <a:stretch>
            <a:fillRect/>
          </a:stretch>
        </p:blipFill>
        <p:spPr bwMode="auto">
          <a:xfrm>
            <a:off x="0" y="0"/>
            <a:ext cx="8383588" cy="6858000"/>
          </a:xfrm>
          <a:prstGeom prst="rect">
            <a:avLst/>
          </a:prstGeom>
          <a:noFill/>
          <a:ln w="9525">
            <a:noFill/>
            <a:miter lim="800000"/>
            <a:headEnd/>
            <a:tailEnd/>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p:cNvPicPr>
            <a:picLocks noChangeAspect="1"/>
          </p:cNvPicPr>
          <p:nvPr/>
        </p:nvPicPr>
        <p:blipFill>
          <a:blip r:embed="rId2"/>
          <a:srcRect r="68289"/>
          <a:stretch>
            <a:fillRect/>
          </a:stretch>
        </p:blipFill>
        <p:spPr bwMode="auto">
          <a:xfrm>
            <a:off x="-196850" y="0"/>
            <a:ext cx="2659063" cy="6858000"/>
          </a:xfrm>
          <a:prstGeom prst="rect">
            <a:avLst/>
          </a:prstGeom>
          <a:noFill/>
          <a:ln w="9525">
            <a:noFill/>
            <a:miter lim="800000"/>
            <a:headEnd/>
            <a:tailEnd/>
          </a:ln>
        </p:spPr>
      </p:pic>
      <p:sp>
        <p:nvSpPr>
          <p:cNvPr id="3" name="Rectangle 1"/>
          <p:cNvSpPr>
            <a:spLocks noChangeArrowheads="1"/>
          </p:cNvSpPr>
          <p:nvPr/>
        </p:nvSpPr>
        <p:spPr bwMode="auto">
          <a:xfrm>
            <a:off x="2462213" y="141288"/>
            <a:ext cx="5668962" cy="5954712"/>
          </a:xfrm>
          <a:prstGeom prst="rect">
            <a:avLst/>
          </a:prstGeom>
          <a:noFill/>
          <a:ln w="9525">
            <a:noFill/>
            <a:miter lim="800000"/>
            <a:headEnd/>
            <a:tailEnd/>
          </a:ln>
        </p:spPr>
        <p:txBody>
          <a:bodyPr lIns="495144" bIns="0" anchor="ctr">
            <a:spAutoFit/>
          </a:bodyPr>
          <a:lstStyle/>
          <a:p>
            <a:pPr defTabSz="914400" eaLnBrk="0" hangingPunct="0">
              <a:buFontTx/>
              <a:buChar char="•"/>
            </a:pPr>
            <a:r>
              <a:rPr lang="en-US" altLang="ru-RU" sz="3200">
                <a:solidFill>
                  <a:srgbClr val="212121"/>
                </a:solidFill>
                <a:latin typeface="Times New Roman" pitchFamily="18" charset="0"/>
                <a:cs typeface="Times New Roman" pitchFamily="18" charset="0"/>
              </a:rPr>
              <a:t>Make sure your coat, trousers, and boots are the right size. </a:t>
            </a:r>
          </a:p>
          <a:p>
            <a:pPr defTabSz="914400" eaLnBrk="0" hangingPunct="0">
              <a:buFontTx/>
              <a:buChar char="•"/>
            </a:pPr>
            <a:r>
              <a:rPr lang="en-US" altLang="ru-RU" sz="3200">
                <a:solidFill>
                  <a:srgbClr val="212121"/>
                </a:solidFill>
                <a:latin typeface="Times New Roman" pitchFamily="18" charset="0"/>
                <a:cs typeface="Times New Roman" pitchFamily="18" charset="0"/>
              </a:rPr>
              <a:t>Your hood must fit properly under your helmet. Also, check for cracks in your goggles. </a:t>
            </a:r>
          </a:p>
          <a:p>
            <a:pPr defTabSz="914400" eaLnBrk="0" hangingPunct="0">
              <a:buFontTx/>
              <a:buChar char="•"/>
            </a:pPr>
            <a:r>
              <a:rPr lang="en-US" altLang="ru-RU" sz="3200">
                <a:solidFill>
                  <a:srgbClr val="212121"/>
                </a:solidFill>
                <a:latin typeface="Times New Roman" pitchFamily="18" charset="0"/>
                <a:cs typeface="Times New Roman" pitchFamily="18" charset="0"/>
              </a:rPr>
              <a:t>Try your ear plugs. They must fit securely in each ear. </a:t>
            </a:r>
          </a:p>
          <a:p>
            <a:pPr defTabSz="914400" eaLnBrk="0" hangingPunct="0">
              <a:buFontTx/>
              <a:buChar char="•"/>
            </a:pPr>
            <a:r>
              <a:rPr lang="en-US" altLang="ru-RU" sz="3200">
                <a:solidFill>
                  <a:srgbClr val="212121"/>
                </a:solidFill>
                <a:latin typeface="Times New Roman" pitchFamily="18" charset="0"/>
                <a:cs typeface="Times New Roman" pitchFamily="18" charset="0"/>
              </a:rPr>
              <a:t>Practice handling objects with your gloves. If they are too big, request a smaller size. </a:t>
            </a:r>
          </a:p>
          <a:p>
            <a:pPr defTabSz="914400" eaLnBrk="0" hangingPunct="0">
              <a:buFontTx/>
              <a:buChar char="•"/>
            </a:pPr>
            <a:r>
              <a:rPr lang="en-US" altLang="ru-RU" sz="3200">
                <a:solidFill>
                  <a:srgbClr val="212121"/>
                </a:solidFill>
                <a:latin typeface="Times New Roman" pitchFamily="18" charset="0"/>
                <a:cs typeface="Times New Roman" pitchFamily="18" charset="0"/>
              </a:rPr>
              <a:t>Inspect your fire shelter for holes or tears.</a:t>
            </a:r>
            <a:r>
              <a:rPr lang="ru-RU" altLang="ru-RU" sz="3200">
                <a:latin typeface="Century Schoolbook" pitchFamily="18" charset="0"/>
              </a:rPr>
              <a:t> </a:t>
            </a:r>
            <a:endParaRPr lang="ru-RU" altLang="ru-RU" sz="3200"/>
          </a:p>
        </p:txBody>
      </p:sp>
      <p:sp>
        <p:nvSpPr>
          <p:cNvPr id="4" name="Прямоугольник 3"/>
          <p:cNvSpPr>
            <a:spLocks noChangeArrowheads="1"/>
          </p:cNvSpPr>
          <p:nvPr/>
        </p:nvSpPr>
        <p:spPr bwMode="auto">
          <a:xfrm>
            <a:off x="2835275" y="141288"/>
            <a:ext cx="5562600" cy="6246812"/>
          </a:xfrm>
          <a:prstGeom prst="rect">
            <a:avLst/>
          </a:prstGeom>
          <a:noFill/>
          <a:ln w="9525">
            <a:noFill/>
            <a:miter lim="800000"/>
            <a:headEnd/>
            <a:tailEnd/>
          </a:ln>
        </p:spPr>
        <p:txBody>
          <a:bodyPr>
            <a:spAutoFit/>
          </a:bodyPr>
          <a:lstStyle/>
          <a:p>
            <a:pPr marL="457200" indent="-457200" defTabSz="914400" eaLnBrk="0" hangingPunct="0">
              <a:buFont typeface="Arial" charset="0"/>
              <a:buChar char="•"/>
            </a:pPr>
            <a:r>
              <a:rPr lang="ru-RU" altLang="ru-RU" sz="2500">
                <a:solidFill>
                  <a:srgbClr val="212121"/>
                </a:solidFill>
                <a:latin typeface="Times New Roman" pitchFamily="18" charset="0"/>
                <a:cs typeface="Times New Roman" pitchFamily="18" charset="0"/>
              </a:rPr>
              <a:t>Убедитесь, что Ваша куртка, брюки и ботинки правильного размера.</a:t>
            </a:r>
            <a:endParaRPr lang="en-US" altLang="ru-RU" sz="2500">
              <a:solidFill>
                <a:srgbClr val="212121"/>
              </a:solidFill>
              <a:latin typeface="Times New Roman" pitchFamily="18" charset="0"/>
              <a:cs typeface="Times New Roman" pitchFamily="18" charset="0"/>
            </a:endParaRPr>
          </a:p>
          <a:p>
            <a:pPr marL="457200" indent="-457200" defTabSz="914400" eaLnBrk="0" hangingPunct="0">
              <a:buFont typeface="Arial" charset="0"/>
              <a:buChar char="•"/>
            </a:pPr>
            <a:r>
              <a:rPr lang="ru-RU" altLang="ru-RU" sz="2500">
                <a:solidFill>
                  <a:srgbClr val="212121"/>
                </a:solidFill>
                <a:latin typeface="Times New Roman" pitchFamily="18" charset="0"/>
                <a:cs typeface="Times New Roman" pitchFamily="18" charset="0"/>
              </a:rPr>
              <a:t>Ваш капюшон должен плотно подходить под ваш шлем. Кроме того, проверьте,  нет ли трещин в ваших очках.</a:t>
            </a:r>
            <a:endParaRPr lang="en-US" altLang="ru-RU" sz="2500">
              <a:solidFill>
                <a:srgbClr val="212121"/>
              </a:solidFill>
              <a:latin typeface="Times New Roman" pitchFamily="18" charset="0"/>
              <a:cs typeface="Times New Roman" pitchFamily="18" charset="0"/>
            </a:endParaRPr>
          </a:p>
          <a:p>
            <a:pPr marL="457200" indent="-457200" defTabSz="914400" eaLnBrk="0" hangingPunct="0">
              <a:buFont typeface="Arial" charset="0"/>
              <a:buChar char="•"/>
            </a:pPr>
            <a:r>
              <a:rPr lang="ru-RU" altLang="ru-RU" sz="2500">
                <a:solidFill>
                  <a:srgbClr val="212121"/>
                </a:solidFill>
                <a:latin typeface="Times New Roman" pitchFamily="18" charset="0"/>
                <a:cs typeface="Times New Roman" pitchFamily="18" charset="0"/>
              </a:rPr>
              <a:t>Попробуйте свои затычки для ушей. Они должны надёжно входить в каждое ухо.</a:t>
            </a:r>
            <a:endParaRPr lang="en-US" altLang="ru-RU" sz="2500">
              <a:solidFill>
                <a:srgbClr val="212121"/>
              </a:solidFill>
              <a:latin typeface="Times New Roman" pitchFamily="18" charset="0"/>
              <a:cs typeface="Times New Roman" pitchFamily="18" charset="0"/>
            </a:endParaRPr>
          </a:p>
          <a:p>
            <a:pPr marL="457200" indent="-457200" defTabSz="914400" eaLnBrk="0" hangingPunct="0">
              <a:buFont typeface="Arial" charset="0"/>
              <a:buChar char="•"/>
            </a:pPr>
            <a:r>
              <a:rPr lang="ru-RU" altLang="ru-RU" sz="2500">
                <a:solidFill>
                  <a:srgbClr val="212121"/>
                </a:solidFill>
                <a:latin typeface="Times New Roman" pitchFamily="18" charset="0"/>
                <a:cs typeface="Times New Roman" pitchFamily="18" charset="0"/>
              </a:rPr>
              <a:t>Тренируйтесь в перчатках обращаться с предметами. Если перчатки слишком большие,- запросите меньшего размера.</a:t>
            </a:r>
            <a:endParaRPr lang="en-US" altLang="ru-RU" sz="2500">
              <a:solidFill>
                <a:srgbClr val="212121"/>
              </a:solidFill>
              <a:latin typeface="Times New Roman" pitchFamily="18" charset="0"/>
              <a:cs typeface="Times New Roman" pitchFamily="18" charset="0"/>
            </a:endParaRPr>
          </a:p>
          <a:p>
            <a:pPr marL="457200" indent="-457200" defTabSz="914400" eaLnBrk="0" hangingPunct="0">
              <a:buFont typeface="Arial" charset="0"/>
              <a:buChar char="•"/>
            </a:pPr>
            <a:r>
              <a:rPr lang="ru-RU" altLang="ru-RU" sz="2500">
                <a:solidFill>
                  <a:srgbClr val="212121"/>
                </a:solidFill>
                <a:latin typeface="Times New Roman" pitchFamily="18" charset="0"/>
                <a:cs typeface="Times New Roman" pitchFamily="18" charset="0"/>
              </a:rPr>
              <a:t>Осмотрите своё пожарное укрытие на наличие в нём дыр или разрывов.</a:t>
            </a:r>
            <a:endParaRPr lang="ru-RU" altLang="ru-RU" sz="250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2"/>
          <p:cNvPicPr>
            <a:picLocks noChangeAspect="1"/>
          </p:cNvPicPr>
          <p:nvPr/>
        </p:nvPicPr>
        <p:blipFill>
          <a:blip r:embed="rId3"/>
          <a:srcRect t="10550"/>
          <a:stretch>
            <a:fillRect/>
          </a:stretch>
        </p:blipFill>
        <p:spPr bwMode="auto">
          <a:xfrm>
            <a:off x="0" y="0"/>
            <a:ext cx="8458200" cy="6858000"/>
          </a:xfrm>
          <a:prstGeom prst="rect">
            <a:avLst/>
          </a:prstGeom>
          <a:noFill/>
          <a:ln w="9525">
            <a:noFill/>
            <a:miter lim="800000"/>
            <a:headEnd/>
            <a:tailEnd/>
          </a:ln>
        </p:spPr>
      </p:pic>
      <p:sp>
        <p:nvSpPr>
          <p:cNvPr id="4" name="Rectangle 2">
            <a:extLst>
              <a:ext uri="{FF2B5EF4-FFF2-40B4-BE49-F238E27FC236}"/>
            </a:extLst>
          </p:cNvPr>
          <p:cNvSpPr>
            <a:spLocks noChangeArrowheads="1"/>
          </p:cNvSpPr>
          <p:nvPr/>
        </p:nvSpPr>
        <p:spPr bwMode="auto">
          <a:xfrm>
            <a:off x="0" y="5334000"/>
            <a:ext cx="8412163" cy="1524000"/>
          </a:xfrm>
          <a:prstGeom prst="rect">
            <a:avLst/>
          </a:prstGeom>
          <a:noFill/>
          <a:ln w="9525">
            <a:noFill/>
            <a:miter lim="800000"/>
            <a:headEnd/>
            <a:tailEnd/>
          </a:ln>
          <a:effectLst/>
        </p:spPr>
        <p:txBody>
          <a:bodyPr bIns="0" anchor="ctr">
            <a:spAutoFit/>
          </a:bodyPr>
          <a:lstStyle/>
          <a:p>
            <a:pPr defTabSz="914400" eaLnBrk="0" hangingPunct="0">
              <a:defRPr/>
            </a:pPr>
            <a:r>
              <a:rPr lang="en-US" altLang="ru-RU" sz="3200" b="1">
                <a:solidFill>
                  <a:schemeClr val="bg1"/>
                </a:solidFill>
                <a:effectLst>
                  <a:outerShdw blurRad="38100" dist="38100" dir="2700000" algn="tl">
                    <a:srgbClr val="C0C0C0"/>
                  </a:outerShdw>
                </a:effectLst>
                <a:latin typeface="Times New Roman" pitchFamily="18" charset="0"/>
                <a:cs typeface="Times New Roman" pitchFamily="18" charset="0"/>
              </a:rPr>
              <a:t>Firefighters must understand the tools available for their use. Completing a task is quicker and</a:t>
            </a:r>
            <a:r>
              <a:rPr lang="en-US" altLang="ru-RU" sz="3200" b="1">
                <a:solidFill>
                  <a:schemeClr val="bg1"/>
                </a:solidFill>
                <a:effectLst>
                  <a:outerShdw blurRad="38100" dist="38100" dir="2700000" algn="tl">
                    <a:srgbClr val="C0C0C0"/>
                  </a:outerShdw>
                </a:effectLst>
                <a:cs typeface="Times New Roman" pitchFamily="18" charset="0"/>
              </a:rPr>
              <a:t> </a:t>
            </a:r>
            <a:r>
              <a:rPr lang="en-US" altLang="ru-RU" sz="3200" b="1">
                <a:solidFill>
                  <a:schemeClr val="bg1"/>
                </a:solidFill>
                <a:effectLst>
                  <a:outerShdw blurRad="38100" dist="38100" dir="2700000" algn="tl">
                    <a:srgbClr val="C0C0C0"/>
                  </a:outerShdw>
                </a:effectLst>
                <a:latin typeface="Times New Roman" pitchFamily="18" charset="0"/>
                <a:cs typeface="Times New Roman" pitchFamily="18" charset="0"/>
              </a:rPr>
              <a:t>easier with the right tool</a:t>
            </a:r>
            <a:r>
              <a:rPr lang="ru-RU" altLang="ru-RU" sz="3200" b="1">
                <a:solidFill>
                  <a:schemeClr val="bg1"/>
                </a:solidFill>
                <a:effectLst>
                  <a:outerShdw blurRad="38100" dist="38100" dir="2700000" algn="tl">
                    <a:srgbClr val="C0C0C0"/>
                  </a:outerShdw>
                </a:effectLst>
                <a:latin typeface="Times New Roman" pitchFamily="18" charset="0"/>
                <a:cs typeface="Times New Roman" pitchFamily="18" charset="0"/>
              </a:rPr>
              <a:t>.</a:t>
            </a:r>
          </a:p>
        </p:txBody>
      </p:sp>
      <p:sp>
        <p:nvSpPr>
          <p:cNvPr id="2" name="Прямоугольник 1">
            <a:extLst>
              <a:ext uri="{FF2B5EF4-FFF2-40B4-BE49-F238E27FC236}"/>
            </a:extLst>
          </p:cNvPr>
          <p:cNvSpPr/>
          <p:nvPr/>
        </p:nvSpPr>
        <p:spPr>
          <a:xfrm>
            <a:off x="22225" y="5473700"/>
            <a:ext cx="8458200" cy="1384300"/>
          </a:xfrm>
          <a:prstGeom prst="rect">
            <a:avLst/>
          </a:prstGeom>
        </p:spPr>
        <p:txBody>
          <a:bodyPr>
            <a:spAutoFit/>
          </a:bodyPr>
          <a:lstStyle/>
          <a:p>
            <a:pPr>
              <a:defRPr/>
            </a:pPr>
            <a:r>
              <a:rPr lang="ru-RU" altLang="ru-RU" sz="2800" b="1">
                <a:solidFill>
                  <a:schemeClr val="bg1"/>
                </a:solidFill>
                <a:effectLst>
                  <a:outerShdw blurRad="38100" dist="38100" dir="2700000" algn="tl">
                    <a:srgbClr val="C0C0C0"/>
                  </a:outerShdw>
                </a:effectLst>
                <a:latin typeface="Times New Roman" pitchFamily="18" charset="0"/>
                <a:cs typeface="Times New Roman" pitchFamily="18" charset="0"/>
              </a:rPr>
              <a:t>Пожарные должны уметь работать с инструментами. Выполнение задачи быстрее и проще с правильным инструментом.</a:t>
            </a:r>
            <a:endParaRPr lang="ru-RU" sz="2800">
              <a:solidFill>
                <a:schemeClr val="bg1"/>
              </a:solidFill>
              <a:latin typeface="Century Schoolbook"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2"/>
          <p:cNvPicPr>
            <a:picLocks noChangeAspect="1"/>
          </p:cNvPicPr>
          <p:nvPr/>
        </p:nvPicPr>
        <p:blipFill>
          <a:blip r:embed="rId2"/>
          <a:srcRect/>
          <a:stretch>
            <a:fillRect/>
          </a:stretch>
        </p:blipFill>
        <p:spPr bwMode="auto">
          <a:xfrm>
            <a:off x="-42863" y="0"/>
            <a:ext cx="8483601" cy="6858000"/>
          </a:xfrm>
          <a:prstGeom prst="rect">
            <a:avLst/>
          </a:prstGeom>
          <a:noFill/>
          <a:ln w="9525">
            <a:noFill/>
            <a:miter lim="800000"/>
            <a:headEnd/>
            <a:tailEnd/>
          </a:ln>
        </p:spPr>
      </p:pic>
      <p:sp>
        <p:nvSpPr>
          <p:cNvPr id="2" name="Прямоугольник 1">
            <a:extLst>
              <a:ext uri="{FF2B5EF4-FFF2-40B4-BE49-F238E27FC236}"/>
            </a:extLst>
          </p:cNvPr>
          <p:cNvSpPr/>
          <p:nvPr/>
        </p:nvSpPr>
        <p:spPr>
          <a:xfrm>
            <a:off x="141288" y="488950"/>
            <a:ext cx="8299450" cy="1754188"/>
          </a:xfrm>
          <a:prstGeom prst="rect">
            <a:avLst/>
          </a:prstGeom>
        </p:spPr>
        <p:txBody>
          <a:bodyPr>
            <a:spAutoFit/>
          </a:bodyPr>
          <a:lstStyle/>
          <a:p>
            <a:pPr fontAlgn="auto">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n-cs"/>
              </a:rPr>
              <a:t>There are such types of buildings as industrial, skyscraper, hotel in a commercial district.</a:t>
            </a:r>
            <a:endParaRPr lang="ru-RU" sz="3600" b="1" dirty="0">
              <a:solidFill>
                <a:srgbClr val="FFFF00"/>
              </a:solidFill>
              <a:effectLst>
                <a:outerShdw blurRad="38100" dist="38100" dir="2700000" algn="tl">
                  <a:srgbClr val="000000">
                    <a:alpha val="43137"/>
                  </a:srgbClr>
                </a:outerShdw>
              </a:effectLst>
              <a:latin typeface="+mn-lt"/>
              <a:cs typeface="+mn-cs"/>
            </a:endParaRPr>
          </a:p>
        </p:txBody>
      </p:sp>
      <p:sp>
        <p:nvSpPr>
          <p:cNvPr id="7" name="Rectangle 4">
            <a:extLst>
              <a:ext uri="{FF2B5EF4-FFF2-40B4-BE49-F238E27FC236}"/>
            </a:extLst>
          </p:cNvPr>
          <p:cNvSpPr>
            <a:spLocks noChangeArrowheads="1"/>
          </p:cNvSpPr>
          <p:nvPr/>
        </p:nvSpPr>
        <p:spPr bwMode="auto">
          <a:xfrm>
            <a:off x="141288" y="4951413"/>
            <a:ext cx="8440737" cy="1708150"/>
          </a:xfrm>
          <a:prstGeom prst="rect">
            <a:avLst/>
          </a:prstGeom>
          <a:noFill/>
          <a:ln>
            <a:noFill/>
          </a:ln>
          <a:effectLst/>
        </p:spPr>
        <p:txBody>
          <a:bodyPr bIns="0" anchor="ctr">
            <a:spAutoFit/>
          </a:bodyPr>
          <a:lstStyle/>
          <a:p>
            <a:pPr defTabSz="914400" eaLnBrk="0" hangingPunct="0">
              <a:defRPr/>
            </a:pPr>
            <a:r>
              <a:rPr lang="ru-RU" altLang="ru-RU" sz="3600" b="1">
                <a:solidFill>
                  <a:srgbClr val="FFFF00"/>
                </a:solidFill>
                <a:effectLst>
                  <a:outerShdw blurRad="38100" dist="38100" dir="2700000" algn="tl">
                    <a:srgbClr val="C0C0C0"/>
                  </a:outerShdw>
                </a:effectLst>
                <a:latin typeface="Times New Roman" pitchFamily="18" charset="0"/>
                <a:cs typeface="Times New Roman" pitchFamily="18" charset="0"/>
              </a:rPr>
              <a:t>В коммерческом районе есть такие типы зданий, как промышленный, небоскреб, гостиниц</a:t>
            </a:r>
            <a:r>
              <a:rPr lang="en-US" altLang="ru-RU" sz="3600" b="1">
                <a:solidFill>
                  <a:srgbClr val="FFFF00"/>
                </a:solidFill>
                <a:effectLst>
                  <a:outerShdw blurRad="38100" dist="38100" dir="2700000" algn="tl">
                    <a:srgbClr val="C0C0C0"/>
                  </a:outerShdw>
                </a:effectLst>
                <a:latin typeface="Times New Roman" pitchFamily="18" charset="0"/>
                <a:cs typeface="Times New Roman" pitchFamily="18" charset="0"/>
              </a:rPr>
              <a:t>a.</a:t>
            </a:r>
            <a:endParaRPr lang="ru-RU" altLang="ru-RU">
              <a:solidFill>
                <a:srgbClr val="FFFF00"/>
              </a:solidFill>
              <a:effectLst>
                <a:outerShdw blurRad="38100" dist="38100" dir="2700000" algn="tl">
                  <a:srgbClr val="C0C0C0"/>
                </a:outerShdw>
              </a:effectLst>
            </a:endParaRPr>
          </a:p>
        </p:txBody>
      </p:sp>
      <p:sp>
        <p:nvSpPr>
          <p:cNvPr id="4" name="Заголовок 3">
            <a:extLst>
              <a:ext uri="{FF2B5EF4-FFF2-40B4-BE49-F238E27FC236}"/>
            </a:extLst>
          </p:cNvPr>
          <p:cNvSpPr>
            <a:spLocks noGrp="1"/>
          </p:cNvSpPr>
          <p:nvPr>
            <p:ph type="title"/>
          </p:nvPr>
        </p:nvSpPr>
        <p:spPr>
          <a:xfrm>
            <a:off x="655638" y="3225800"/>
            <a:ext cx="7269162" cy="1325563"/>
          </a:xfrm>
        </p:spPr>
        <p:txBody>
          <a:bodyPr/>
          <a:lstStyle/>
          <a:p>
            <a:pPr algn="ctr" eaLnBrk="1" fontAlgn="auto" hangingPunct="1">
              <a:spcAft>
                <a:spcPts val="0"/>
              </a:spcAft>
              <a:defRPr/>
            </a:pPr>
            <a:r>
              <a:rPr lang="ru-RU" dirty="0">
                <a:solidFill>
                  <a:srgbClr val="FFFF00"/>
                </a:solidFill>
                <a:effectLst>
                  <a:outerShdw blurRad="38100" dist="38100" dir="2700000" algn="tl">
                    <a:srgbClr val="000000">
                      <a:alpha val="43137"/>
                    </a:srgbClr>
                  </a:outerShdw>
                </a:effectLst>
              </a:rPr>
              <a:t>Типы зданий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7"/>
          <p:cNvPicPr>
            <a:picLocks noChangeAspect="1"/>
          </p:cNvPicPr>
          <p:nvPr/>
        </p:nvPicPr>
        <p:blipFill>
          <a:blip r:embed="rId2"/>
          <a:srcRect/>
          <a:stretch>
            <a:fillRect/>
          </a:stretch>
        </p:blipFill>
        <p:spPr bwMode="auto">
          <a:xfrm>
            <a:off x="0" y="3429000"/>
            <a:ext cx="8412163" cy="3429000"/>
          </a:xfrm>
          <a:prstGeom prst="rect">
            <a:avLst/>
          </a:prstGeom>
          <a:noFill/>
          <a:ln w="9525">
            <a:noFill/>
            <a:miter lim="800000"/>
            <a:headEnd/>
            <a:tailEnd/>
          </a:ln>
        </p:spPr>
      </p:pic>
      <p:pic>
        <p:nvPicPr>
          <p:cNvPr id="31746" name="Рисунок 5"/>
          <p:cNvPicPr>
            <a:picLocks noChangeAspect="1"/>
          </p:cNvPicPr>
          <p:nvPr/>
        </p:nvPicPr>
        <p:blipFill>
          <a:blip r:embed="rId3"/>
          <a:srcRect/>
          <a:stretch>
            <a:fillRect/>
          </a:stretch>
        </p:blipFill>
        <p:spPr bwMode="auto">
          <a:xfrm>
            <a:off x="0" y="0"/>
            <a:ext cx="8412163" cy="3429000"/>
          </a:xfrm>
          <a:prstGeom prst="rect">
            <a:avLst/>
          </a:prstGeom>
          <a:noFill/>
          <a:ln w="9525">
            <a:noFill/>
            <a:miter lim="800000"/>
            <a:headEnd/>
            <a:tailEnd/>
          </a:ln>
        </p:spPr>
      </p:pic>
      <p:sp>
        <p:nvSpPr>
          <p:cNvPr id="2" name="Прямоугольник 1">
            <a:extLst>
              <a:ext uri="{FF2B5EF4-FFF2-40B4-BE49-F238E27FC236}"/>
            </a:extLst>
          </p:cNvPr>
          <p:cNvSpPr/>
          <p:nvPr/>
        </p:nvSpPr>
        <p:spPr>
          <a:xfrm>
            <a:off x="3108325" y="1938338"/>
            <a:ext cx="5578475" cy="1385887"/>
          </a:xfrm>
          <a:prstGeom prst="rect">
            <a:avLst/>
          </a:prstGeom>
        </p:spPr>
        <p:txBody>
          <a:bodyPr>
            <a:spAutoFit/>
          </a:bodyPr>
          <a:lstStyle/>
          <a:p>
            <a:pP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n-cs"/>
              </a:rPr>
              <a:t>There are such types of buildings as apartment, barn, garage in a residential neighborhood.</a:t>
            </a:r>
            <a:endParaRPr lang="ru-RU" sz="2800" b="1" dirty="0">
              <a:solidFill>
                <a:schemeClr val="bg1"/>
              </a:solidFill>
              <a:effectLst>
                <a:outerShdw blurRad="38100" dist="38100" dir="2700000" algn="tl">
                  <a:srgbClr val="000000">
                    <a:alpha val="43137"/>
                  </a:srgbClr>
                </a:outerShdw>
              </a:effectLst>
              <a:latin typeface="+mn-lt"/>
              <a:cs typeface="+mn-cs"/>
            </a:endParaRPr>
          </a:p>
        </p:txBody>
      </p:sp>
      <p:sp>
        <p:nvSpPr>
          <p:cNvPr id="3" name="Прямоугольник 2">
            <a:extLst>
              <a:ext uri="{FF2B5EF4-FFF2-40B4-BE49-F238E27FC236}"/>
            </a:extLst>
          </p:cNvPr>
          <p:cNvSpPr/>
          <p:nvPr/>
        </p:nvSpPr>
        <p:spPr>
          <a:xfrm>
            <a:off x="3157538" y="5143500"/>
            <a:ext cx="5254625" cy="1384300"/>
          </a:xfrm>
          <a:prstGeom prst="rect">
            <a:avLst/>
          </a:prstGeom>
        </p:spPr>
        <p:txBody>
          <a:bodyPr>
            <a:spAutoFit/>
          </a:bodyPr>
          <a:lstStyle/>
          <a:p>
            <a:pPr>
              <a:defRPr/>
            </a:pP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В жилом микрорайоне есть такие типы зданий, как жилой дом, сарай, гараж.</a:t>
            </a:r>
            <a:endParaRPr lang="ru-RU" sz="2800" b="1">
              <a:solidFill>
                <a:schemeClr val="bg1"/>
              </a:solidFill>
              <a:effectLst>
                <a:outerShdw blurRad="38100" dist="38100" dir="2700000" algn="tl">
                  <a:srgbClr val="C0C0C0"/>
                </a:outerShdw>
              </a:effectLst>
              <a:latin typeface="Century Schoolbook"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2"/>
          <p:cNvPicPr>
            <a:picLocks noChangeAspect="1"/>
          </p:cNvPicPr>
          <p:nvPr/>
        </p:nvPicPr>
        <p:blipFill>
          <a:blip r:embed="rId2"/>
          <a:srcRect/>
          <a:stretch>
            <a:fillRect/>
          </a:stretch>
        </p:blipFill>
        <p:spPr bwMode="auto">
          <a:xfrm>
            <a:off x="0" y="0"/>
            <a:ext cx="8412163" cy="6858000"/>
          </a:xfrm>
          <a:prstGeom prst="rect">
            <a:avLst/>
          </a:prstGeom>
          <a:noFill/>
          <a:ln w="9525">
            <a:noFill/>
            <a:miter lim="800000"/>
            <a:headEnd/>
            <a:tailEnd/>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2"/>
          <p:cNvPicPr>
            <a:picLocks noChangeAspect="1"/>
          </p:cNvPicPr>
          <p:nvPr/>
        </p:nvPicPr>
        <p:blipFill>
          <a:blip r:embed="rId2"/>
          <a:srcRect/>
          <a:stretch>
            <a:fillRect/>
          </a:stretch>
        </p:blipFill>
        <p:spPr bwMode="auto">
          <a:xfrm>
            <a:off x="0" y="0"/>
            <a:ext cx="8440738" cy="6858000"/>
          </a:xfrm>
          <a:prstGeom prst="rect">
            <a:avLst/>
          </a:prstGeom>
          <a:noFill/>
          <a:ln w="9525">
            <a:noFill/>
            <a:miter lim="800000"/>
            <a:headEnd/>
            <a:tailEnd/>
          </a:ln>
        </p:spPr>
      </p:pic>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303213" y="115888"/>
            <a:ext cx="8128000" cy="6626225"/>
          </a:xfrm>
        </p:spPr>
        <p:txBody>
          <a:bodyPr wrap="square" numCol="1" anchorCtr="0" compatLnSpc="1">
            <a:prstTxWarp prst="textNoShape">
              <a:avLst/>
            </a:prstTxWarp>
            <a:noAutofit/>
          </a:bodyPr>
          <a:lstStyle/>
          <a:p>
            <a:pPr eaLnBrk="1" hangingPunct="1">
              <a:defRPr/>
            </a:pPr>
            <a:r>
              <a:rPr lang="en-US" sz="2700" smtClean="0">
                <a:solidFill>
                  <a:schemeClr val="tx1"/>
                </a:solidFill>
                <a:effectLst>
                  <a:outerShdw blurRad="38100" dist="38100" dir="2700000" algn="tl">
                    <a:srgbClr val="C0C0C0"/>
                  </a:outerShdw>
                </a:effectLst>
              </a:rPr>
              <a:t>Work Safety Procedures</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 </a:t>
            </a:r>
            <a:r>
              <a:rPr lang="ru-RU" sz="2700" smtClean="0">
                <a:solidFill>
                  <a:srgbClr val="FF9900"/>
                </a:solidFill>
              </a:rPr>
              <a:t>Процедуры</a:t>
            </a:r>
            <a:r>
              <a:rPr lang="ru-RU" sz="2700" smtClean="0">
                <a:solidFill>
                  <a:srgbClr val="FF9900"/>
                </a:solidFill>
                <a:latin typeface="Arial" charset="0"/>
              </a:rPr>
              <a:t/>
            </a:r>
            <a:br>
              <a:rPr lang="ru-RU" sz="2700" smtClean="0">
                <a:solidFill>
                  <a:srgbClr val="FF9900"/>
                </a:solidFill>
                <a:latin typeface="Arial" charset="0"/>
              </a:rPr>
            </a:br>
            <a:r>
              <a:rPr lang="ru-RU" sz="2700" smtClean="0">
                <a:solidFill>
                  <a:srgbClr val="FF9900"/>
                </a:solidFill>
              </a:rPr>
              <a:t> </a:t>
            </a:r>
            <a:r>
              <a:rPr lang="ru-RU" sz="2700" smtClean="0">
                <a:solidFill>
                  <a:srgbClr val="FF9900"/>
                </a:solidFill>
                <a:latin typeface="Arial" charset="0"/>
              </a:rPr>
              <a:t>                               </a:t>
            </a:r>
            <a:r>
              <a:rPr lang="ru-RU" sz="2700" smtClean="0">
                <a:solidFill>
                  <a:srgbClr val="FF9900"/>
                </a:solidFill>
              </a:rPr>
              <a:t>безопасности труда</a:t>
            </a:r>
            <a:r>
              <a:rPr lang="en-US" sz="2700" smtClean="0">
                <a:solidFill>
                  <a:srgbClr val="FF9900"/>
                </a:solidFill>
              </a:rPr>
              <a:t>;</a:t>
            </a:r>
            <a:r>
              <a:rPr lang="ru-RU" sz="2700" smtClean="0">
                <a:solidFill>
                  <a:schemeClr val="tx2"/>
                </a:solidFill>
              </a:rPr>
              <a:t/>
            </a:r>
            <a:br>
              <a:rPr lang="ru-RU" sz="2700" smtClean="0">
                <a:solidFill>
                  <a:schemeClr val="tx2"/>
                </a:solidFill>
              </a:rPr>
            </a:br>
            <a:r>
              <a:rPr lang="en-US" sz="2700" smtClean="0">
                <a:solidFill>
                  <a:schemeClr val="tx1"/>
                </a:solidFill>
                <a:effectLst>
                  <a:outerShdw blurRad="38100" dist="38100" dir="2700000" algn="tl">
                    <a:srgbClr val="C0C0C0"/>
                  </a:outerShdw>
                </a:effectLst>
              </a:rPr>
              <a:t>Safety</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a:t>
            </a:r>
            <a:r>
              <a:rPr lang="en-US" sz="2700" smtClean="0">
                <a:solidFill>
                  <a:schemeClr val="tx1"/>
                </a:solidFill>
              </a:rPr>
              <a:t> </a:t>
            </a:r>
            <a:r>
              <a:rPr lang="ru-RU" sz="2700" smtClean="0">
                <a:solidFill>
                  <a:schemeClr val="accent2"/>
                </a:solidFill>
              </a:rPr>
              <a:t>Безопасность</a:t>
            </a:r>
            <a:r>
              <a:rPr lang="en-US" sz="2700" smtClean="0">
                <a:solidFill>
                  <a:schemeClr val="accent2"/>
                </a:solidFill>
              </a:rPr>
              <a:t>;</a:t>
            </a:r>
            <a:br>
              <a:rPr lang="en-US" sz="2700" smtClean="0">
                <a:solidFill>
                  <a:schemeClr val="accent2"/>
                </a:solidFill>
              </a:rPr>
            </a:br>
            <a:r>
              <a:rPr lang="en-US" sz="2700" smtClean="0">
                <a:solidFill>
                  <a:schemeClr val="tx1"/>
                </a:solidFill>
                <a:effectLst>
                  <a:outerShdw blurRad="38100" dist="38100" dir="2700000" algn="tl">
                    <a:srgbClr val="C0C0C0"/>
                  </a:outerShdw>
                </a:effectLst>
              </a:rPr>
              <a:t>Healthcare professional</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 </a:t>
            </a:r>
            <a:r>
              <a:rPr lang="ru-RU" sz="2700" smtClean="0">
                <a:solidFill>
                  <a:schemeClr val="accent2"/>
                </a:solidFill>
              </a:rPr>
              <a:t>Медицинский</a:t>
            </a:r>
            <a:r>
              <a:rPr lang="en-US" sz="2700" smtClean="0">
                <a:solidFill>
                  <a:schemeClr val="accent2"/>
                </a:solidFill>
              </a:rPr>
              <a:t/>
            </a:r>
            <a:br>
              <a:rPr lang="en-US" sz="2700" smtClean="0">
                <a:solidFill>
                  <a:schemeClr val="accent2"/>
                </a:solidFill>
              </a:rPr>
            </a:br>
            <a:r>
              <a:rPr lang="en-US" sz="2700" smtClean="0">
                <a:solidFill>
                  <a:schemeClr val="accent2"/>
                </a:solidFill>
              </a:rPr>
              <a:t>                                                      </a:t>
            </a:r>
            <a:r>
              <a:rPr lang="ru-RU" sz="2700" smtClean="0">
                <a:solidFill>
                  <a:schemeClr val="accent2"/>
                </a:solidFill>
              </a:rPr>
              <a:t>работник</a:t>
            </a:r>
            <a:r>
              <a:rPr lang="en-US" sz="2700" smtClean="0">
                <a:solidFill>
                  <a:schemeClr val="accent2"/>
                </a:solidFill>
              </a:rPr>
              <a:t>;</a:t>
            </a:r>
            <a:r>
              <a:rPr lang="en-US" sz="2700" smtClean="0">
                <a:solidFill>
                  <a:schemeClr val="tx1"/>
                </a:solidFill>
              </a:rPr>
              <a:t/>
            </a:r>
            <a:br>
              <a:rPr lang="en-US" sz="2700" smtClean="0">
                <a:solidFill>
                  <a:schemeClr val="tx1"/>
                </a:solidFill>
              </a:rPr>
            </a:br>
            <a:r>
              <a:rPr lang="en-US" sz="2700" smtClean="0">
                <a:solidFill>
                  <a:schemeClr val="tx1"/>
                </a:solidFill>
                <a:effectLst>
                  <a:outerShdw blurRad="38100" dist="38100" dir="2700000" algn="tl">
                    <a:srgbClr val="C0C0C0"/>
                  </a:outerShdw>
                </a:effectLst>
              </a:rPr>
              <a:t>Environment danger</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 </a:t>
            </a:r>
            <a:r>
              <a:rPr lang="ru-RU" sz="2700" smtClean="0">
                <a:solidFill>
                  <a:schemeClr val="hlink"/>
                </a:solidFill>
              </a:rPr>
              <a:t>Опасность для</a:t>
            </a:r>
            <a:r>
              <a:rPr lang="en-US" sz="2700" smtClean="0">
                <a:solidFill>
                  <a:schemeClr val="hlink"/>
                </a:solidFill>
              </a:rPr>
              <a:t/>
            </a:r>
            <a:br>
              <a:rPr lang="en-US" sz="2700" smtClean="0">
                <a:solidFill>
                  <a:schemeClr val="hlink"/>
                </a:solidFill>
              </a:rPr>
            </a:br>
            <a:r>
              <a:rPr lang="en-US" sz="2700" smtClean="0">
                <a:solidFill>
                  <a:schemeClr val="hlink"/>
                </a:solidFill>
              </a:rPr>
              <a:t>                             </a:t>
            </a:r>
            <a:r>
              <a:rPr lang="ru-RU" sz="2700" smtClean="0">
                <a:solidFill>
                  <a:schemeClr val="hlink"/>
                </a:solidFill>
              </a:rPr>
              <a:t> окружающей среды</a:t>
            </a:r>
            <a:r>
              <a:rPr lang="en-US" sz="2700" smtClean="0">
                <a:solidFill>
                  <a:schemeClr val="hlink"/>
                </a:solidFill>
              </a:rPr>
              <a:t>;</a:t>
            </a:r>
            <a:r>
              <a:rPr lang="ru-RU" sz="2700" smtClean="0">
                <a:solidFill>
                  <a:schemeClr val="tx1"/>
                </a:solidFill>
              </a:rPr>
              <a:t/>
            </a:r>
            <a:br>
              <a:rPr lang="ru-RU" sz="2700" smtClean="0">
                <a:solidFill>
                  <a:schemeClr val="tx1"/>
                </a:solidFill>
              </a:rPr>
            </a:br>
            <a:r>
              <a:rPr lang="en-US" sz="2700" smtClean="0">
                <a:solidFill>
                  <a:schemeClr val="tx1"/>
                </a:solidFill>
                <a:effectLst>
                  <a:outerShdw blurRad="38100" dist="38100" dir="2700000" algn="tl">
                    <a:srgbClr val="C0C0C0"/>
                  </a:outerShdw>
                </a:effectLst>
              </a:rPr>
              <a:t>Injury protection</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a:t>
            </a:r>
            <a:r>
              <a:rPr lang="ru-RU" sz="2700" smtClean="0">
                <a:solidFill>
                  <a:schemeClr val="tx1"/>
                </a:solidFill>
                <a:effectLst>
                  <a:outerShdw blurRad="38100" dist="38100" dir="2700000" algn="tl">
                    <a:srgbClr val="C0C0C0"/>
                  </a:outerShdw>
                </a:effectLst>
              </a:rPr>
              <a:t> </a:t>
            </a:r>
            <a:r>
              <a:rPr lang="ru-RU" sz="2700" smtClean="0">
                <a:solidFill>
                  <a:schemeClr val="accent2"/>
                </a:solidFill>
              </a:rPr>
              <a:t>Защита от травм</a:t>
            </a:r>
            <a:r>
              <a:rPr lang="en-US" sz="2700" smtClean="0">
                <a:solidFill>
                  <a:schemeClr val="accent2"/>
                </a:solidFill>
              </a:rPr>
              <a:t>;</a:t>
            </a:r>
            <a:r>
              <a:rPr lang="ru-RU" sz="2700" smtClean="0">
                <a:solidFill>
                  <a:schemeClr val="accent2"/>
                </a:solidFill>
              </a:rPr>
              <a:t/>
            </a:r>
            <a:br>
              <a:rPr lang="ru-RU" sz="2700" smtClean="0">
                <a:solidFill>
                  <a:schemeClr val="accent2"/>
                </a:solidFill>
              </a:rPr>
            </a:br>
            <a:r>
              <a:rPr lang="en-US" sz="2700" smtClean="0">
                <a:solidFill>
                  <a:schemeClr val="tx1"/>
                </a:solidFill>
                <a:effectLst>
                  <a:outerShdw blurRad="38100" dist="38100" dir="2700000" algn="tl">
                    <a:srgbClr val="C0C0C0"/>
                  </a:outerShdw>
                </a:effectLst>
              </a:rPr>
              <a:t>Danger </a:t>
            </a:r>
            <a:r>
              <a:rPr lang="en-US" sz="2700" smtClean="0">
                <a:solidFill>
                  <a:schemeClr val="tx1"/>
                </a:solidFill>
              </a:rPr>
              <a:t>–</a:t>
            </a:r>
            <a:r>
              <a:rPr lang="ru-RU" sz="2700" smtClean="0">
                <a:solidFill>
                  <a:schemeClr val="tx1"/>
                </a:solidFill>
              </a:rPr>
              <a:t> </a:t>
            </a:r>
            <a:r>
              <a:rPr lang="ru-RU" sz="2700" smtClean="0"/>
              <a:t>Опасность</a:t>
            </a:r>
            <a:r>
              <a:rPr lang="en-US" sz="2700" smtClean="0"/>
              <a:t>;</a:t>
            </a:r>
            <a:br>
              <a:rPr lang="en-US" sz="2700" smtClean="0"/>
            </a:br>
            <a:r>
              <a:rPr lang="en-US" sz="2700" smtClean="0">
                <a:solidFill>
                  <a:schemeClr val="tx1"/>
                </a:solidFill>
                <a:effectLst>
                  <a:outerShdw blurRad="38100" dist="38100" dir="2700000" algn="tl">
                    <a:srgbClr val="C0C0C0"/>
                  </a:outerShdw>
                </a:effectLst>
              </a:rPr>
              <a:t>Work accident</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 </a:t>
            </a:r>
            <a:r>
              <a:rPr lang="ru-RU" sz="2700" smtClean="0">
                <a:solidFill>
                  <a:schemeClr val="accent2"/>
                </a:solidFill>
              </a:rPr>
              <a:t>Несчастный случай на</a:t>
            </a:r>
            <a:r>
              <a:rPr lang="en-US" sz="2700" smtClean="0">
                <a:solidFill>
                  <a:schemeClr val="accent2"/>
                </a:solidFill>
              </a:rPr>
              <a:t/>
            </a:r>
            <a:br>
              <a:rPr lang="en-US" sz="2700" smtClean="0">
                <a:solidFill>
                  <a:schemeClr val="accent2"/>
                </a:solidFill>
              </a:rPr>
            </a:br>
            <a:r>
              <a:rPr lang="en-US" sz="2700" smtClean="0">
                <a:solidFill>
                  <a:schemeClr val="accent2"/>
                </a:solidFill>
              </a:rPr>
              <a:t>                                                         </a:t>
            </a:r>
            <a:r>
              <a:rPr lang="ru-RU" sz="2700" smtClean="0">
                <a:solidFill>
                  <a:schemeClr val="accent2"/>
                </a:solidFill>
              </a:rPr>
              <a:t> работе</a:t>
            </a:r>
            <a:r>
              <a:rPr lang="en-US" sz="2700" smtClean="0">
                <a:solidFill>
                  <a:schemeClr val="accent2"/>
                </a:solidFill>
              </a:rPr>
              <a:t>;</a:t>
            </a:r>
            <a:br>
              <a:rPr lang="en-US" sz="2700" smtClean="0">
                <a:solidFill>
                  <a:schemeClr val="accent2"/>
                </a:solidFill>
              </a:rPr>
            </a:br>
            <a:r>
              <a:rPr lang="en-US" sz="2700" smtClean="0">
                <a:solidFill>
                  <a:schemeClr val="tx1"/>
                </a:solidFill>
                <a:effectLst>
                  <a:outerShdw blurRad="38100" dist="38100" dir="2700000" algn="tl">
                    <a:srgbClr val="C0C0C0"/>
                  </a:outerShdw>
                </a:effectLst>
              </a:rPr>
              <a:t>Helmet</a:t>
            </a:r>
            <a:r>
              <a:rPr lang="ru-RU" sz="2700" smtClean="0">
                <a:solidFill>
                  <a:schemeClr val="tx1"/>
                </a:solidFill>
                <a:effectLst>
                  <a:outerShdw blurRad="38100" dist="38100" dir="2700000" algn="tl">
                    <a:srgbClr val="C0C0C0"/>
                  </a:outerShdw>
                </a:effectLst>
              </a:rPr>
              <a:t> –</a:t>
            </a:r>
            <a:r>
              <a:rPr lang="ru-RU" sz="2700" smtClean="0">
                <a:solidFill>
                  <a:schemeClr val="tx1"/>
                </a:solidFill>
              </a:rPr>
              <a:t> </a:t>
            </a:r>
            <a:r>
              <a:rPr lang="ru-RU" sz="2700" smtClean="0">
                <a:solidFill>
                  <a:schemeClr val="accent2"/>
                </a:solidFill>
              </a:rPr>
              <a:t>Шлем</a:t>
            </a:r>
            <a:r>
              <a:rPr lang="en-US" sz="2700" smtClean="0">
                <a:solidFill>
                  <a:schemeClr val="accent2"/>
                </a:solidFill>
              </a:rPr>
              <a:t>;</a:t>
            </a:r>
            <a:r>
              <a:rPr lang="ru-RU" sz="2700" smtClean="0">
                <a:solidFill>
                  <a:schemeClr val="accent2"/>
                </a:solidFill>
              </a:rPr>
              <a:t/>
            </a:r>
            <a:br>
              <a:rPr lang="ru-RU" sz="2700" smtClean="0">
                <a:solidFill>
                  <a:schemeClr val="accent2"/>
                </a:solidFill>
              </a:rPr>
            </a:br>
            <a:r>
              <a:rPr lang="en-US" sz="2700" smtClean="0">
                <a:solidFill>
                  <a:schemeClr val="tx1"/>
                </a:solidFill>
                <a:effectLst>
                  <a:outerShdw blurRad="38100" dist="38100" dir="2700000" algn="tl">
                    <a:srgbClr val="C0C0C0"/>
                  </a:outerShdw>
                </a:effectLst>
              </a:rPr>
              <a:t>Control</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a:t>
            </a:r>
            <a:r>
              <a:rPr lang="en-US" sz="2700" smtClean="0">
                <a:solidFill>
                  <a:schemeClr val="tx1"/>
                </a:solidFill>
              </a:rPr>
              <a:t> </a:t>
            </a:r>
            <a:r>
              <a:rPr lang="ru-RU" sz="2700" smtClean="0">
                <a:solidFill>
                  <a:schemeClr val="hlink"/>
                </a:solidFill>
              </a:rPr>
              <a:t>Контроль</a:t>
            </a:r>
            <a:r>
              <a:rPr lang="en-US" sz="2700" smtClean="0">
                <a:solidFill>
                  <a:schemeClr val="hlink"/>
                </a:solidFill>
              </a:rPr>
              <a:t>, </a:t>
            </a:r>
            <a:r>
              <a:rPr lang="ru-RU" sz="2700" smtClean="0">
                <a:solidFill>
                  <a:schemeClr val="hlink"/>
                </a:solidFill>
                <a:latin typeface="Arial" charset="0"/>
              </a:rPr>
              <a:t>управление</a:t>
            </a:r>
            <a:r>
              <a:rPr lang="en-US" sz="2700" smtClean="0">
                <a:solidFill>
                  <a:schemeClr val="hlink"/>
                </a:solidFill>
              </a:rPr>
              <a:t>;</a:t>
            </a:r>
            <a:r>
              <a:rPr lang="ru-RU" sz="2700" smtClean="0">
                <a:solidFill>
                  <a:schemeClr val="tx1"/>
                </a:solidFill>
              </a:rPr>
              <a:t> </a:t>
            </a:r>
            <a:br>
              <a:rPr lang="ru-RU" sz="2700" smtClean="0">
                <a:solidFill>
                  <a:schemeClr val="tx1"/>
                </a:solidFill>
              </a:rPr>
            </a:br>
            <a:r>
              <a:rPr lang="en-US" sz="2700" smtClean="0">
                <a:solidFill>
                  <a:schemeClr val="tx1"/>
                </a:solidFill>
                <a:effectLst>
                  <a:outerShdw blurRad="38100" dist="38100" dir="2700000" algn="tl">
                    <a:srgbClr val="C0C0C0"/>
                  </a:outerShdw>
                </a:effectLst>
              </a:rPr>
              <a:t>Hazards</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a:t>
            </a:r>
            <a:r>
              <a:rPr lang="ru-RU" sz="2700" smtClean="0">
                <a:solidFill>
                  <a:schemeClr val="tx1"/>
                </a:solidFill>
              </a:rPr>
              <a:t> </a:t>
            </a:r>
            <a:r>
              <a:rPr lang="ru-RU" sz="2700" smtClean="0">
                <a:solidFill>
                  <a:srgbClr val="F65208"/>
                </a:solidFill>
              </a:rPr>
              <a:t>Опасности</a:t>
            </a:r>
            <a:r>
              <a:rPr lang="en-US" sz="2700" smtClean="0">
                <a:solidFill>
                  <a:srgbClr val="F65208"/>
                </a:solidFill>
              </a:rPr>
              <a:t>;</a:t>
            </a:r>
            <a:r>
              <a:rPr lang="ru-RU" sz="2700" smtClean="0">
                <a:solidFill>
                  <a:schemeClr val="tx1"/>
                </a:solidFill>
              </a:rPr>
              <a:t/>
            </a:r>
            <a:br>
              <a:rPr lang="ru-RU" sz="2700" smtClean="0">
                <a:solidFill>
                  <a:schemeClr val="tx1"/>
                </a:solidFill>
              </a:rPr>
            </a:br>
            <a:r>
              <a:rPr lang="en-US" sz="2700" smtClean="0">
                <a:solidFill>
                  <a:schemeClr val="tx1"/>
                </a:solidFill>
                <a:effectLst>
                  <a:outerShdw blurRad="38100" dist="38100" dir="2700000" algn="tl">
                    <a:srgbClr val="C0C0C0"/>
                  </a:outerShdw>
                </a:effectLst>
              </a:rPr>
              <a:t>Law</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a:t>
            </a:r>
            <a:r>
              <a:rPr lang="ru-RU" sz="2700" smtClean="0">
                <a:solidFill>
                  <a:schemeClr val="tx1"/>
                </a:solidFill>
              </a:rPr>
              <a:t> </a:t>
            </a:r>
            <a:r>
              <a:rPr lang="ru-RU" sz="2700" smtClean="0">
                <a:solidFill>
                  <a:srgbClr val="FF9900"/>
                </a:solidFill>
              </a:rPr>
              <a:t>Закон</a:t>
            </a:r>
            <a:r>
              <a:rPr lang="en-US" sz="2700" smtClean="0">
                <a:solidFill>
                  <a:srgbClr val="FF9900"/>
                </a:solidFill>
              </a:rPr>
              <a:t>;</a:t>
            </a:r>
            <a:r>
              <a:rPr lang="ru-RU" sz="2700" smtClean="0">
                <a:solidFill>
                  <a:srgbClr val="FF9900"/>
                </a:solidFill>
              </a:rPr>
              <a:t/>
            </a:r>
            <a:br>
              <a:rPr lang="ru-RU" sz="2700" smtClean="0">
                <a:solidFill>
                  <a:srgbClr val="FF9900"/>
                </a:solidFill>
              </a:rPr>
            </a:br>
            <a:r>
              <a:rPr lang="en-US" sz="2700" smtClean="0">
                <a:solidFill>
                  <a:schemeClr val="tx1"/>
                </a:solidFill>
                <a:effectLst>
                  <a:outerShdw blurRad="38100" dist="38100" dir="2700000" algn="tl">
                    <a:srgbClr val="C0C0C0"/>
                  </a:outerShdw>
                </a:effectLst>
              </a:rPr>
              <a:t>Accident</a:t>
            </a:r>
            <a:r>
              <a:rPr lang="ru-RU" sz="2700" smtClean="0">
                <a:solidFill>
                  <a:schemeClr val="tx1"/>
                </a:solidFill>
                <a:effectLst>
                  <a:outerShdw blurRad="38100" dist="38100" dir="2700000" algn="tl">
                    <a:srgbClr val="C0C0C0"/>
                  </a:outerShdw>
                </a:effectLst>
              </a:rPr>
              <a:t> </a:t>
            </a:r>
            <a:r>
              <a:rPr lang="en-US" sz="2700" smtClean="0">
                <a:solidFill>
                  <a:schemeClr val="tx1"/>
                </a:solidFill>
                <a:effectLst>
                  <a:outerShdw blurRad="38100" dist="38100" dir="2700000" algn="tl">
                    <a:srgbClr val="C0C0C0"/>
                  </a:outerShdw>
                </a:effectLst>
              </a:rPr>
              <a:t>-</a:t>
            </a:r>
            <a:r>
              <a:rPr lang="en-US" sz="2700" smtClean="0">
                <a:solidFill>
                  <a:schemeClr val="tx1"/>
                </a:solidFill>
              </a:rPr>
              <a:t> </a:t>
            </a:r>
            <a:r>
              <a:rPr lang="ru-RU" sz="2700" smtClean="0">
                <a:solidFill>
                  <a:schemeClr val="tx2"/>
                </a:solidFill>
              </a:rPr>
              <a:t>Авария, случайность</a:t>
            </a:r>
            <a:r>
              <a:rPr lang="en-US" sz="2700" smtClean="0">
                <a:solidFill>
                  <a:schemeClr val="tx2"/>
                </a:solidFill>
              </a:rPr>
              <a:t>,</a:t>
            </a:r>
            <a:r>
              <a:rPr lang="ru-RU" sz="2700" smtClean="0">
                <a:solidFill>
                  <a:schemeClr val="tx2"/>
                </a:solidFill>
              </a:rPr>
              <a:t> </a:t>
            </a:r>
            <a:r>
              <a:rPr lang="en-US" sz="2700" smtClean="0">
                <a:solidFill>
                  <a:schemeClr val="tx2"/>
                </a:solidFill>
              </a:rPr>
              <a:t/>
            </a:r>
            <a:br>
              <a:rPr lang="en-US" sz="2700" smtClean="0">
                <a:solidFill>
                  <a:schemeClr val="tx2"/>
                </a:solidFill>
              </a:rPr>
            </a:br>
            <a:r>
              <a:rPr lang="en-US" sz="2700" smtClean="0">
                <a:solidFill>
                  <a:schemeClr val="tx2"/>
                </a:solidFill>
              </a:rPr>
              <a:t>             </a:t>
            </a:r>
            <a:r>
              <a:rPr lang="ru-RU" sz="2700" smtClean="0">
                <a:solidFill>
                  <a:schemeClr val="tx2"/>
                </a:solidFill>
              </a:rPr>
              <a:t>несчастный случай, катастрофа</a:t>
            </a:r>
            <a:r>
              <a:rPr lang="en-US" sz="2700" smtClean="0">
                <a:solidFill>
                  <a:schemeClr val="tx2"/>
                </a:solidFill>
              </a:rPr>
              <a:t>;</a:t>
            </a:r>
            <a:r>
              <a:rPr lang="ru-RU" sz="2700" smtClean="0">
                <a:solidFill>
                  <a:schemeClr val="tx2"/>
                </a:solidFill>
              </a:rPr>
              <a:t/>
            </a:r>
            <a:br>
              <a:rPr lang="ru-RU" sz="2700" smtClean="0">
                <a:solidFill>
                  <a:schemeClr val="tx2"/>
                </a:solidFill>
              </a:rPr>
            </a:br>
            <a:r>
              <a:rPr lang="en-US" sz="2700" smtClean="0">
                <a:solidFill>
                  <a:schemeClr val="tx1"/>
                </a:solidFill>
                <a:effectLst>
                  <a:outerShdw blurRad="38100" dist="38100" dir="2700000" algn="tl">
                    <a:srgbClr val="C0C0C0"/>
                  </a:outerShdw>
                </a:effectLst>
              </a:rPr>
              <a:t>Protection</a:t>
            </a:r>
            <a:r>
              <a:rPr lang="ru-RU" sz="2700" smtClean="0">
                <a:solidFill>
                  <a:schemeClr val="tx1"/>
                </a:solidFill>
                <a:effectLst>
                  <a:outerShdw blurRad="38100" dist="38100" dir="2700000" algn="tl">
                    <a:srgbClr val="C0C0C0"/>
                  </a:outerShdw>
                </a:effectLst>
              </a:rPr>
              <a:t> -</a:t>
            </a:r>
            <a:r>
              <a:rPr lang="ru-RU" sz="2700" smtClean="0">
                <a:solidFill>
                  <a:schemeClr val="tx1"/>
                </a:solidFill>
              </a:rPr>
              <a:t> </a:t>
            </a:r>
            <a:r>
              <a:rPr lang="ru-RU" sz="2700" smtClean="0">
                <a:solidFill>
                  <a:srgbClr val="F65208"/>
                </a:solidFill>
              </a:rPr>
              <a:t>Защита</a:t>
            </a: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
          <p:cNvPicPr>
            <a:picLocks noChangeAspect="1"/>
          </p:cNvPicPr>
          <p:nvPr/>
        </p:nvPicPr>
        <p:blipFill>
          <a:blip r:embed="rId2"/>
          <a:srcRect/>
          <a:stretch>
            <a:fillRect/>
          </a:stretch>
        </p:blipFill>
        <p:spPr bwMode="auto">
          <a:xfrm>
            <a:off x="0" y="0"/>
            <a:ext cx="8412163" cy="6858000"/>
          </a:xfrm>
          <a:prstGeom prst="rect">
            <a:avLst/>
          </a:prstGeom>
          <a:noFill/>
          <a:ln w="9525">
            <a:noFill/>
            <a:miter lim="800000"/>
            <a:headEnd/>
            <a:tailEnd/>
          </a:ln>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2300" y="1862138"/>
            <a:ext cx="7454900" cy="1506537"/>
          </a:xfrm>
        </p:spPr>
        <p:txBody>
          <a:bodyPr wrap="square" numCol="1" anchorCtr="0" compatLnSpc="1">
            <a:prstTxWarp prst="textNoShape">
              <a:avLst/>
            </a:prstTxWarp>
          </a:bodyPr>
          <a:lstStyle/>
          <a:p>
            <a:pPr algn="ctr" eaLnBrk="1" hangingPunct="1">
              <a:defRPr/>
            </a:pPr>
            <a:r>
              <a:rPr lang="ru-RU" sz="3200" smtClean="0">
                <a:solidFill>
                  <a:srgbClr val="F65208"/>
                </a:solidFill>
              </a:rPr>
              <a:t>ФГБОУ ВО Сибирская </a:t>
            </a:r>
            <a:r>
              <a:rPr lang="ru-RU" sz="3200" smtClean="0">
                <a:solidFill>
                  <a:srgbClr val="F65208"/>
                </a:solidFill>
                <a:latin typeface="Arial" charset="0"/>
              </a:rPr>
              <a:t/>
            </a:r>
            <a:br>
              <a:rPr lang="ru-RU" sz="3200" smtClean="0">
                <a:solidFill>
                  <a:srgbClr val="F65208"/>
                </a:solidFill>
                <a:latin typeface="Arial" charset="0"/>
              </a:rPr>
            </a:br>
            <a:r>
              <a:rPr lang="ru-RU" sz="3200" smtClean="0">
                <a:solidFill>
                  <a:srgbClr val="F65208"/>
                </a:solidFill>
              </a:rPr>
              <a:t>пожарно-спасательная академия </a:t>
            </a:r>
            <a:r>
              <a:rPr lang="ru-RU" sz="3200" smtClean="0">
                <a:solidFill>
                  <a:srgbClr val="F65208"/>
                </a:solidFill>
                <a:latin typeface="Arial" charset="0"/>
              </a:rPr>
              <a:t/>
            </a:r>
            <a:br>
              <a:rPr lang="ru-RU" sz="3200" smtClean="0">
                <a:solidFill>
                  <a:srgbClr val="F65208"/>
                </a:solidFill>
                <a:latin typeface="Arial" charset="0"/>
              </a:rPr>
            </a:br>
            <a:r>
              <a:rPr lang="ru-RU" sz="3200" smtClean="0">
                <a:solidFill>
                  <a:srgbClr val="F65208"/>
                </a:solidFill>
              </a:rPr>
              <a:t>ГПС МЧС России</a:t>
            </a:r>
            <a:endParaRPr lang="ru-RU" smtClean="0"/>
          </a:p>
        </p:txBody>
      </p:sp>
      <p:sp>
        <p:nvSpPr>
          <p:cNvPr id="3" name="Текст 2">
            <a:extLst>
              <a:ext uri="{FF2B5EF4-FFF2-40B4-BE49-F238E27FC236}"/>
            </a:extLst>
          </p:cNvPr>
          <p:cNvSpPr>
            <a:spLocks noGrp="1"/>
          </p:cNvSpPr>
          <p:nvPr>
            <p:ph type="body" idx="1"/>
          </p:nvPr>
        </p:nvSpPr>
        <p:spPr>
          <a:xfrm>
            <a:off x="511175" y="352425"/>
            <a:ext cx="7613650" cy="1673225"/>
          </a:xfrm>
        </p:spPr>
        <p:txBody>
          <a:bodyPr wrap="square" numCol="1" anchorCtr="0" compatLnSpc="1">
            <a:prstTxWarp prst="textNoShape">
              <a:avLst/>
            </a:prstTxWarp>
          </a:bodyPr>
          <a:lstStyle/>
          <a:p>
            <a:pPr algn="ctr" eaLnBrk="1" hangingPunct="1">
              <a:lnSpc>
                <a:spcPct val="85000"/>
              </a:lnSpc>
            </a:pPr>
            <a:r>
              <a:rPr lang="en-US" sz="3600" b="1" smtClean="0">
                <a:solidFill>
                  <a:schemeClr val="accent2"/>
                </a:solidFill>
              </a:rPr>
              <a:t>FSBEE HE Siberian Fire and Rescue Academy EMERCOM of</a:t>
            </a:r>
            <a:r>
              <a:rPr lang="en-US" sz="3600" b="1" smtClean="0">
                <a:solidFill>
                  <a:srgbClr val="F65208"/>
                </a:solidFill>
              </a:rPr>
              <a:t> </a:t>
            </a:r>
            <a:r>
              <a:rPr lang="en-US" sz="3600" b="1" smtClean="0">
                <a:solidFill>
                  <a:schemeClr val="accent2"/>
                </a:solidFill>
              </a:rPr>
              <a:t>Russia</a:t>
            </a:r>
            <a:endParaRPr lang="ru-RU" sz="3600" b="1" smtClean="0">
              <a:solidFill>
                <a:schemeClr val="accent2"/>
              </a:solidFill>
              <a:latin typeface="Arial" charset="0"/>
            </a:endParaRPr>
          </a:p>
          <a:p>
            <a:pPr algn="ctr" eaLnBrk="1" hangingPunct="1">
              <a:lnSpc>
                <a:spcPct val="85000"/>
              </a:lnSpc>
            </a:pPr>
            <a:endParaRPr lang="ru-RU" sz="3600" b="1" smtClean="0">
              <a:solidFill>
                <a:srgbClr val="F65208"/>
              </a:solidFill>
              <a:latin typeface="Arial" charset="0"/>
            </a:endParaRPr>
          </a:p>
          <a:p>
            <a:pPr algn="ctr" eaLnBrk="1" hangingPunct="1">
              <a:lnSpc>
                <a:spcPct val="85000"/>
              </a:lnSpc>
            </a:pPr>
            <a:endParaRPr lang="en-US" sz="3600" b="1" smtClean="0">
              <a:solidFill>
                <a:srgbClr val="F65208"/>
              </a:solidFill>
              <a:latin typeface="Arial" charset="0"/>
            </a:endParaRPr>
          </a:p>
        </p:txBody>
      </p:sp>
      <p:sp>
        <p:nvSpPr>
          <p:cNvPr id="4" name="Прямоугольник 3"/>
          <p:cNvSpPr>
            <a:spLocks noChangeArrowheads="1"/>
          </p:cNvSpPr>
          <p:nvPr/>
        </p:nvSpPr>
        <p:spPr bwMode="auto">
          <a:xfrm>
            <a:off x="420688" y="3783013"/>
            <a:ext cx="7977187" cy="3016250"/>
          </a:xfrm>
          <a:prstGeom prst="rect">
            <a:avLst/>
          </a:prstGeom>
          <a:noFill/>
          <a:ln w="9525">
            <a:noFill/>
            <a:miter lim="800000"/>
            <a:headEnd/>
            <a:tailEnd/>
          </a:ln>
        </p:spPr>
        <p:txBody>
          <a:bodyPr>
            <a:spAutoFit/>
          </a:bodyPr>
          <a:lstStyle/>
          <a:p>
            <a:pPr algn="ctr"/>
            <a:r>
              <a:rPr lang="ru-RU" sz="3200" b="1">
                <a:solidFill>
                  <a:srgbClr val="7F7F7F"/>
                </a:solidFill>
                <a:latin typeface="Century Schoolbook" pitchFamily="18" charset="0"/>
              </a:rPr>
              <a:t>Презентацию </a:t>
            </a:r>
            <a:r>
              <a:rPr lang="ru-RU" sz="3200" b="1">
                <a:solidFill>
                  <a:srgbClr val="FF9900"/>
                </a:solidFill>
              </a:rPr>
              <a:t>«Каким должен быть настоящий профессионал</a:t>
            </a:r>
            <a:r>
              <a:rPr lang="en-US" sz="3200" b="1">
                <a:solidFill>
                  <a:srgbClr val="FF9900"/>
                </a:solidFill>
              </a:rPr>
              <a:t>?</a:t>
            </a:r>
            <a:r>
              <a:rPr lang="ru-RU" sz="3200" b="1">
                <a:solidFill>
                  <a:srgbClr val="FF9900"/>
                </a:solidFill>
              </a:rPr>
              <a:t>»</a:t>
            </a:r>
            <a:r>
              <a:rPr lang="ru-RU" sz="3200" b="1">
                <a:solidFill>
                  <a:srgbClr val="7F7F7F"/>
                </a:solidFill>
              </a:rPr>
              <a:t> </a:t>
            </a:r>
            <a:r>
              <a:rPr lang="ru-RU" sz="3200" b="1">
                <a:solidFill>
                  <a:srgbClr val="7F7F7F"/>
                </a:solidFill>
                <a:latin typeface="Century Schoolbook" pitchFamily="18" charset="0"/>
              </a:rPr>
              <a:t>подготовили:</a:t>
            </a:r>
            <a:br>
              <a:rPr lang="ru-RU" sz="3200" b="1">
                <a:solidFill>
                  <a:srgbClr val="7F7F7F"/>
                </a:solidFill>
                <a:latin typeface="Century Schoolbook" pitchFamily="18" charset="0"/>
              </a:rPr>
            </a:br>
            <a:r>
              <a:rPr lang="ru-RU" sz="3200" b="1">
                <a:solidFill>
                  <a:srgbClr val="7F7F7F"/>
                </a:solidFill>
                <a:latin typeface="Century Schoolbook" pitchFamily="18" charset="0"/>
              </a:rPr>
              <a:t>Преподаватель Г.Р. Прус</a:t>
            </a:r>
            <a:br>
              <a:rPr lang="ru-RU" sz="3200" b="1">
                <a:solidFill>
                  <a:srgbClr val="7F7F7F"/>
                </a:solidFill>
                <a:latin typeface="Century Schoolbook" pitchFamily="18" charset="0"/>
              </a:rPr>
            </a:br>
            <a:r>
              <a:rPr lang="ru-RU" sz="3200" b="1">
                <a:solidFill>
                  <a:srgbClr val="7F7F7F"/>
                </a:solidFill>
                <a:latin typeface="Century Schoolbook" pitchFamily="18" charset="0"/>
              </a:rPr>
              <a:t>Студент группы СПО-22 Д.Р. Лыков</a:t>
            </a:r>
            <a:r>
              <a:rPr lang="ru-RU" sz="3200">
                <a:latin typeface="Century Schoolbook" pitchFamily="18" charset="0"/>
              </a:rPr>
              <a:t/>
            </a:r>
            <a:br>
              <a:rPr lang="ru-RU" sz="3200">
                <a:latin typeface="Century Schoolbook" pitchFamily="18" charset="0"/>
              </a:rPr>
            </a:br>
            <a:endParaRPr lang="ru-RU" sz="3200">
              <a:latin typeface="Century Schoolbook"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927100" y="1139825"/>
            <a:ext cx="7064375" cy="1754188"/>
          </a:xfrm>
        </p:spPr>
        <p:txBody>
          <a:bodyPr>
            <a:noAutofit/>
          </a:bodyPr>
          <a:lstStyle/>
          <a:p>
            <a:pPr algn="ctr" eaLnBrk="1" fontAlgn="auto" hangingPunct="1">
              <a:spcAft>
                <a:spcPts val="0"/>
              </a:spcAft>
              <a:defRPr/>
            </a:pPr>
            <a:r>
              <a:rPr lang="en-US" sz="6000" dirty="0">
                <a:solidFill>
                  <a:schemeClr val="bg1">
                    <a:lumMod val="50000"/>
                  </a:schemeClr>
                </a:solidFill>
              </a:rPr>
              <a:t>Thanks for your attention!</a:t>
            </a:r>
            <a:endParaRPr lang="ru-RU" sz="6000" dirty="0">
              <a:solidFill>
                <a:schemeClr val="bg1">
                  <a:lumMod val="50000"/>
                </a:schemeClr>
              </a:solidFill>
            </a:endParaRPr>
          </a:p>
        </p:txBody>
      </p:sp>
      <p:sp>
        <p:nvSpPr>
          <p:cNvPr id="4" name="Прямоугольник 3"/>
          <p:cNvSpPr>
            <a:spLocks noChangeArrowheads="1"/>
          </p:cNvSpPr>
          <p:nvPr/>
        </p:nvSpPr>
        <p:spPr bwMode="auto">
          <a:xfrm>
            <a:off x="1589088" y="3429000"/>
            <a:ext cx="5740400" cy="1736725"/>
          </a:xfrm>
          <a:prstGeom prst="rect">
            <a:avLst/>
          </a:prstGeom>
          <a:noFill/>
          <a:ln w="9525">
            <a:noFill/>
            <a:miter lim="800000"/>
            <a:headEnd/>
            <a:tailEnd/>
          </a:ln>
        </p:spPr>
        <p:txBody>
          <a:bodyPr>
            <a:spAutoFit/>
          </a:bodyPr>
          <a:lstStyle/>
          <a:p>
            <a:pPr algn="ctr"/>
            <a:r>
              <a:rPr lang="ru-RU" sz="5400" b="1">
                <a:solidFill>
                  <a:srgbClr val="F65208"/>
                </a:solidFill>
                <a:latin typeface="Century Schoolbook" pitchFamily="18" charset="0"/>
              </a:rPr>
              <a:t>Благодарим за внимание!</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6"/>
          <p:cNvPicPr>
            <a:picLocks noChangeAspect="1"/>
          </p:cNvPicPr>
          <p:nvPr/>
        </p:nvPicPr>
        <p:blipFill>
          <a:blip r:embed="rId2"/>
          <a:srcRect/>
          <a:stretch>
            <a:fillRect/>
          </a:stretch>
        </p:blipFill>
        <p:spPr bwMode="auto">
          <a:xfrm>
            <a:off x="0" y="0"/>
            <a:ext cx="8412163" cy="6858000"/>
          </a:xfrm>
          <a:prstGeom prst="rect">
            <a:avLst/>
          </a:prstGeom>
          <a:noFill/>
          <a:ln w="9525">
            <a:noFill/>
            <a:miter lim="800000"/>
            <a:headEnd/>
            <a:tailEnd/>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p:cNvPicPr>
            <a:picLocks noChangeAspect="1"/>
          </p:cNvPicPr>
          <p:nvPr/>
        </p:nvPicPr>
        <p:blipFill>
          <a:blip r:embed="rId2"/>
          <a:srcRect/>
          <a:stretch>
            <a:fillRect/>
          </a:stretch>
        </p:blipFill>
        <p:spPr bwMode="auto">
          <a:xfrm>
            <a:off x="0" y="0"/>
            <a:ext cx="8443913" cy="6858000"/>
          </a:xfrm>
          <a:prstGeom prst="rect">
            <a:avLst/>
          </a:prstGeom>
          <a:noFill/>
          <a:ln w="9525">
            <a:noFill/>
            <a:miter lim="800000"/>
            <a:headEnd/>
            <a:tailEnd/>
          </a:ln>
        </p:spPr>
      </p:pic>
      <p:sp>
        <p:nvSpPr>
          <p:cNvPr id="2" name="Rectangle 1">
            <a:extLst>
              <a:ext uri="{FF2B5EF4-FFF2-40B4-BE49-F238E27FC236}"/>
            </a:extLst>
          </p:cNvPr>
          <p:cNvSpPr>
            <a:spLocks noChangeArrowheads="1"/>
          </p:cNvSpPr>
          <p:nvPr/>
        </p:nvSpPr>
        <p:spPr bwMode="auto">
          <a:xfrm>
            <a:off x="549275" y="1250950"/>
            <a:ext cx="7894638" cy="3370263"/>
          </a:xfrm>
          <a:prstGeom prst="rect">
            <a:avLst/>
          </a:prstGeom>
          <a:noFill/>
          <a:ln>
            <a:noFill/>
          </a:ln>
          <a:effectLst/>
        </p:spPr>
        <p:txBody>
          <a:bodyPr lIns="457056" bIns="0" anchor="ctr">
            <a:spAutoFit/>
          </a:bodyPr>
          <a:lstStyle/>
          <a:p>
            <a:pPr marL="457200" indent="-457200" defTabSz="914400" eaLnBrk="0" hangingPunct="0">
              <a:buFont typeface="Arial" charset="0"/>
              <a:buChar char="•"/>
              <a:defRPr/>
            </a:pPr>
            <a:r>
              <a:rPr lang="ru-RU" altLang="ru-RU" sz="3600" b="1">
                <a:solidFill>
                  <a:schemeClr val="bg1"/>
                </a:solidFill>
                <a:effectLst>
                  <a:outerShdw blurRad="38100" dist="38100" dir="2700000" algn="tl">
                    <a:srgbClr val="C0C0C0"/>
                  </a:outerShdw>
                </a:effectLst>
                <a:latin typeface="Times New Roman" pitchFamily="18" charset="0"/>
                <a:cs typeface="Times New Roman" pitchFamily="18" charset="0"/>
              </a:rPr>
              <a:t>Для разжигания огня необходимо</a:t>
            </a:r>
            <a:r>
              <a:rPr lang="en-US" altLang="ru-RU" sz="3600" b="1">
                <a:solidFill>
                  <a:schemeClr val="bg1"/>
                </a:solidFill>
                <a:effectLst>
                  <a:outerShdw blurRad="38100" dist="38100" dir="2700000" algn="tl">
                    <a:srgbClr val="C0C0C0"/>
                  </a:outerShdw>
                </a:effectLst>
                <a:latin typeface="Times New Roman" pitchFamily="18" charset="0"/>
                <a:cs typeface="Times New Roman" pitchFamily="18" charset="0"/>
              </a:rPr>
              <a:t> </a:t>
            </a:r>
            <a:r>
              <a:rPr lang="ru-RU" altLang="ru-RU" sz="3600" b="1">
                <a:solidFill>
                  <a:schemeClr val="bg1"/>
                </a:solidFill>
                <a:effectLst>
                  <a:outerShdw blurRad="38100" dist="38100" dir="2700000" algn="tl">
                    <a:srgbClr val="C0C0C0"/>
                  </a:outerShdw>
                </a:effectLst>
                <a:latin typeface="Times New Roman" pitchFamily="18" charset="0"/>
                <a:cs typeface="Times New Roman" pitchFamily="18" charset="0"/>
              </a:rPr>
              <a:t>топливо, источник возгорания (например, искра) и кислород</a:t>
            </a:r>
          </a:p>
          <a:p>
            <a:pPr marL="457200" indent="-457200" defTabSz="914400" eaLnBrk="0" hangingPunct="0">
              <a:buFont typeface="Arial" charset="0"/>
              <a:buChar char="•"/>
              <a:defRPr/>
            </a:pPr>
            <a:r>
              <a:rPr lang="ru-RU" altLang="ru-RU" sz="3600" b="1">
                <a:solidFill>
                  <a:schemeClr val="bg1"/>
                </a:solidFill>
                <a:effectLst>
                  <a:outerShdw blurRad="38100" dist="38100" dir="2700000" algn="tl">
                    <a:srgbClr val="C0C0C0"/>
                  </a:outerShdw>
                </a:effectLst>
                <a:latin typeface="Century Schoolbook" pitchFamily="18" charset="0"/>
                <a:cs typeface="Times New Roman" pitchFamily="18" charset="0"/>
              </a:rPr>
              <a:t>Удалите любое из этого, - и огонь погаснет</a:t>
            </a:r>
            <a:endParaRPr lang="ru-RU" altLang="ru-RU" sz="3600" b="1">
              <a:solidFill>
                <a:schemeClr val="bg1"/>
              </a:solidFill>
              <a:effectLst>
                <a:outerShdw blurRad="38100" dist="38100" dir="2700000" algn="tl">
                  <a:srgbClr val="C0C0C0"/>
                </a:outerShdw>
              </a:effectLst>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6"/>
          <p:cNvPicPr>
            <a:picLocks noChangeAspect="1"/>
          </p:cNvPicPr>
          <p:nvPr/>
        </p:nvPicPr>
        <p:blipFill>
          <a:blip r:embed="rId2"/>
          <a:srcRect/>
          <a:stretch>
            <a:fillRect/>
          </a:stretch>
        </p:blipFill>
        <p:spPr bwMode="auto">
          <a:xfrm>
            <a:off x="0" y="0"/>
            <a:ext cx="8426450" cy="6858000"/>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344488" y="1027113"/>
            <a:ext cx="8081962" cy="5308600"/>
          </a:xfrm>
          <a:prstGeom prst="rect">
            <a:avLst/>
          </a:prstGeom>
          <a:noFill/>
          <a:ln w="9525">
            <a:noFill/>
            <a:miter lim="800000"/>
            <a:headEnd/>
            <a:tailEnd/>
          </a:ln>
        </p:spPr>
        <p:txBody>
          <a:bodyPr>
            <a:spAutoFit/>
          </a:bodyPr>
          <a:lstStyle/>
          <a:p>
            <a:r>
              <a:rPr lang="ru-RU" sz="3600" b="1">
                <a:solidFill>
                  <a:srgbClr val="212121"/>
                </a:solidFill>
                <a:latin typeface="Times New Roman" pitchFamily="18" charset="0"/>
                <a:cs typeface="Times New Roman" pitchFamily="18" charset="0"/>
              </a:rPr>
              <a:t>Пожары классифицируются по типу топлива, которое они сжигают</a:t>
            </a:r>
            <a:endParaRPr lang="en-US" sz="3600" b="1">
              <a:solidFill>
                <a:srgbClr val="212121"/>
              </a:solidFill>
              <a:latin typeface="Times New Roman" pitchFamily="18" charset="0"/>
              <a:cs typeface="Times New Roman" pitchFamily="18" charset="0"/>
            </a:endParaRPr>
          </a:p>
          <a:p>
            <a:endParaRPr lang="en-US">
              <a:solidFill>
                <a:srgbClr val="212121"/>
              </a:solidFill>
              <a:latin typeface="Times New Roman" pitchFamily="18" charset="0"/>
            </a:endParaRPr>
          </a:p>
          <a:p>
            <a:r>
              <a:rPr lang="ru-RU" sz="2800" b="1" u="sng">
                <a:solidFill>
                  <a:srgbClr val="FF0000"/>
                </a:solidFill>
                <a:latin typeface="Century Schoolbook" pitchFamily="18" charset="0"/>
              </a:rPr>
              <a:t>Класс А</a:t>
            </a:r>
            <a:r>
              <a:rPr lang="ru-RU" sz="2800">
                <a:latin typeface="Century Schoolbook" pitchFamily="18" charset="0"/>
              </a:rPr>
              <a:t>: Это </a:t>
            </a:r>
            <a:r>
              <a:rPr lang="ru-RU" sz="2800"/>
              <a:t>- </a:t>
            </a:r>
            <a:r>
              <a:rPr lang="ru-RU" sz="2800">
                <a:latin typeface="Century Schoolbook" pitchFamily="18" charset="0"/>
              </a:rPr>
              <a:t>обычные горючие материалы, которые включают сжигание бумаги, ткани, пластика, дерева и других обычных материалов.</a:t>
            </a:r>
          </a:p>
          <a:p>
            <a:endParaRPr lang="ru-RU" sz="2800">
              <a:latin typeface="Century Schoolbook" pitchFamily="18" charset="0"/>
            </a:endParaRPr>
          </a:p>
          <a:p>
            <a:r>
              <a:rPr lang="ru-RU" sz="2800" b="1" u="sng">
                <a:solidFill>
                  <a:srgbClr val="FF0000"/>
                </a:solidFill>
                <a:latin typeface="Century Schoolbook" pitchFamily="18" charset="0"/>
              </a:rPr>
              <a:t>Класс Б</a:t>
            </a:r>
            <a:r>
              <a:rPr lang="ru-RU" sz="2800">
                <a:latin typeface="Century Schoolbook" pitchFamily="18" charset="0"/>
              </a:rPr>
              <a:t>: Легковоспламеняющиеся жидкости вызывают эти типы пожаров; они происходят, когда загораются масло, бензин, жир, краска и растворители.</a:t>
            </a:r>
          </a:p>
        </p:txBody>
      </p:sp>
      <p:sp>
        <p:nvSpPr>
          <p:cNvPr id="3" name="Заголовок 2">
            <a:extLst>
              <a:ext uri="{FF2B5EF4-FFF2-40B4-BE49-F238E27FC236}"/>
            </a:extLst>
          </p:cNvPr>
          <p:cNvSpPr>
            <a:spLocks noGrp="1"/>
          </p:cNvSpPr>
          <p:nvPr>
            <p:ph type="title"/>
          </p:nvPr>
        </p:nvSpPr>
        <p:spPr>
          <a:xfrm>
            <a:off x="344488" y="95250"/>
            <a:ext cx="7269162" cy="760413"/>
          </a:xfrm>
        </p:spPr>
        <p:txBody>
          <a:bodyPr>
            <a:noAutofit/>
          </a:bodyPr>
          <a:lstStyle/>
          <a:p>
            <a:pPr eaLnBrk="1" fontAlgn="auto" hangingPunct="1">
              <a:spcAft>
                <a:spcPts val="0"/>
              </a:spcAft>
              <a:defRPr/>
            </a:pPr>
            <a:r>
              <a:rPr lang="ru-RU" sz="5400" dirty="0">
                <a:solidFill>
                  <a:schemeClr val="tx1"/>
                </a:solidFill>
                <a:effectLst>
                  <a:outerShdw blurRad="38100" dist="38100" dir="2700000" algn="tl">
                    <a:srgbClr val="000000">
                      <a:alpha val="43137"/>
                    </a:srgbClr>
                  </a:outerShdw>
                </a:effectLst>
              </a:rPr>
              <a:t>Типы пожаров</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2"/>
          <p:cNvSpPr>
            <a:spLocks noChangeArrowheads="1"/>
          </p:cNvSpPr>
          <p:nvPr/>
        </p:nvSpPr>
        <p:spPr bwMode="auto">
          <a:xfrm>
            <a:off x="338138" y="0"/>
            <a:ext cx="8088312" cy="6556375"/>
          </a:xfrm>
          <a:prstGeom prst="rect">
            <a:avLst/>
          </a:prstGeom>
          <a:noFill/>
          <a:ln w="9525">
            <a:noFill/>
            <a:miter lim="800000"/>
            <a:headEnd/>
            <a:tailEnd/>
          </a:ln>
        </p:spPr>
        <p:txBody>
          <a:bodyPr>
            <a:spAutoFit/>
          </a:bodyPr>
          <a:lstStyle/>
          <a:p>
            <a:r>
              <a:rPr lang="ru-RU" sz="2800" b="1" u="sng">
                <a:solidFill>
                  <a:srgbClr val="FF0000"/>
                </a:solidFill>
                <a:latin typeface="Century Schoolbook" pitchFamily="18" charset="0"/>
              </a:rPr>
              <a:t>Класс С</a:t>
            </a:r>
            <a:r>
              <a:rPr lang="ru-RU" sz="2800">
                <a:latin typeface="Century Schoolbook" pitchFamily="18" charset="0"/>
              </a:rPr>
              <a:t>: Это – пожары от электрооборудования. Они обычно происходят из-за неисправной проводки, перегруженных цепей, возгорания другого электрооборудования, например, компьютеров.</a:t>
            </a:r>
          </a:p>
          <a:p>
            <a:endParaRPr lang="ru-RU" sz="2800">
              <a:latin typeface="Century Schoolbook" pitchFamily="18" charset="0"/>
            </a:endParaRPr>
          </a:p>
          <a:p>
            <a:r>
              <a:rPr lang="ru-RU" sz="2800" b="1" u="sng">
                <a:solidFill>
                  <a:srgbClr val="FF0000"/>
                </a:solidFill>
                <a:latin typeface="Century Schoolbook" pitchFamily="18" charset="0"/>
              </a:rPr>
              <a:t>Класс Д</a:t>
            </a:r>
            <a:r>
              <a:rPr lang="ru-RU" sz="2800">
                <a:latin typeface="Century Schoolbook" pitchFamily="18" charset="0"/>
              </a:rPr>
              <a:t>: Это - горение лёгких металлов, щелочных металлов и металлосодержащих соединений.</a:t>
            </a:r>
          </a:p>
          <a:p>
            <a:endParaRPr lang="ru-RU" sz="2800">
              <a:latin typeface="Century Schoolbook" pitchFamily="18" charset="0"/>
            </a:endParaRPr>
          </a:p>
          <a:p>
            <a:r>
              <a:rPr lang="ru-RU" sz="2800" b="1" u="sng">
                <a:solidFill>
                  <a:srgbClr val="FF0000"/>
                </a:solidFill>
                <a:latin typeface="Century Schoolbook" pitchFamily="18" charset="0"/>
              </a:rPr>
              <a:t>Класс К</a:t>
            </a:r>
            <a:r>
              <a:rPr lang="ru-RU" sz="2800">
                <a:latin typeface="Century Schoolbook" pitchFamily="18" charset="0"/>
              </a:rPr>
              <a:t>: Это - кулинарные пожары; они начинаются с кухонь, используя жир и масло для приготовления пищи при высоких температурах.</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8"/>
          <p:cNvPicPr>
            <a:picLocks noChangeAspect="1"/>
          </p:cNvPicPr>
          <p:nvPr/>
        </p:nvPicPr>
        <p:blipFill>
          <a:blip r:embed="rId2"/>
          <a:srcRect/>
          <a:stretch>
            <a:fillRect/>
          </a:stretch>
        </p:blipFill>
        <p:spPr bwMode="auto">
          <a:xfrm>
            <a:off x="0" y="0"/>
            <a:ext cx="8412163" cy="6858000"/>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p:cNvPicPr>
            <a:picLocks noChangeAspect="1"/>
          </p:cNvPicPr>
          <p:nvPr/>
        </p:nvPicPr>
        <p:blipFill>
          <a:blip r:embed="rId3"/>
          <a:srcRect/>
          <a:stretch>
            <a:fillRect/>
          </a:stretch>
        </p:blipFill>
        <p:spPr bwMode="auto">
          <a:xfrm>
            <a:off x="0" y="0"/>
            <a:ext cx="8412163" cy="6858000"/>
          </a:xfrm>
          <a:prstGeom prst="rect">
            <a:avLst/>
          </a:prstGeom>
          <a:noFill/>
          <a:ln w="9525">
            <a:noFill/>
            <a:miter lim="800000"/>
            <a:headEnd/>
            <a:tailEnd/>
          </a:ln>
        </p:spPr>
      </p:pic>
      <p:sp>
        <p:nvSpPr>
          <p:cNvPr id="2" name="Прямоугольник 1">
            <a:extLst>
              <a:ext uri="{FF2B5EF4-FFF2-40B4-BE49-F238E27FC236}"/>
            </a:extLst>
          </p:cNvPr>
          <p:cNvSpPr/>
          <p:nvPr/>
        </p:nvSpPr>
        <p:spPr>
          <a:xfrm>
            <a:off x="0" y="0"/>
            <a:ext cx="8243888" cy="6556375"/>
          </a:xfrm>
          <a:prstGeom prst="rect">
            <a:avLst/>
          </a:prstGeom>
        </p:spPr>
        <p:txBody>
          <a:bodyPr>
            <a:spAutoFit/>
          </a:bodyPr>
          <a:lstStyle/>
          <a:p>
            <a:pP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TRAITS of a FIREFIGHTER</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a:t>
            </a:r>
            <a:endParaRPr lang="en-US" sz="2800" b="1">
              <a:solidFill>
                <a:schemeClr val="bg1"/>
              </a:solidFill>
              <a:effectLst>
                <a:outerShdw blurRad="38100" dist="38100" dir="2700000" algn="tl">
                  <a:srgbClr val="C0C0C0"/>
                </a:outerShdw>
              </a:effectLst>
              <a:latin typeface="Times New Roman" pitchFamily="18" charset="0"/>
              <a:cs typeface="Times New Roman" pitchFamily="18" charset="0"/>
            </a:endParaRPr>
          </a:p>
          <a:p>
            <a:pPr>
              <a:defRPr/>
            </a:pP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Качества пожарного:</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Bravery</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храбрость, мужество;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Brave</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храбрый, мужественный;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Trustworthy</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заслуживающий доверия;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Courage</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мужество, смелость;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Courageous</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мужественный, смелый;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Fearless</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бесстрашный,  мужественный;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Strength</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сила;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Strong</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сильный;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Safety</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безопасность, надёжность;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Dedication </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самоотверженность, преданность;</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Loyalty</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верность, преданность;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Honor</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  честь; </a:t>
            </a:r>
          </a:p>
          <a:p>
            <a:pPr>
              <a:buFont typeface="Arial" charset="0"/>
              <a:buChar char="•"/>
              <a:defRPr/>
            </a:pPr>
            <a:r>
              <a:rPr lang="en-US" sz="2800" b="1">
                <a:solidFill>
                  <a:schemeClr val="bg1"/>
                </a:solidFill>
                <a:effectLst>
                  <a:outerShdw blurRad="38100" dist="38100" dir="2700000" algn="tl">
                    <a:srgbClr val="C0C0C0"/>
                  </a:outerShdw>
                </a:effectLst>
                <a:latin typeface="Times New Roman" pitchFamily="18" charset="0"/>
                <a:cs typeface="Times New Roman" pitchFamily="18" charset="0"/>
              </a:rPr>
              <a:t>Heroism </a:t>
            </a:r>
            <a:r>
              <a:rPr lang="ru-RU" sz="2800" b="1">
                <a:solidFill>
                  <a:schemeClr val="bg1"/>
                </a:solidFill>
                <a:effectLst>
                  <a:outerShdw blurRad="38100" dist="38100" dir="2700000" algn="tl">
                    <a:srgbClr val="C0C0C0"/>
                  </a:outerShdw>
                </a:effectLst>
                <a:latin typeface="Times New Roman" pitchFamily="18" charset="0"/>
                <a:cs typeface="Times New Roman" pitchFamily="18" charset="0"/>
              </a:rPr>
              <a:t>– героизм</a:t>
            </a:r>
            <a:endParaRPr lang="ru-RU" sz="2800" b="1">
              <a:solidFill>
                <a:schemeClr val="bg1"/>
              </a:solidFill>
              <a:effectLst>
                <a:outerShdw blurRad="38100" dist="38100" dir="2700000" algn="tl">
                  <a:srgbClr val="C0C0C0"/>
                </a:outerShdw>
              </a:effectLst>
              <a:latin typeface="Century Schoolbook" pitchFamily="18" charset="0"/>
            </a:endParaRPr>
          </a:p>
        </p:txBody>
      </p:sp>
    </p:spTree>
  </p:cSld>
  <p:clrMapOvr>
    <a:masterClrMapping/>
  </p:clrMapOvr>
  <p:transition spd="slow">
    <p:zoom dir="in"/>
  </p:transition>
</p:sld>
</file>

<file path=ppt/theme/theme1.xml><?xml version="1.0" encoding="utf-8"?>
<a:theme xmlns:a="http://schemas.openxmlformats.org/drawingml/2006/main" name="Вид">
  <a:themeElements>
    <a:clrScheme name="Вид">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Вид">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Вид">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7B713C7F-58B7-4AE9-B361-B13EB9EC4C0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Вид">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TM03457515[[fn=Вид]]</Template>
  <TotalTime>349</TotalTime>
  <Words>554</Words>
  <Application>Microsoft Office PowerPoint</Application>
  <PresentationFormat>Экран (4:3)</PresentationFormat>
  <Paragraphs>55</Paragraphs>
  <Slides>21</Slides>
  <Notes>2</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11</vt:i4>
      </vt:variant>
      <vt:variant>
        <vt:lpstr>Заголовки слайдов</vt:lpstr>
      </vt:variant>
      <vt:variant>
        <vt:i4>21</vt:i4>
      </vt:variant>
    </vt:vector>
  </HeadingPairs>
  <TitlesOfParts>
    <vt:vector size="37" baseType="lpstr">
      <vt:lpstr>Arial</vt:lpstr>
      <vt:lpstr>Century Schoolbook</vt:lpstr>
      <vt:lpstr>Wingdings 2</vt:lpstr>
      <vt:lpstr>Calibri</vt:lpstr>
      <vt:lpstr>Times New Roman</vt:lpstr>
      <vt:lpstr>Вид</vt:lpstr>
      <vt:lpstr>Вид</vt:lpstr>
      <vt:lpstr>Вид</vt:lpstr>
      <vt:lpstr>Вид</vt:lpstr>
      <vt:lpstr>Вид</vt:lpstr>
      <vt:lpstr>Вид</vt:lpstr>
      <vt:lpstr>Вид</vt:lpstr>
      <vt:lpstr>Вид</vt:lpstr>
      <vt:lpstr>Вид</vt:lpstr>
      <vt:lpstr>Вид</vt:lpstr>
      <vt:lpstr>Вид</vt:lpstr>
      <vt:lpstr>Слайд 1</vt:lpstr>
      <vt:lpstr>Слайд 2</vt:lpstr>
      <vt:lpstr>Слайд 3</vt:lpstr>
      <vt:lpstr>Слайд 4</vt:lpstr>
      <vt:lpstr>Слайд 5</vt:lpstr>
      <vt:lpstr>Типы пожаров</vt:lpstr>
      <vt:lpstr>Слайд 7</vt:lpstr>
      <vt:lpstr>Слайд 8</vt:lpstr>
      <vt:lpstr>Слайд 9</vt:lpstr>
      <vt:lpstr>The Firefighter job is saving people from a burning house. They can put out the fire from houses. They also save their partner if these are stuck from the fire. Firefighter could save people in so many ways as possible. If you would like to be a firefighter, you go to college for 4 years.</vt:lpstr>
      <vt:lpstr>Работа пожарного – спасать людей из горящего здания. Пожарные могут потушить огонь из  домов. Они также спасают своих товарищей, если те заблокированы огнём. Пожарные спасают людей всеми возможными способами.. Если бы Вы захотели стать пожарным, - Вам следовало бы поступить в колледж на 4 года учёбы. </vt:lpstr>
      <vt:lpstr>Слайд 12</vt:lpstr>
      <vt:lpstr>Слайд 13</vt:lpstr>
      <vt:lpstr>Слайд 14</vt:lpstr>
      <vt:lpstr>Типы зданий</vt:lpstr>
      <vt:lpstr>Слайд 16</vt:lpstr>
      <vt:lpstr>Слайд 17</vt:lpstr>
      <vt:lpstr>Слайд 18</vt:lpstr>
      <vt:lpstr>Work Safety Procedures – Процедуры                                 безопасности труда; Safety – Безопасность; Healthcare professional – Медицинский                                                       работник; Environment danger - Опасность для                               окружающей среды; Injury protection - Защита от травм; Danger – Опасность; Work accident - Несчастный случай на                                                           работе; Helmet – Шлем; Control – Контроль, управление;  Hazards – Опасности; Law – Закон; Accident - Авария, случайность,               несчастный случай, катастрофа; Protection - Защита</vt:lpstr>
      <vt:lpstr>ФГБОУ ВО Сибирская  пожарно-спасательная академия  ГПС МЧС России</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danil</dc:creator>
  <cp:lastModifiedBy>Prus</cp:lastModifiedBy>
  <cp:revision>39</cp:revision>
  <dcterms:created xsi:type="dcterms:W3CDTF">2019-06-05T10:51:16Z</dcterms:created>
  <dcterms:modified xsi:type="dcterms:W3CDTF">2019-06-13T00:44:24Z</dcterms:modified>
</cp:coreProperties>
</file>