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68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1461-043E-42A8-9913-A76EE9E83325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76983-D169-4AF7-AAD4-488E8BDD8F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6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9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8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8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8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8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76983-D169-4AF7-AAD4-488E8BDD8FE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8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73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7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41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5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2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9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98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49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8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2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4B11-E866-4047-9FBE-66BBC4394E4A}" type="datetimeFigureOut">
              <a:rPr lang="ru-RU" smtClean="0"/>
              <a:t>11.08.2022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91F1-0BE6-41A6-BD79-88673EA5C9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8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What are we going to talk about 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8406"/>
            <a:ext cx="2958486" cy="1980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9122"/>
            <a:ext cx="324036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944328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90" y="4509120"/>
            <a:ext cx="31382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Fill in the gaps the with the words bellow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1" dirty="0" smtClean="0"/>
              <a:t>Wipe out, petrol, carry, emit, land, poison, serious damage, heat, the amount of, harmful, reduce</a:t>
            </a:r>
          </a:p>
          <a:p>
            <a:r>
              <a:rPr lang="en-US" sz="2000" i="1" dirty="0" smtClean="0"/>
              <a:t>1) burn________</a:t>
            </a:r>
          </a:p>
          <a:p>
            <a:r>
              <a:rPr lang="en-US" sz="2000" i="1" dirty="0" smtClean="0"/>
              <a:t>2) _____toxic fumes</a:t>
            </a:r>
          </a:p>
          <a:p>
            <a:r>
              <a:rPr lang="en-US" sz="2000" i="1" dirty="0" smtClean="0"/>
              <a:t>3)______ clouds across long distances</a:t>
            </a:r>
          </a:p>
          <a:p>
            <a:r>
              <a:rPr lang="en-US" sz="2000" i="1" dirty="0" smtClean="0"/>
              <a:t>4) ______ on tress , houses, buildings</a:t>
            </a:r>
          </a:p>
          <a:p>
            <a:r>
              <a:rPr lang="en-US" sz="2000" i="1" dirty="0" smtClean="0"/>
              <a:t>5)_______fish and plant species</a:t>
            </a:r>
          </a:p>
          <a:p>
            <a:r>
              <a:rPr lang="en-US" sz="2000" i="1" dirty="0" smtClean="0"/>
              <a:t>6)_______trees and plants</a:t>
            </a:r>
          </a:p>
          <a:p>
            <a:r>
              <a:rPr lang="en-US" sz="2000" i="1" dirty="0" smtClean="0"/>
              <a:t>7) cause ________</a:t>
            </a:r>
          </a:p>
          <a:p>
            <a:r>
              <a:rPr lang="en-US" sz="2000" i="1" dirty="0" smtClean="0"/>
              <a:t>8) ________the air pollution</a:t>
            </a:r>
          </a:p>
          <a:p>
            <a:r>
              <a:rPr lang="en-US" sz="2000" i="1" dirty="0" smtClean="0"/>
              <a:t>9) </a:t>
            </a:r>
            <a:r>
              <a:rPr lang="en-US" sz="2000" i="1" dirty="0" err="1" smtClean="0"/>
              <a:t>be________to</a:t>
            </a:r>
            <a:r>
              <a:rPr lang="en-US" sz="2000" i="1" dirty="0" smtClean="0"/>
              <a:t> the environment</a:t>
            </a:r>
          </a:p>
          <a:p>
            <a:r>
              <a:rPr lang="en-US" sz="2000" i="1" dirty="0" smtClean="0"/>
              <a:t>10) reduce   ________of acid rain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369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Check your answers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1) burn _</a:t>
            </a:r>
            <a:r>
              <a:rPr lang="en-US" sz="2000" i="1" dirty="0" smtClean="0">
                <a:solidFill>
                  <a:srgbClr val="00B050"/>
                </a:solidFill>
              </a:rPr>
              <a:t>petrol </a:t>
            </a:r>
            <a:r>
              <a:rPr lang="en-US" sz="2000" i="1" dirty="0" smtClean="0"/>
              <a:t>_______</a:t>
            </a:r>
          </a:p>
          <a:p>
            <a:r>
              <a:rPr lang="en-US" sz="2000" i="1" dirty="0" smtClean="0"/>
              <a:t>2) _</a:t>
            </a:r>
            <a:r>
              <a:rPr lang="en-US" sz="2000" i="1" dirty="0" smtClean="0">
                <a:solidFill>
                  <a:srgbClr val="00B050"/>
                </a:solidFill>
              </a:rPr>
              <a:t>emit</a:t>
            </a:r>
            <a:r>
              <a:rPr lang="en-US" sz="2000" i="1" dirty="0" smtClean="0"/>
              <a:t>___ toxic fumes</a:t>
            </a:r>
          </a:p>
          <a:p>
            <a:r>
              <a:rPr lang="en-US" sz="2000" i="1" dirty="0" smtClean="0"/>
              <a:t>3)__</a:t>
            </a:r>
            <a:r>
              <a:rPr lang="en-US" sz="2000" i="1" dirty="0" smtClean="0">
                <a:solidFill>
                  <a:srgbClr val="00B050"/>
                </a:solidFill>
              </a:rPr>
              <a:t>carry</a:t>
            </a:r>
            <a:r>
              <a:rPr lang="en-US" sz="2000" i="1" dirty="0" smtClean="0"/>
              <a:t>____ clouds across long distances</a:t>
            </a:r>
          </a:p>
          <a:p>
            <a:r>
              <a:rPr lang="en-US" sz="2000" i="1" dirty="0" smtClean="0"/>
              <a:t>4) _</a:t>
            </a:r>
            <a:r>
              <a:rPr lang="en-US" sz="2000" i="1" dirty="0" smtClean="0">
                <a:solidFill>
                  <a:srgbClr val="00B050"/>
                </a:solidFill>
              </a:rPr>
              <a:t>land</a:t>
            </a:r>
            <a:r>
              <a:rPr lang="en-US" sz="2000" i="1" dirty="0" smtClean="0"/>
              <a:t>_____ on tress , houses, buildings</a:t>
            </a:r>
          </a:p>
          <a:p>
            <a:r>
              <a:rPr lang="en-US" sz="2000" i="1" dirty="0" smtClean="0"/>
              <a:t>5)_</a:t>
            </a:r>
            <a:r>
              <a:rPr lang="en-US" sz="2000" i="1" dirty="0" smtClean="0">
                <a:solidFill>
                  <a:srgbClr val="00B050"/>
                </a:solidFill>
              </a:rPr>
              <a:t>wipe out</a:t>
            </a:r>
            <a:r>
              <a:rPr lang="en-US" sz="2000" i="1" dirty="0" smtClean="0"/>
              <a:t>___ fish and plant species</a:t>
            </a:r>
          </a:p>
          <a:p>
            <a:r>
              <a:rPr lang="en-US" sz="2000" i="1" dirty="0" smtClean="0"/>
              <a:t>6)__</a:t>
            </a:r>
            <a:r>
              <a:rPr lang="en-US" sz="2000" i="1" dirty="0" smtClean="0">
                <a:solidFill>
                  <a:srgbClr val="00B050"/>
                </a:solidFill>
              </a:rPr>
              <a:t>poison</a:t>
            </a:r>
            <a:r>
              <a:rPr lang="en-US" sz="2000" i="1" dirty="0" smtClean="0"/>
              <a:t>___ trees and plants</a:t>
            </a:r>
          </a:p>
          <a:p>
            <a:r>
              <a:rPr lang="en-US" sz="2000" i="1" dirty="0" smtClean="0"/>
              <a:t>7) cause __ </a:t>
            </a:r>
            <a:r>
              <a:rPr lang="en-US" sz="2000" i="1" dirty="0" smtClean="0">
                <a:solidFill>
                  <a:srgbClr val="00B050"/>
                </a:solidFill>
              </a:rPr>
              <a:t>serious damage </a:t>
            </a:r>
            <a:r>
              <a:rPr lang="en-US" sz="2000" i="1" dirty="0" smtClean="0"/>
              <a:t>__</a:t>
            </a:r>
          </a:p>
          <a:p>
            <a:r>
              <a:rPr lang="en-US" sz="2000" i="1" dirty="0" smtClean="0"/>
              <a:t>8) _ </a:t>
            </a:r>
            <a:r>
              <a:rPr lang="en-US" sz="2000" i="1" dirty="0" smtClean="0">
                <a:solidFill>
                  <a:srgbClr val="00B050"/>
                </a:solidFill>
              </a:rPr>
              <a:t>reduce</a:t>
            </a:r>
            <a:r>
              <a:rPr lang="en-US" sz="2000" i="1" dirty="0" smtClean="0"/>
              <a:t> _______the air pollution</a:t>
            </a:r>
          </a:p>
          <a:p>
            <a:r>
              <a:rPr lang="en-US" sz="2000" i="1" dirty="0" smtClean="0"/>
              <a:t>9) be __</a:t>
            </a:r>
            <a:r>
              <a:rPr lang="en-US" sz="2000" i="1" dirty="0" smtClean="0">
                <a:solidFill>
                  <a:srgbClr val="00B050"/>
                </a:solidFill>
              </a:rPr>
              <a:t>harmful</a:t>
            </a:r>
            <a:r>
              <a:rPr lang="en-US" sz="2000" i="1" dirty="0" smtClean="0"/>
              <a:t> ______ to the environment</a:t>
            </a:r>
          </a:p>
          <a:p>
            <a:r>
              <a:rPr lang="en-US" sz="2000" i="1" dirty="0" smtClean="0"/>
              <a:t>10) reduce __ </a:t>
            </a:r>
            <a:r>
              <a:rPr lang="en-US" sz="2000" i="1" dirty="0" smtClean="0">
                <a:solidFill>
                  <a:srgbClr val="00B050"/>
                </a:solidFill>
              </a:rPr>
              <a:t>the amount of </a:t>
            </a:r>
            <a:r>
              <a:rPr lang="en-US" sz="2000" i="1" dirty="0" smtClean="0"/>
              <a:t>____ acid rain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902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Replace the highlighted words with synonyms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1) </a:t>
            </a:r>
            <a:r>
              <a:rPr lang="en-US" sz="2000" i="1" dirty="0" smtClean="0">
                <a:solidFill>
                  <a:srgbClr val="00B050"/>
                </a:solidFill>
              </a:rPr>
              <a:t>petrol </a:t>
            </a:r>
            <a:r>
              <a:rPr lang="en-US" sz="2000" i="1" dirty="0" smtClean="0"/>
              <a:t>_______</a:t>
            </a:r>
          </a:p>
          <a:p>
            <a:r>
              <a:rPr lang="en-US" sz="2000" i="1" dirty="0" smtClean="0"/>
              <a:t>2)  </a:t>
            </a:r>
            <a:r>
              <a:rPr lang="en-US" sz="2000" i="1" dirty="0" smtClean="0">
                <a:solidFill>
                  <a:srgbClr val="00B050"/>
                </a:solidFill>
              </a:rPr>
              <a:t>emit</a:t>
            </a:r>
            <a:r>
              <a:rPr lang="en-US" sz="2000" i="1" dirty="0" smtClean="0"/>
              <a:t>___ </a:t>
            </a:r>
          </a:p>
          <a:p>
            <a:r>
              <a:rPr lang="en-US" sz="2000" i="1" dirty="0" smtClean="0"/>
              <a:t>3) </a:t>
            </a:r>
            <a:r>
              <a:rPr lang="en-US" sz="2000" i="1" dirty="0" smtClean="0">
                <a:solidFill>
                  <a:srgbClr val="00B050"/>
                </a:solidFill>
              </a:rPr>
              <a:t>carry</a:t>
            </a:r>
            <a:r>
              <a:rPr lang="en-US" sz="2000" i="1" dirty="0" smtClean="0"/>
              <a:t>__ </a:t>
            </a:r>
          </a:p>
          <a:p>
            <a:r>
              <a:rPr lang="en-US" sz="2000" i="1" dirty="0" smtClean="0"/>
              <a:t>4) _</a:t>
            </a:r>
            <a:r>
              <a:rPr lang="en-US" sz="2000" i="1" dirty="0" smtClean="0">
                <a:solidFill>
                  <a:srgbClr val="00B050"/>
                </a:solidFill>
              </a:rPr>
              <a:t>land</a:t>
            </a:r>
            <a:r>
              <a:rPr lang="en-US" sz="2000" i="1" dirty="0" smtClean="0"/>
              <a:t>_____ </a:t>
            </a:r>
          </a:p>
          <a:p>
            <a:r>
              <a:rPr lang="en-US" sz="2000" i="1" dirty="0" smtClean="0"/>
              <a:t>5)_</a:t>
            </a:r>
            <a:r>
              <a:rPr lang="en-US" sz="2000" i="1" dirty="0" smtClean="0">
                <a:solidFill>
                  <a:srgbClr val="00B050"/>
                </a:solidFill>
              </a:rPr>
              <a:t>wipe out</a:t>
            </a:r>
            <a:r>
              <a:rPr lang="en-US" sz="2000" i="1" dirty="0" smtClean="0"/>
              <a:t>___ </a:t>
            </a:r>
          </a:p>
          <a:p>
            <a:r>
              <a:rPr lang="en-US" sz="2000" i="1" dirty="0" smtClean="0"/>
              <a:t>6)__</a:t>
            </a:r>
            <a:r>
              <a:rPr lang="en-US" sz="2000" i="1" dirty="0" smtClean="0">
                <a:solidFill>
                  <a:srgbClr val="00B050"/>
                </a:solidFill>
              </a:rPr>
              <a:t>poison</a:t>
            </a:r>
            <a:r>
              <a:rPr lang="en-US" sz="2000" i="1" dirty="0" smtClean="0"/>
              <a:t>___ </a:t>
            </a:r>
          </a:p>
          <a:p>
            <a:r>
              <a:rPr lang="en-US" sz="2000" i="1" dirty="0" smtClean="0"/>
              <a:t>7)  __ </a:t>
            </a:r>
            <a:r>
              <a:rPr lang="en-US" sz="2000" i="1" dirty="0" smtClean="0">
                <a:solidFill>
                  <a:srgbClr val="00B050"/>
                </a:solidFill>
              </a:rPr>
              <a:t>serious damage </a:t>
            </a:r>
            <a:r>
              <a:rPr lang="en-US" sz="2000" i="1" dirty="0" smtClean="0"/>
              <a:t>__</a:t>
            </a:r>
          </a:p>
          <a:p>
            <a:r>
              <a:rPr lang="en-US" sz="2000" i="1" dirty="0" smtClean="0"/>
              <a:t>8) _ </a:t>
            </a:r>
            <a:r>
              <a:rPr lang="en-US" sz="2000" i="1" dirty="0" smtClean="0">
                <a:solidFill>
                  <a:srgbClr val="00B050"/>
                </a:solidFill>
              </a:rPr>
              <a:t>reduce</a:t>
            </a:r>
            <a:r>
              <a:rPr lang="en-US" sz="2000" i="1" dirty="0" smtClean="0"/>
              <a:t> _______</a:t>
            </a:r>
          </a:p>
          <a:p>
            <a:r>
              <a:rPr lang="en-US" sz="2000" i="1" dirty="0" smtClean="0"/>
              <a:t>9)  __</a:t>
            </a:r>
            <a:r>
              <a:rPr lang="en-US" sz="2000" i="1" dirty="0" smtClean="0">
                <a:solidFill>
                  <a:srgbClr val="00B050"/>
                </a:solidFill>
              </a:rPr>
              <a:t>harmful</a:t>
            </a:r>
            <a:r>
              <a:rPr lang="en-US" sz="2000" i="1" dirty="0" smtClean="0"/>
              <a:t> ______ </a:t>
            </a:r>
          </a:p>
          <a:p>
            <a:r>
              <a:rPr lang="en-US" sz="2000" i="1" dirty="0" smtClean="0"/>
              <a:t>10)  __ </a:t>
            </a:r>
            <a:r>
              <a:rPr lang="en-US" sz="2000" i="1" dirty="0" smtClean="0">
                <a:solidFill>
                  <a:srgbClr val="00B050"/>
                </a:solidFill>
              </a:rPr>
              <a:t>the amount of </a:t>
            </a:r>
            <a:r>
              <a:rPr lang="en-US" sz="2000" i="1" dirty="0" smtClean="0"/>
              <a:t>____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707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Check your answers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1) </a:t>
            </a:r>
            <a:r>
              <a:rPr lang="en-US" sz="2000" i="1" dirty="0" smtClean="0">
                <a:solidFill>
                  <a:srgbClr val="00B050"/>
                </a:solidFill>
              </a:rPr>
              <a:t>petrol (n)   -  </a:t>
            </a:r>
            <a:r>
              <a:rPr lang="en-US" sz="2000" i="1" dirty="0" smtClean="0"/>
              <a:t>gas, fuel</a:t>
            </a:r>
          </a:p>
          <a:p>
            <a:r>
              <a:rPr lang="en-US" sz="2000" i="1" dirty="0" smtClean="0"/>
              <a:t>2)  </a:t>
            </a:r>
            <a:r>
              <a:rPr lang="en-US" sz="2000" i="1" dirty="0" smtClean="0">
                <a:solidFill>
                  <a:srgbClr val="00B050"/>
                </a:solidFill>
              </a:rPr>
              <a:t>emit (v)</a:t>
            </a:r>
            <a:r>
              <a:rPr lang="en-US" sz="2000" i="1" dirty="0" smtClean="0"/>
              <a:t>-    release, produce, let out, exhale </a:t>
            </a:r>
          </a:p>
          <a:p>
            <a:r>
              <a:rPr lang="en-US" sz="2000" i="1" dirty="0" smtClean="0"/>
              <a:t>3) </a:t>
            </a:r>
            <a:r>
              <a:rPr lang="en-US" sz="2000" i="1" dirty="0" smtClean="0">
                <a:solidFill>
                  <a:srgbClr val="00B050"/>
                </a:solidFill>
              </a:rPr>
              <a:t>carry (v)</a:t>
            </a:r>
            <a:r>
              <a:rPr lang="en-US" sz="2000" i="1" dirty="0" smtClean="0"/>
              <a:t>__ transport, transmit</a:t>
            </a:r>
          </a:p>
          <a:p>
            <a:r>
              <a:rPr lang="en-US" sz="2000" i="1" dirty="0" smtClean="0"/>
              <a:t>4) _</a:t>
            </a:r>
            <a:r>
              <a:rPr lang="en-US" sz="2000" i="1" dirty="0" smtClean="0">
                <a:solidFill>
                  <a:srgbClr val="00B050"/>
                </a:solidFill>
              </a:rPr>
              <a:t>land (v) </a:t>
            </a:r>
            <a:r>
              <a:rPr lang="en-US" sz="2000" i="1" dirty="0" smtClean="0"/>
              <a:t>_ set down, come, get </a:t>
            </a:r>
          </a:p>
          <a:p>
            <a:r>
              <a:rPr lang="en-US" sz="2000" i="1" dirty="0" smtClean="0"/>
              <a:t>5)_</a:t>
            </a:r>
            <a:r>
              <a:rPr lang="en-US" sz="2000" i="1" dirty="0" smtClean="0">
                <a:solidFill>
                  <a:srgbClr val="00B050"/>
                </a:solidFill>
              </a:rPr>
              <a:t>wipe out (ph. V) </a:t>
            </a:r>
            <a:r>
              <a:rPr lang="en-US" sz="2000" i="1" dirty="0" smtClean="0"/>
              <a:t>_kill, eliminate,  </a:t>
            </a:r>
          </a:p>
          <a:p>
            <a:r>
              <a:rPr lang="en-US" sz="2000" i="1" dirty="0" smtClean="0"/>
              <a:t>6)__</a:t>
            </a:r>
            <a:r>
              <a:rPr lang="en-US" sz="2000" i="1" dirty="0" smtClean="0">
                <a:solidFill>
                  <a:srgbClr val="00B050"/>
                </a:solidFill>
              </a:rPr>
              <a:t>poison</a:t>
            </a:r>
            <a:r>
              <a:rPr lang="en-US" sz="2000" i="1" dirty="0"/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(v)</a:t>
            </a:r>
            <a:r>
              <a:rPr lang="en-US" sz="2000" i="1" dirty="0" smtClean="0"/>
              <a:t> -  kill, spoil, destroy </a:t>
            </a:r>
          </a:p>
          <a:p>
            <a:r>
              <a:rPr lang="en-US" sz="2000" i="1" dirty="0" smtClean="0"/>
              <a:t>7)  __ </a:t>
            </a:r>
            <a:r>
              <a:rPr lang="en-US" sz="2000" i="1" dirty="0" smtClean="0">
                <a:solidFill>
                  <a:srgbClr val="00B050"/>
                </a:solidFill>
              </a:rPr>
              <a:t>serious damage </a:t>
            </a:r>
            <a:r>
              <a:rPr lang="en-US" sz="2000" i="1" dirty="0" smtClean="0"/>
              <a:t>__severe, </a:t>
            </a:r>
            <a:r>
              <a:rPr lang="en-US" sz="2000" i="1" dirty="0" err="1" smtClean="0"/>
              <a:t>damgerous</a:t>
            </a:r>
            <a:r>
              <a:rPr lang="en-US" sz="2000" i="1" dirty="0" smtClean="0"/>
              <a:t> harm, </a:t>
            </a:r>
          </a:p>
          <a:p>
            <a:r>
              <a:rPr lang="en-US" sz="2000" i="1" dirty="0" smtClean="0"/>
              <a:t>8) _ </a:t>
            </a:r>
            <a:r>
              <a:rPr lang="en-US" sz="2000" i="1" dirty="0" smtClean="0">
                <a:solidFill>
                  <a:srgbClr val="00B050"/>
                </a:solidFill>
              </a:rPr>
              <a:t>reduce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(v)</a:t>
            </a:r>
            <a:r>
              <a:rPr lang="en-US" sz="2000" i="1" dirty="0" smtClean="0"/>
              <a:t>__ make shorter, degrade, demote</a:t>
            </a:r>
          </a:p>
          <a:p>
            <a:r>
              <a:rPr lang="en-US" sz="2000" i="1" dirty="0" smtClean="0"/>
              <a:t>9)  __</a:t>
            </a:r>
            <a:r>
              <a:rPr lang="en-US" sz="2000" i="1" dirty="0" smtClean="0">
                <a:solidFill>
                  <a:srgbClr val="00B050"/>
                </a:solidFill>
              </a:rPr>
              <a:t>harmful</a:t>
            </a:r>
            <a:r>
              <a:rPr lang="en-US" sz="2000" i="1" dirty="0" smtClean="0"/>
              <a:t>  </a:t>
            </a:r>
            <a:r>
              <a:rPr lang="en-US" sz="2000" i="1" dirty="0" smtClean="0">
                <a:solidFill>
                  <a:srgbClr val="00B050"/>
                </a:solidFill>
              </a:rPr>
              <a:t>(</a:t>
            </a:r>
            <a:r>
              <a:rPr lang="en-US" sz="2000" i="1" dirty="0" err="1" smtClean="0">
                <a:solidFill>
                  <a:srgbClr val="00B050"/>
                </a:solidFill>
              </a:rPr>
              <a:t>adj</a:t>
            </a:r>
            <a:r>
              <a:rPr lang="en-US" sz="2000" i="1" dirty="0" smtClean="0">
                <a:solidFill>
                  <a:srgbClr val="00B050"/>
                </a:solidFill>
              </a:rPr>
              <a:t>) </a:t>
            </a:r>
            <a:r>
              <a:rPr lang="en-US" sz="2000" i="1" dirty="0" smtClean="0"/>
              <a:t>__ adverse, bad, dangerous </a:t>
            </a:r>
          </a:p>
          <a:p>
            <a:r>
              <a:rPr lang="en-US" sz="2000" i="1" dirty="0" smtClean="0"/>
              <a:t>10)  __ </a:t>
            </a:r>
            <a:r>
              <a:rPr lang="en-US" sz="2000" i="1" dirty="0" smtClean="0">
                <a:solidFill>
                  <a:srgbClr val="00B050"/>
                </a:solidFill>
              </a:rPr>
              <a:t>the amount of (n) </a:t>
            </a:r>
            <a:r>
              <a:rPr lang="en-US" sz="2000" i="1" dirty="0" smtClean="0"/>
              <a:t>____quantity, measure </a:t>
            </a:r>
          </a:p>
          <a:p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7332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Make up your own sentences with the words above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7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36815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Read the text again and guess what words are missing .</a:t>
            </a:r>
            <a:endParaRPr lang="ru-RU" sz="1800" b="1" dirty="0">
              <a:latin typeface="Arial Narrow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9900CC-B6AF-FC56-7E40-8E6465FA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649405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2708920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924944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645024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861048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293096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4077072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70892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924944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077072"/>
            <a:ext cx="5400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00092" y="4725144"/>
            <a:ext cx="5400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4077072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5373216"/>
            <a:ext cx="30603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36815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Check your answers</a:t>
            </a:r>
            <a:endParaRPr lang="ru-RU" sz="1800" b="1" dirty="0">
              <a:latin typeface="Arial Narrow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9900CC-B6AF-FC56-7E40-8E6465FA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649405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2708920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924944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44297" y="3611151"/>
            <a:ext cx="567463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861048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293096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4077072"/>
            <a:ext cx="5760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70892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924944"/>
            <a:ext cx="5040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077072"/>
            <a:ext cx="5400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00092" y="4725144"/>
            <a:ext cx="5400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4077072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5373216"/>
            <a:ext cx="30603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 Narrow" pitchFamily="34" charset="0"/>
              </a:rPr>
              <a:t>Discuss what we can do to help the environment.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3888432" cy="3888432"/>
          </a:xfrm>
        </p:spPr>
      </p:pic>
    </p:spTree>
    <p:extLst>
      <p:ext uri="{BB962C8B-B14F-4D97-AF65-F5344CB8AC3E}">
        <p14:creationId xmlns:p14="http://schemas.microsoft.com/office/powerpoint/2010/main" val="3418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sum up!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new words and collocations do you remember</a:t>
            </a:r>
            <a:r>
              <a:rPr lang="ru-RU" dirty="0" smtClean="0"/>
              <a:t>? </a:t>
            </a:r>
            <a:endParaRPr lang="en-US" dirty="0" smtClean="0"/>
          </a:p>
          <a:p>
            <a:r>
              <a:rPr lang="en-US" dirty="0" smtClean="0"/>
              <a:t>What did you find out about acid rain </a:t>
            </a:r>
            <a:r>
              <a:rPr lang="ru-RU" dirty="0" smtClean="0"/>
              <a:t>? </a:t>
            </a:r>
          </a:p>
          <a:p>
            <a:r>
              <a:rPr lang="en-US" dirty="0" smtClean="0"/>
              <a:t>How can we protect the environment</a:t>
            </a:r>
            <a:r>
              <a:rPr lang="ru-RU" dirty="0"/>
              <a:t> </a:t>
            </a:r>
            <a:r>
              <a:rPr lang="en-US" dirty="0" smtClean="0"/>
              <a:t>and save the Earth</a:t>
            </a:r>
            <a:r>
              <a:rPr lang="ru-RU" dirty="0" smtClean="0"/>
              <a:t>? </a:t>
            </a:r>
          </a:p>
          <a:p>
            <a:r>
              <a:rPr lang="en-US" dirty="0" smtClean="0"/>
              <a:t>What are you personally going to do to make a difference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2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088935" cy="5843089"/>
          </a:xfrm>
        </p:spPr>
      </p:pic>
    </p:spTree>
    <p:extLst>
      <p:ext uri="{BB962C8B-B14F-4D97-AF65-F5344CB8AC3E}">
        <p14:creationId xmlns:p14="http://schemas.microsoft.com/office/powerpoint/2010/main" val="13528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Green issues = ecological problems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8406"/>
            <a:ext cx="2958486" cy="1980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9122"/>
            <a:ext cx="324036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944328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90" y="4509120"/>
            <a:ext cx="3138247" cy="2088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4869160"/>
            <a:ext cx="235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save the Earth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2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words to the pictures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A power station                  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US" dirty="0" smtClean="0"/>
              <a:t>2 Toxic fumes </a:t>
            </a:r>
          </a:p>
          <a:p>
            <a:pPr marL="0" indent="0">
              <a:buNone/>
            </a:pPr>
            <a:r>
              <a:rPr lang="en-US" dirty="0" smtClean="0"/>
              <a:t>3 Factory waste</a:t>
            </a:r>
          </a:p>
          <a:p>
            <a:pPr marL="0" indent="0">
              <a:buNone/>
            </a:pPr>
            <a:r>
              <a:rPr lang="en-US" dirty="0" smtClean="0"/>
              <a:t>4 Acid rain                   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</a:p>
          <a:p>
            <a:pPr marL="0" indent="0">
              <a:buNone/>
            </a:pPr>
            <a:r>
              <a:rPr lang="en-US" dirty="0" smtClean="0"/>
              <a:t>5 Polluted clouds</a:t>
            </a:r>
          </a:p>
          <a:p>
            <a:pPr marL="0" indent="0">
              <a:buNone/>
            </a:pPr>
            <a:r>
              <a:rPr lang="en-US" dirty="0" smtClean="0"/>
              <a:t>6 Loss of natural habitats</a:t>
            </a:r>
          </a:p>
          <a:p>
            <a:pPr marL="0" indent="0">
              <a:buNone/>
            </a:pPr>
            <a:r>
              <a:rPr lang="en-US" dirty="0" smtClean="0"/>
              <a:t>7 Water pollution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263600"/>
            <a:ext cx="1452553" cy="1089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17" y="2060848"/>
            <a:ext cx="1497767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232" y="263691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47" y="3140969"/>
            <a:ext cx="1593937" cy="1060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7421" y="375311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06" y="2636912"/>
            <a:ext cx="1800019" cy="1204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23" y="4366006"/>
            <a:ext cx="1948661" cy="10961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34720" y="4914067"/>
            <a:ext cx="30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31" y="4725144"/>
            <a:ext cx="1712106" cy="11503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120" y="5661248"/>
            <a:ext cx="298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10" y="5573289"/>
            <a:ext cx="1829877" cy="1222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3928" y="6184468"/>
            <a:ext cx="50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A power station  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                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2 Toxic fumes </a:t>
            </a:r>
          </a:p>
          <a:p>
            <a:pPr marL="0" indent="0">
              <a:buNone/>
            </a:pPr>
            <a:r>
              <a:rPr lang="en-US" dirty="0" smtClean="0"/>
              <a:t>3 Factory waste 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</a:p>
          <a:p>
            <a:pPr marL="0" indent="0">
              <a:buNone/>
            </a:pPr>
            <a:r>
              <a:rPr lang="en-US" dirty="0" smtClean="0"/>
              <a:t>4 Acid rain        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            </a:t>
            </a:r>
          </a:p>
          <a:p>
            <a:pPr marL="0" indent="0">
              <a:buNone/>
            </a:pPr>
            <a:r>
              <a:rPr lang="en-US" dirty="0" smtClean="0"/>
              <a:t>5 Polluted clouds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</a:p>
          <a:p>
            <a:pPr marL="0" indent="0">
              <a:buNone/>
            </a:pPr>
            <a:r>
              <a:rPr lang="en-US" dirty="0" smtClean="0"/>
              <a:t>6 Loss of natural habitats 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</a:p>
          <a:p>
            <a:pPr marL="0" indent="0">
              <a:buNone/>
            </a:pPr>
            <a:r>
              <a:rPr lang="en-US" dirty="0" smtClean="0"/>
              <a:t>7 Water pollution               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99" y="3247743"/>
            <a:ext cx="1129436" cy="847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69" y="1131345"/>
            <a:ext cx="1497767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81" y="4472914"/>
            <a:ext cx="1246453" cy="8294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53" y="2744846"/>
            <a:ext cx="1187590" cy="794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6" y="2132856"/>
            <a:ext cx="1370233" cy="7707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9833" y="2132856"/>
            <a:ext cx="61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87" y="3813100"/>
            <a:ext cx="1262356" cy="848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58" y="5278437"/>
            <a:ext cx="1327644" cy="8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Look at the pictures and fill in the missing letters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 a  ____ </a:t>
            </a:r>
            <a:r>
              <a:rPr lang="en-US" dirty="0"/>
              <a:t>r</a:t>
            </a:r>
            <a:r>
              <a:rPr lang="en-US" dirty="0" smtClean="0"/>
              <a:t>____                  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2 p_____ s_____                                      2</a:t>
            </a:r>
          </a:p>
          <a:p>
            <a:pPr marL="0" indent="0">
              <a:buNone/>
            </a:pPr>
            <a:r>
              <a:rPr lang="en-US" dirty="0" smtClean="0"/>
              <a:t>3 f____ w______            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4 l______ of n___ h___                        4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5 t_____ f______</a:t>
            </a:r>
          </a:p>
          <a:p>
            <a:pPr marL="0" indent="0">
              <a:buNone/>
            </a:pPr>
            <a:r>
              <a:rPr lang="en-US" dirty="0" smtClean="0"/>
              <a:t>6 p_____ c________       5</a:t>
            </a:r>
          </a:p>
          <a:p>
            <a:pPr marL="0" indent="0">
              <a:buNone/>
            </a:pPr>
            <a:r>
              <a:rPr lang="en-US" dirty="0" smtClean="0"/>
              <a:t>7 w____ p_____                                        6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263600"/>
            <a:ext cx="1452553" cy="1089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17" y="2060848"/>
            <a:ext cx="1497767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08" y="3305378"/>
            <a:ext cx="1593937" cy="10606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31" y="2579452"/>
            <a:ext cx="1422665" cy="952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43" y="4174303"/>
            <a:ext cx="1948661" cy="10961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31" y="4725144"/>
            <a:ext cx="1712106" cy="11503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80" y="5445224"/>
            <a:ext cx="1829877" cy="1222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2831" y="1556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5" y="6237312"/>
            <a:ext cx="36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What can you see in the pictures</a:t>
            </a:r>
            <a:r>
              <a:rPr lang="ru-RU" dirty="0" smtClean="0">
                <a:latin typeface="Arial Narrow" pitchFamily="34" charset="0"/>
              </a:rPr>
              <a:t>?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372391" cy="15881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289748"/>
            <a:ext cx="2276272" cy="1707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94016"/>
            <a:ext cx="2664296" cy="1498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2376264" cy="1596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41" y="3231515"/>
            <a:ext cx="2264733" cy="1415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41" y="2928002"/>
            <a:ext cx="2714277" cy="18095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47" y="4869160"/>
            <a:ext cx="2538027" cy="16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36815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Read the text </a:t>
            </a:r>
            <a:r>
              <a:rPr lang="en-US" sz="1800" b="1" dirty="0" smtClean="0">
                <a:latin typeface="Arial Narrow" pitchFamily="34" charset="0"/>
              </a:rPr>
              <a:t>below </a:t>
            </a:r>
            <a:r>
              <a:rPr lang="en-US" sz="1800" b="1" dirty="0" smtClean="0">
                <a:latin typeface="Arial Narrow" pitchFamily="34" charset="0"/>
              </a:rPr>
              <a:t>and try to guess which words are missing</a:t>
            </a:r>
            <a:endParaRPr lang="ru-RU" sz="1800" b="1" dirty="0">
              <a:latin typeface="Arial Narrow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9900CC-B6AF-FC56-7E40-8E6465FA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6840760" cy="425012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4464496" cy="1471036"/>
          </a:xfrm>
        </p:spPr>
      </p:pic>
      <p:sp>
        <p:nvSpPr>
          <p:cNvPr id="3" name="TextBox 2"/>
          <p:cNvSpPr txBox="1"/>
          <p:nvPr/>
        </p:nvSpPr>
        <p:spPr>
          <a:xfrm>
            <a:off x="6588224" y="404664"/>
            <a:ext cx="287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 Spotlight 7 p. 76-77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368152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Now listen to the text and check your answers.</a:t>
            </a:r>
            <a:endParaRPr lang="ru-RU" sz="1800" b="1" dirty="0">
              <a:latin typeface="Arial Narrow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9900CC-B6AF-FC56-7E40-8E6465FA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6840760" cy="425012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4536504" cy="1494762"/>
          </a:xfrm>
        </p:spPr>
      </p:pic>
      <p:sp>
        <p:nvSpPr>
          <p:cNvPr id="3" name="TextBox 2"/>
          <p:cNvSpPr txBox="1"/>
          <p:nvPr/>
        </p:nvSpPr>
        <p:spPr>
          <a:xfrm>
            <a:off x="6660232" y="476672"/>
            <a:ext cx="266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SB Spotlight 7 p. 76-77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Answer the questions. Find the information in the text and prove your answers</a:t>
            </a:r>
            <a:r>
              <a:rPr lang="en-US" sz="1800" b="1" dirty="0" smtClean="0">
                <a:latin typeface="Arial Narrow" pitchFamily="34" charset="0"/>
              </a:rPr>
              <a:t>. 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itchFamily="34" charset="0"/>
              </a:rPr>
              <a:t>1. Why does the air that we breath</a:t>
            </a:r>
            <a:r>
              <a:rPr lang="en-US" dirty="0">
                <a:latin typeface="Arial Narrow" pitchFamily="34" charset="0"/>
              </a:rPr>
              <a:t>e</a:t>
            </a:r>
            <a:r>
              <a:rPr lang="en-US" dirty="0" smtClean="0">
                <a:latin typeface="Arial Narrow" pitchFamily="34" charset="0"/>
              </a:rPr>
              <a:t> become polluted</a:t>
            </a:r>
            <a:r>
              <a:rPr lang="ru-RU" dirty="0" smtClean="0">
                <a:latin typeface="Arial Narrow" pitchFamily="34" charset="0"/>
              </a:rPr>
              <a:t>?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2. Why does the pollution gathered in the clouds turn into acid</a:t>
            </a:r>
            <a:r>
              <a:rPr lang="ru-RU" dirty="0" smtClean="0">
                <a:latin typeface="Arial Narrow" pitchFamily="34" charset="0"/>
              </a:rPr>
              <a:t>?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3. What’s acid rain</a:t>
            </a:r>
            <a:r>
              <a:rPr lang="ru-RU" dirty="0" smtClean="0">
                <a:latin typeface="Arial Narrow" pitchFamily="34" charset="0"/>
              </a:rPr>
              <a:t>? </a:t>
            </a:r>
            <a:r>
              <a:rPr lang="en-US" dirty="0" smtClean="0">
                <a:latin typeface="Arial Narrow" pitchFamily="34" charset="0"/>
              </a:rPr>
              <a:t>Why is it dangerous for the environment</a:t>
            </a:r>
            <a:r>
              <a:rPr lang="ru-RU" dirty="0" smtClean="0">
                <a:latin typeface="Arial Narrow" pitchFamily="34" charset="0"/>
              </a:rPr>
              <a:t>?</a:t>
            </a:r>
            <a:r>
              <a:rPr lang="en-US" dirty="0" smtClean="0">
                <a:latin typeface="Arial Narrow" pitchFamily="34" charset="0"/>
              </a:rPr>
              <a:t> What causes acid rain</a:t>
            </a:r>
            <a:r>
              <a:rPr lang="ru-RU" dirty="0" smtClean="0">
                <a:latin typeface="Arial Narrow" pitchFamily="34" charset="0"/>
              </a:rPr>
              <a:t>?</a:t>
            </a:r>
          </a:p>
          <a:p>
            <a:r>
              <a:rPr lang="ru-RU" dirty="0" smtClean="0">
                <a:latin typeface="Arial Narrow" pitchFamily="34" charset="0"/>
              </a:rPr>
              <a:t>4. </a:t>
            </a:r>
            <a:r>
              <a:rPr lang="en-US" dirty="0" smtClean="0">
                <a:latin typeface="Arial Narrow" pitchFamily="34" charset="0"/>
              </a:rPr>
              <a:t>What is soil and water pollution</a:t>
            </a:r>
            <a:r>
              <a:rPr lang="ru-RU" dirty="0" smtClean="0">
                <a:latin typeface="Arial Narrow" pitchFamily="34" charset="0"/>
              </a:rPr>
              <a:t>?</a:t>
            </a:r>
          </a:p>
          <a:p>
            <a:r>
              <a:rPr lang="ru-RU" dirty="0" smtClean="0">
                <a:latin typeface="Arial Narrow" pitchFamily="34" charset="0"/>
              </a:rPr>
              <a:t>5. </a:t>
            </a:r>
            <a:r>
              <a:rPr lang="en-US" dirty="0" smtClean="0">
                <a:latin typeface="Arial Narrow" pitchFamily="34" charset="0"/>
              </a:rPr>
              <a:t>What can we do to protect the environment</a:t>
            </a:r>
            <a:r>
              <a:rPr lang="ru-RU" dirty="0" smtClean="0">
                <a:latin typeface="Arial Narrow" pitchFamily="34" charset="0"/>
              </a:rPr>
              <a:t>?</a:t>
            </a:r>
            <a:r>
              <a:rPr lang="en-US" dirty="0" smtClean="0">
                <a:latin typeface="Arial Narrow" pitchFamily="34" charset="0"/>
              </a:rPr>
              <a:t> </a:t>
            </a:r>
            <a:endParaRPr lang="ru-RU" dirty="0" smtClean="0">
              <a:latin typeface="Arial Narrow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88" y="361504"/>
            <a:ext cx="1630512" cy="16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713</Words>
  <Application>Microsoft Office PowerPoint</Application>
  <PresentationFormat>Экран (4:3)</PresentationFormat>
  <Paragraphs>109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Match the words to the pictures</vt:lpstr>
      <vt:lpstr>Check your answers</vt:lpstr>
      <vt:lpstr>Look at the pictures and fill in the missing letters</vt:lpstr>
      <vt:lpstr>What can you see in the pictures?</vt:lpstr>
      <vt:lpstr>Read the text below and try to guess which words are missing</vt:lpstr>
      <vt:lpstr>Now listen to the text and check your answers.</vt:lpstr>
      <vt:lpstr>Answer the questions. Find the information in the text and prove your answers. </vt:lpstr>
      <vt:lpstr>Fill in the gaps the with the words bellow</vt:lpstr>
      <vt:lpstr>Check your answers</vt:lpstr>
      <vt:lpstr>Replace the highlighted words with synonyms</vt:lpstr>
      <vt:lpstr>Check your answers</vt:lpstr>
      <vt:lpstr>Read the text again and guess what words are missing .</vt:lpstr>
      <vt:lpstr>Check your answers</vt:lpstr>
      <vt:lpstr>Discuss what we can do to help the environment.</vt:lpstr>
      <vt:lpstr>Let’s sum up!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Закурдаева</dc:creator>
  <cp:lastModifiedBy>Ольга Закурдаева</cp:lastModifiedBy>
  <cp:revision>22</cp:revision>
  <dcterms:created xsi:type="dcterms:W3CDTF">2022-08-08T07:13:12Z</dcterms:created>
  <dcterms:modified xsi:type="dcterms:W3CDTF">2022-08-11T08:15:58Z</dcterms:modified>
</cp:coreProperties>
</file>