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64" r:id="rId3"/>
    <p:sldId id="265" r:id="rId4"/>
    <p:sldId id="267" r:id="rId5"/>
    <p:sldId id="270" r:id="rId6"/>
    <p:sldId id="273" r:id="rId7"/>
    <p:sldId id="291" r:id="rId8"/>
    <p:sldId id="292" r:id="rId9"/>
    <p:sldId id="293" r:id="rId10"/>
    <p:sldId id="294" r:id="rId11"/>
    <p:sldId id="306" r:id="rId12"/>
    <p:sldId id="307" r:id="rId13"/>
    <p:sldId id="295" r:id="rId14"/>
    <p:sldId id="296" r:id="rId15"/>
    <p:sldId id="297" r:id="rId16"/>
    <p:sldId id="299" r:id="rId17"/>
    <p:sldId id="288" r:id="rId18"/>
    <p:sldId id="301" r:id="rId19"/>
    <p:sldId id="302" r:id="rId20"/>
    <p:sldId id="304" r:id="rId21"/>
    <p:sldId id="303" r:id="rId22"/>
    <p:sldId id="305" r:id="rId23"/>
    <p:sldId id="300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E1D"/>
    <a:srgbClr val="FFD193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7086600" y="644525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91138" y="6515100"/>
            <a:ext cx="1839912" cy="244475"/>
          </a:xfrm>
        </p:spPr>
        <p:txBody>
          <a:bodyPr/>
          <a:lstStyle>
            <a:lvl1pPr algn="r">
              <a:defRPr b="0" i="1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53074F12-AA26-4AC8-9962-C36BB8F32554}" type="datetimeFigureOut">
              <a:rPr lang="en-US" smtClean="0"/>
              <a:pPr/>
              <a:t>12/30/2021</a:t>
            </a:fld>
            <a:endParaRPr lang="en-US"/>
          </a:p>
        </p:txBody>
      </p:sp>
      <p:pic>
        <p:nvPicPr>
          <p:cNvPr id="3079" name="Picture 101" descr="arr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387515/6a4a5b5468ba8b99831699f7d048d2a5d771061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ar.pfdo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6768752" cy="280831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детей: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новое содержание,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новые возможности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73960"/>
          </a:xfrm>
        </p:spPr>
        <p:txBody>
          <a:bodyPr/>
          <a:lstStyle/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3.Порядок организации и осуществления образовательной деятельности по дополнительным общеобразовательным программам, утв. приказом Министерства образования и науки Российской Федерации от 29 августа 2013 года № 1008 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4. Методические рекомендации по разработке образовательной программы образовательной организации дополнительного образования от 30.05.2014г № 316-01-100-1674/14;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Постановление от 4 июля 2014 г № 41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 2.4.4.3172-14;</a:t>
            </a:r>
          </a:p>
          <a:p>
            <a:pPr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.Приказ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Министерства просвещения РФ от 09.11.2018 № 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</a:p>
          <a:p>
            <a:pPr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25 октября 2013 года № 1185 «Об утверждении примерной формы договора об образовании на обучение по дополнительным образовательным программ» .</a:t>
            </a:r>
          </a:p>
          <a:p>
            <a:pPr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Правила оказания платных образовательных услуг, утв. постановлением Правительства Российской Федерации от 15 августа 2013 года № 706 (при наличии платных образовательных услуг) .</a:t>
            </a:r>
          </a:p>
          <a:p>
            <a:pPr algn="just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Локальные акты ОО.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86600" cy="487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Региональные нормативные акты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054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№ 389-П от 20.07.2020г. "О внедрении системы персонифицированного финансирования дополнительного образования детей на территории Кировской области."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Распоряжение № 835 от 30.07.2020 "Об утверждении Правил персонифицированного финансирования дополнительного образования детей на территории Кировской области"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Распоряжение №1046 от 07.09.2020 "О внесении изменений в распоряжении министерства образования Кировской области от 30.07.2020 № 835"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Распоряжение №1104 от 22.09.2020 "О внесении изменений в распоряжении министерства образования Кировской области от 30.07.2020 № 835"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Распоряжение №1139 от 28.09.2020 "О внесении изменений в распоряжении министерства образования Кировской области от 30.07.2020 № 835"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нормативные акты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95400"/>
            <a:ext cx="8640960" cy="51054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№ 644 от 17.08.2020 "Об утверждении Положения о персонифицированном дополнительном образовании в Верхнекамском районе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№ 756 от 01.10.2020 "О внесении изменений в постановление администрации Верхнекамского района Кировской области от 17.08.2020 №644".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МКУ управления образования администрации Верхнекамского района Кировской области  №117 от 27.08.2021 "Об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утверждении программы персонифицированного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финансирования дополнительного образования детей в Верхнекамском районе".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302624" cy="487362"/>
          </a:xfrm>
        </p:spPr>
        <p:txBody>
          <a:bodyPr/>
          <a:lstStyle/>
          <a:p>
            <a:pPr algn="ctr" fontAlgn="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государственной политики развития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91500" cy="5105400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социальной гарантии государства 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общественно-государственного партнерства;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реализации права на развитие личностного и профессионального самоопределения детей и подростков 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реализации права на развитие;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расширения социальной и академической мобильности;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содействия государственно-частному партнерству 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программоориентированности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принцип преемственности и непрерывности 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86600" cy="487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77" t="16403" r="31799" b="7434"/>
          <a:stretch>
            <a:fillRect/>
          </a:stretch>
        </p:blipFill>
        <p:spPr bwMode="auto">
          <a:xfrm>
            <a:off x="166177" y="1484784"/>
            <a:ext cx="28936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gray">
          <a:xfrm>
            <a:off x="3059832" y="764704"/>
            <a:ext cx="58090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Ф. </a:t>
            </a:r>
            <a:r>
              <a:rPr lang="ru-RU" sz="1700" b="1" kern="0" dirty="0" smtClean="0">
                <a:latin typeface="Times New Roman" pitchFamily="18" charset="0"/>
                <a:cs typeface="Times New Roman" pitchFamily="18" charset="0"/>
                <a:hlinkClick r:id="rId3"/>
              </a:rPr>
              <a:t>З.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 от 29.12.2012 N 273-ФЗ (ред. от 02.07.2021)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"Об образовании в Российской Федерации</a:t>
            </a: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Статья 91. Лицензирование образовательной деятельности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Образовательная деятельность подлежит лицензированию в соответствии с </a:t>
            </a:r>
            <a:r>
              <a:rPr kumimoji="0" lang="ru-RU" sz="17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законодательством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Российской Федерации о лицензировании отдельных видов деятельности с учетом особенностей, установленных настоящей статьей. Лицензирование образовательной деятельности осуществляется по видам образования, по уровням образования, по профессиям, специальностям, направлениям подготовки, научным специальностям (для профессионального образования), по подвидам дополнительного образования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Соискателями лицензии на осуществление образовательной деятельности являются образовательные организации, организации, осуществляющие обучение, а также индивидуальные предприниматели, за исключением индивидуальных предпринимателей, осуществляющих образовательную деятельность непосредственно.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сложности 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Стартовый уровень. 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Базовый уровень. 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Продвинутый уровень. 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Углубленный уровень.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педсовет декабрь 2021\dopobrazov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3095807" cy="34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программы дополнительного образования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95400"/>
            <a:ext cx="8892480" cy="5105400"/>
          </a:xfrm>
        </p:spPr>
        <p:txBody>
          <a:bodyPr/>
          <a:lstStyle/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Титульный лист;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Содержание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(учебный (тематический) план и содержание учебного (тематического) плана);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Формы аттестации и оценочные материалы;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реализации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(материально-технические условия реализации Программы, учебно-методическое и информационное обеспечение Программы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Приложения к Программе (дополнительная информация: календарный учебный график, календарно-тематический план, планы (сценарии) занятий, примеры заданий для обучающихся и другие материалы, предусмотренные локальным актом образовательной организации или разработанные по усмотрению автора Программы)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Список литературы.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476672"/>
            <a:ext cx="5574432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Персонифицированное дополнительное образование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3400" y="1556792"/>
            <a:ext cx="8191500" cy="48440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ПФДО (персонифицированное финансирование дополнительного образования) – это новая схема финансирования дополнительного образования. Система призвана предоставить детям возможность обучаться бесплатно, используя бюджетные средства, в любой организации, в том числе и частной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Портал персонифицированного дополнительного образования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https://yar.pfdo.ru/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User\Desktop\педсовет декабрь 2021\свой доклад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122"/>
            <a:ext cx="2483768" cy="1390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07" b="12714"/>
          <a:stretch>
            <a:fillRect/>
          </a:stretch>
        </p:blipFill>
        <p:spPr bwMode="auto">
          <a:xfrm>
            <a:off x="395536" y="692696"/>
            <a:ext cx="85706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ДОП 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User\Desktop\сертификат ДОП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180"/>
            <a:ext cx="6984776" cy="5231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712968" cy="847402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               Приказ № 2254, п.1 б)Исполнение к 1 декабря 2022 года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обеспечить мониторинг практики внедрения в субъектах Российской Федерации системы персонифицированного финансирования дополнительного образования детей, включая анализ таких показателей, как количество детей, обучающихся по дополнительным общеобразовательным программам за счет средств бюджетов бюджетной системы Российской Федерации, и уровень удовлетворенности родителей (законных представителей) детей качеством дополнительного образования, а также представить по результатам этого мониторинга предложения по совершенствованию данной системы персонифицированного финансирования.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 – 1 декабря 2022 г.;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Мишустин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Михаил Владимирович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педсовет декабрь 2021\свой доклад\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302433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84798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32" t="12172" r="2180" b="4613"/>
          <a:stretch>
            <a:fillRect/>
          </a:stretch>
        </p:blipFill>
        <p:spPr>
          <a:xfrm>
            <a:off x="2843808" y="2636912"/>
            <a:ext cx="6048672" cy="4055360"/>
          </a:xfrm>
          <a:prstGeom prst="rect">
            <a:avLst/>
          </a:prstGeom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/>
          <a:srcRect l="5367" t="13360" r="1471" b="5123"/>
          <a:stretch>
            <a:fillRect/>
          </a:stretch>
        </p:blipFill>
        <p:spPr bwMode="gray">
          <a:xfrm>
            <a:off x="0" y="0"/>
            <a:ext cx="46764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ДОП образования, реализуемые в КОГОБУ ШИ ОВЗ  п.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Светлополянска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172" r="2180" b="6023"/>
          <a:stretch>
            <a:fillRect/>
          </a:stretch>
        </p:blipFill>
        <p:spPr>
          <a:xfrm>
            <a:off x="4644008" y="1196752"/>
            <a:ext cx="4032448" cy="2529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4396" t="13443" r="3671" b="5943"/>
          <a:stretch>
            <a:fillRect/>
          </a:stretch>
        </p:blipFill>
        <p:spPr>
          <a:xfrm>
            <a:off x="0" y="1124744"/>
            <a:ext cx="4051190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 l="4524" t="13306" r="2270" b="4907"/>
          <a:stretch>
            <a:fillRect/>
          </a:stretch>
        </p:blipFill>
        <p:spPr>
          <a:xfrm>
            <a:off x="0" y="3933056"/>
            <a:ext cx="4098845" cy="269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 l="3983" t="13808" r="2811" b="6529"/>
          <a:stretch>
            <a:fillRect/>
          </a:stretch>
        </p:blipFill>
        <p:spPr>
          <a:xfrm>
            <a:off x="4612324" y="3933056"/>
            <a:ext cx="4315652" cy="276644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74" t="12172" r="1122" b="6023"/>
          <a:stretch>
            <a:fillRect/>
          </a:stretch>
        </p:blipFill>
        <p:spPr>
          <a:xfrm>
            <a:off x="134817" y="332656"/>
            <a:ext cx="8715451" cy="604867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Валентина\Desktop\картинки для презентаций\дд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44" y="1412775"/>
            <a:ext cx="7328872" cy="49011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6425952" cy="6425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764704"/>
            <a:ext cx="8191500" cy="510540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«неотъемлемая часть общего образования, которая выходит за рамки государственных образовательных стандартов и реализуется посредством   дополнительных образовательных программ и услуг, как в учреждениях дополнительного образования детей, так и в общеобразовательных учреждениях».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922857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едсовет декабрь 2021\свой доклад\Сетлемт.jfif"/>
          <p:cNvPicPr>
            <a:picLocks noChangeAspect="1" noChangeArrowheads="1"/>
          </p:cNvPicPr>
          <p:nvPr/>
        </p:nvPicPr>
        <p:blipFill>
          <a:blip r:embed="rId2" cstate="print"/>
          <a:srcRect l="13462" r="7692" b="7216"/>
          <a:stretch>
            <a:fillRect/>
          </a:stretch>
        </p:blipFill>
        <p:spPr bwMode="auto">
          <a:xfrm>
            <a:off x="179512" y="0"/>
            <a:ext cx="2952328" cy="2592288"/>
          </a:xfrm>
          <a:prstGeom prst="rect">
            <a:avLst/>
          </a:prstGeom>
          <a:noFill/>
        </p:spPr>
      </p:pic>
      <p:pic>
        <p:nvPicPr>
          <p:cNvPr id="2051" name="Picture 3" descr="C:\Users\User\Desktop\педсовет декабрь 2021\свой доклад\детский труд.jfif"/>
          <p:cNvPicPr>
            <a:picLocks noChangeAspect="1" noChangeArrowheads="1"/>
          </p:cNvPicPr>
          <p:nvPr/>
        </p:nvPicPr>
        <p:blipFill>
          <a:blip r:embed="rId3" cstate="print"/>
          <a:srcRect l="1829" t="12195" r="6707" b="9756"/>
          <a:stretch>
            <a:fillRect/>
          </a:stretch>
        </p:blipFill>
        <p:spPr bwMode="auto">
          <a:xfrm>
            <a:off x="3347864" y="188640"/>
            <a:ext cx="3600400" cy="2304256"/>
          </a:xfrm>
          <a:prstGeom prst="rect">
            <a:avLst/>
          </a:prstGeom>
          <a:noFill/>
        </p:spPr>
      </p:pic>
      <p:pic>
        <p:nvPicPr>
          <p:cNvPr id="2052" name="Picture 4" descr="C:\Users\User\Desktop\педсовет декабрь 2021\свой доклад\бодрая жизнь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4281512" cy="2367591"/>
          </a:xfrm>
          <a:prstGeom prst="rect">
            <a:avLst/>
          </a:prstGeom>
          <a:noFill/>
        </p:spPr>
      </p:pic>
      <p:pic>
        <p:nvPicPr>
          <p:cNvPr id="5" name="Picture 3" descr="C:\Users\User\Desktop\педсовет декабрь 2021\свой доклад\коммуна иванова.jfi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6892" y="188640"/>
            <a:ext cx="1987108" cy="2711574"/>
          </a:xfrm>
          <a:prstGeom prst="rect">
            <a:avLst/>
          </a:prstGeom>
          <a:noFill/>
        </p:spPr>
      </p:pic>
      <p:pic>
        <p:nvPicPr>
          <p:cNvPr id="6" name="Picture 2" descr="C:\Users\User\Desktop\педсовет декабрь 2021\свой доклад\съезд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5222" y="3933056"/>
            <a:ext cx="4488778" cy="262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864314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педсовет декабрь 2021\свой доклад\карпов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312369" cy="2563975"/>
          </a:xfrm>
          <a:prstGeom prst="rect">
            <a:avLst/>
          </a:prstGeom>
          <a:noFill/>
        </p:spPr>
      </p:pic>
      <p:pic>
        <p:nvPicPr>
          <p:cNvPr id="4099" name="Picture 3" descr="C:\Users\User\Desktop\педсовет декабрь 2021\свой доклад\фети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2483034" cy="3240360"/>
          </a:xfrm>
          <a:prstGeom prst="rect">
            <a:avLst/>
          </a:prstGeom>
          <a:noFill/>
        </p:spPr>
      </p:pic>
      <p:pic>
        <p:nvPicPr>
          <p:cNvPr id="4100" name="Picture 4" descr="C:\Users\User\Desktop\педсовет декабрь 2021\свой доклад\чубайс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84984"/>
            <a:ext cx="2441151" cy="3259063"/>
          </a:xfrm>
          <a:prstGeom prst="rect">
            <a:avLst/>
          </a:prstGeom>
          <a:noFill/>
        </p:spPr>
      </p:pic>
      <p:pic>
        <p:nvPicPr>
          <p:cNvPr id="6" name="Picture 2" descr="C:\Users\User\Desktop\педсовет декабрь 2021\свой доклад\макаренко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33544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ser\Desktop\педсовет декабрь 2021\свой доклад\Терский_Виктор_Николаевич_1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069604" cy="2849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99788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86600" cy="487362"/>
          </a:xfrm>
        </p:spPr>
        <p:txBody>
          <a:bodyPr/>
          <a:lstStyle/>
          <a:p>
            <a:pPr algn="l"/>
            <a:r>
              <a:rPr lang="ru-RU" smtClean="0"/>
              <a:t>                  </a:t>
            </a:r>
            <a:r>
              <a:rPr lang="ru-RU" smtClean="0">
                <a:solidFill>
                  <a:schemeClr val="tx1"/>
                </a:solidFill>
              </a:rPr>
              <a:t>Нормативная </a:t>
            </a:r>
            <a:r>
              <a:rPr lang="ru-RU" dirty="0" smtClean="0">
                <a:solidFill>
                  <a:schemeClr val="tx1"/>
                </a:solidFill>
              </a:rPr>
              <a:t>база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1.На законодательном уровне дополнительное образование детей и взрослых описано в статье 75 Федерального закона от 29.12.2012 N 273-ФЗ (ред. от 06.03.2019) «Об образовании в Российской Федерации».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 положения этой статьи: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 детей и взрослых направлено на формирование и развитие творческих способностей, формирование культуры здорового образа жизни, укрепление здоровья, а также на организацию их свободного времени. ДО для детей обеспечивает их социальную адаптацию, профессиональную ориентацию, а также направлено на выявление одаренных детей с учетом их возрастных и индивидуальных особенностей.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Выделяют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предпрофессиональные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Программы дополнительного образования. Первые предназначены как для детей, так и для взрослых. Вторые, реализуемые в сфере искусств, физической культуры и спорта, предназначены только для детей.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 освоению дополнительных программ допускается любой человек независимо от уровня образования, если только того не требует специфика программы.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Программа дополнительного образования разрабатывается учреждением, в котором и проводится обучение, в ней же указано содержание курса и сроки обучения.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17267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84776" cy="4873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детей № 1726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95400"/>
            <a:ext cx="8892480" cy="510540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Концепции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доступности ДО;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спектра дополнительных образовательных программ;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кадрового потенциала системы ДО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модернизация инфраструктуры ДО;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системы управления качеством реализации ДО.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95400"/>
            <a:ext cx="8712968" cy="5105400"/>
          </a:xfrm>
        </p:spPr>
        <p:txBody>
          <a:bodyPr/>
          <a:lstStyle/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формирование и развитие творческих способностей;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привитие культуры общения, умение не только вести разговор, но и адекватно воспринимать здоровую критику;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удовлетворение культурных потребностей ребенка;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профессиональное ориентирование;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физическое развитие;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воспитание моральных качеств, любви к труду.</a:t>
            </a:r>
          </a:p>
          <a:p>
            <a:endParaRPr lang="ru-RU" sz="30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Социально-педагогическое. 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Техническое. 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Художественное. </a:t>
            </a:r>
          </a:p>
          <a:p>
            <a:pPr lvl="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Естественно-научное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Туристско-краеведческое. 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Физкультурно-спортивное.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</p:sld>
</file>

<file path=ppt/theme/theme1.xml><?xml version="1.0" encoding="utf-8"?>
<a:theme xmlns:a="http://schemas.openxmlformats.org/drawingml/2006/main" name="Тема13">
  <a:themeElements>
    <a:clrScheme name="Тема Office 1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E46C22"/>
      </a:accent1>
      <a:accent2>
        <a:srgbClr val="14CAEE"/>
      </a:accent2>
      <a:accent3>
        <a:srgbClr val="FFFFFF"/>
      </a:accent3>
      <a:accent4>
        <a:srgbClr val="000000"/>
      </a:accent4>
      <a:accent5>
        <a:srgbClr val="EFBAAB"/>
      </a:accent5>
      <a:accent6>
        <a:srgbClr val="11B7D8"/>
      </a:accent6>
      <a:hlink>
        <a:srgbClr val="6A6AE2"/>
      </a:hlink>
      <a:folHlink>
        <a:srgbClr val="66A44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613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Тема13</vt:lpstr>
      <vt:lpstr>Дополнительное образование детей:  новое содержание,  новые возможности</vt:lpstr>
      <vt:lpstr>               Приказ № 2254, п.1 б)Исполнение к 1 декабря 2022 года б) обеспечить мониторинг практики внедрения в субъектах Российской Федерации системы персонифицированного финансирования дополнительного образования детей, включая анализ таких показателей, как количество детей, обучающихся по дополнительным общеобразовательным программам за счет средств бюджетов бюджетной системы Российской Федерации, и уровень удовлетворенности родителей (законных представителей) детей качеством дополнительного образования, а также представить по результатам этого мониторинга предложения по совершенствованию данной системы персонифицированного финансирования.  Срок – 1 декабря 2022 г.;  Ответственный- Мишустин Михаил Владимирович </vt:lpstr>
      <vt:lpstr>Слайд 3</vt:lpstr>
      <vt:lpstr>Слайд 4</vt:lpstr>
      <vt:lpstr>Слайд 5</vt:lpstr>
      <vt:lpstr>                  Нормативная база</vt:lpstr>
      <vt:lpstr>Концепция развития дополнительного образования детей № 1726 </vt:lpstr>
      <vt:lpstr>Задачи </vt:lpstr>
      <vt:lpstr>Направления </vt:lpstr>
      <vt:lpstr>Нормативная база</vt:lpstr>
      <vt:lpstr>Региональные нормативные акты</vt:lpstr>
      <vt:lpstr> Муниципальные нормативные акты </vt:lpstr>
      <vt:lpstr>Принципы государственной политики развития дополнительного образования детей </vt:lpstr>
      <vt:lpstr>Лицензия </vt:lpstr>
      <vt:lpstr>Уровни сложности программы</vt:lpstr>
      <vt:lpstr>Структура программы дополнительного образования детей</vt:lpstr>
      <vt:lpstr>Персонифицированное дополнительное образование</vt:lpstr>
      <vt:lpstr>Слайд 18</vt:lpstr>
      <vt:lpstr>Сертификат ДОП образования</vt:lpstr>
      <vt:lpstr>Слайд 20</vt:lpstr>
      <vt:lpstr>Программы ДОП образования, реализуемые в КОГОБУ ШИ ОВЗ  п. Светлополянска</vt:lpstr>
      <vt:lpstr>Слайд 22</vt:lpstr>
      <vt:lpstr>Спасибо за внимание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91</cp:revision>
  <dcterms:created xsi:type="dcterms:W3CDTF">2013-08-21T19:17:07Z</dcterms:created>
  <dcterms:modified xsi:type="dcterms:W3CDTF">2021-12-30T04:56:10Z</dcterms:modified>
</cp:coreProperties>
</file>