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9" r:id="rId4"/>
    <p:sldId id="277" r:id="rId5"/>
    <p:sldId id="258" r:id="rId6"/>
    <p:sldId id="257" r:id="rId7"/>
    <p:sldId id="276" r:id="rId8"/>
    <p:sldId id="259" r:id="rId9"/>
    <p:sldId id="260" r:id="rId10"/>
    <p:sldId id="272" r:id="rId11"/>
    <p:sldId id="273" r:id="rId12"/>
    <p:sldId id="271" r:id="rId13"/>
    <p:sldId id="278" r:id="rId14"/>
    <p:sldId id="281" r:id="rId15"/>
    <p:sldId id="270" r:id="rId16"/>
    <p:sldId id="280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_________Microsoft_Word1.docx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6834/39663434.5f6/0_9ab2b_21a22ca6_S" TargetMode="External"/><Relationship Id="rId2" Type="http://schemas.openxmlformats.org/officeDocument/2006/relationships/hyperlink" Target="https://img-fotki.yandex.ru/get/3313/198028224.351e/0_1ae8a3_aa272bec_ori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enaranko.ucoz.ru/" TargetMode="External"/><Relationship Id="rId4" Type="http://schemas.openxmlformats.org/officeDocument/2006/relationships/hyperlink" Target="http://zezete2.z.e.pic.centerblog.net/o/53f64068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1484784"/>
            <a:ext cx="62646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943294"/>
                    </a:gs>
                    <a:gs pos="50000">
                      <a:srgbClr val="FFC000"/>
                    </a:gs>
                    <a:gs pos="99167">
                      <a:srgbClr val="943294"/>
                    </a:gs>
                    <a:gs pos="65000">
                      <a:srgbClr val="943294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Раздел: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943294"/>
                    </a:gs>
                    <a:gs pos="50000">
                      <a:srgbClr val="FFC000"/>
                    </a:gs>
                    <a:gs pos="99167">
                      <a:srgbClr val="943294"/>
                    </a:gs>
                    <a:gs pos="65000">
                      <a:srgbClr val="943294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Что такое части речи?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i="1" u="none" strike="noStrike" kern="1200" normalizeH="0" baseline="0" noProof="0" dirty="0">
              <a:ln w="11430"/>
              <a:gradFill>
                <a:gsLst>
                  <a:gs pos="35000">
                    <a:srgbClr val="943294"/>
                  </a:gs>
                  <a:gs pos="50000">
                    <a:srgbClr val="FFC000"/>
                  </a:gs>
                  <a:gs pos="99167">
                    <a:srgbClr val="943294"/>
                  </a:gs>
                  <a:gs pos="65000">
                    <a:srgbClr val="943294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424847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УМК «Школа России»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учебником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9602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7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5356"/>
            <a:ext cx="8382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34356"/>
            <a:ext cx="77914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8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295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4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Разберите предложение по членам предложения.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2"/>
          <p:cNvSpPr txBox="1"/>
          <p:nvPr/>
        </p:nvSpPr>
        <p:spPr>
          <a:xfrm>
            <a:off x="683568" y="2564904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люблю рисовать.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болит нога.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кошка, сидит у окошка.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388" y="5119449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Вывод: Местоимение в предложении может быть подлежащим,</a:t>
            </a:r>
          </a:p>
          <a:p>
            <a:r>
              <a:rPr lang="ru-RU" sz="3200" dirty="0" smtClean="0"/>
              <a:t>дополнением и определением.</a:t>
            </a:r>
            <a:endParaRPr lang="ru-RU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42611" y="3068960"/>
            <a:ext cx="36004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1223" y="2391903"/>
            <a:ext cx="68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мест.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75656" y="3089748"/>
            <a:ext cx="11789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86075" y="3140968"/>
            <a:ext cx="11789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17419" y="3089748"/>
            <a:ext cx="168257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17419" y="3140968"/>
            <a:ext cx="168257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34139" y="2356049"/>
            <a:ext cx="61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глаг.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19" y="2396849"/>
            <a:ext cx="61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глаг.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707904" y="4077072"/>
            <a:ext cx="79208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8704" y="3356992"/>
            <a:ext cx="6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560731" y="4077072"/>
            <a:ext cx="100315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60731" y="4206540"/>
            <a:ext cx="100315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1048" y="3356992"/>
            <a:ext cx="61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глаг.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86075" y="4077072"/>
            <a:ext cx="20560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859523" y="4077072"/>
            <a:ext cx="2056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140305" y="4077072"/>
            <a:ext cx="2056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878532" y="4077072"/>
            <a:ext cx="20560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217729" y="4077072"/>
            <a:ext cx="20560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49788" y="3356992"/>
            <a:ext cx="68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мест.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994657" y="328498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075547" y="5119449"/>
            <a:ext cx="1128301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43080" y="4365104"/>
            <a:ext cx="6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463011" y="5013176"/>
            <a:ext cx="100315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496835" y="5119449"/>
            <a:ext cx="100315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20254" y="4293096"/>
            <a:ext cx="61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глаг.</a:t>
            </a:r>
            <a:endParaRPr lang="ru-RU" dirty="0"/>
          </a:p>
        </p:txBody>
      </p:sp>
      <p:sp>
        <p:nvSpPr>
          <p:cNvPr id="44" name="Полилиния 43"/>
          <p:cNvSpPr/>
          <p:nvPr/>
        </p:nvSpPr>
        <p:spPr>
          <a:xfrm>
            <a:off x="887470" y="5085961"/>
            <a:ext cx="1030763" cy="45719"/>
          </a:xfrm>
          <a:custGeom>
            <a:avLst/>
            <a:gdLst>
              <a:gd name="connsiteX0" fmla="*/ 0 w 1933943"/>
              <a:gd name="connsiteY0" fmla="*/ 112143 h 204406"/>
              <a:gd name="connsiteX1" fmla="*/ 8626 w 1933943"/>
              <a:gd name="connsiteY1" fmla="*/ 60385 h 204406"/>
              <a:gd name="connsiteX2" fmla="*/ 17253 w 1933943"/>
              <a:gd name="connsiteY2" fmla="*/ 34506 h 204406"/>
              <a:gd name="connsiteX3" fmla="*/ 43132 w 1933943"/>
              <a:gd name="connsiteY3" fmla="*/ 25879 h 204406"/>
              <a:gd name="connsiteX4" fmla="*/ 69011 w 1933943"/>
              <a:gd name="connsiteY4" fmla="*/ 34506 h 204406"/>
              <a:gd name="connsiteX5" fmla="*/ 103517 w 1933943"/>
              <a:gd name="connsiteY5" fmla="*/ 86264 h 204406"/>
              <a:gd name="connsiteX6" fmla="*/ 172528 w 1933943"/>
              <a:gd name="connsiteY6" fmla="*/ 120770 h 204406"/>
              <a:gd name="connsiteX7" fmla="*/ 215660 w 1933943"/>
              <a:gd name="connsiteY7" fmla="*/ 69011 h 204406"/>
              <a:gd name="connsiteX8" fmla="*/ 241539 w 1933943"/>
              <a:gd name="connsiteY8" fmla="*/ 60385 h 204406"/>
              <a:gd name="connsiteX9" fmla="*/ 267419 w 1933943"/>
              <a:gd name="connsiteY9" fmla="*/ 69011 h 204406"/>
              <a:gd name="connsiteX10" fmla="*/ 276045 w 1933943"/>
              <a:gd name="connsiteY10" fmla="*/ 94891 h 204406"/>
              <a:gd name="connsiteX11" fmla="*/ 301924 w 1933943"/>
              <a:gd name="connsiteY11" fmla="*/ 120770 h 204406"/>
              <a:gd name="connsiteX12" fmla="*/ 370936 w 1933943"/>
              <a:gd name="connsiteY12" fmla="*/ 112143 h 204406"/>
              <a:gd name="connsiteX13" fmla="*/ 405441 w 1933943"/>
              <a:gd name="connsiteY13" fmla="*/ 43132 h 204406"/>
              <a:gd name="connsiteX14" fmla="*/ 457200 w 1933943"/>
              <a:gd name="connsiteY14" fmla="*/ 0 h 204406"/>
              <a:gd name="connsiteX15" fmla="*/ 508958 w 1933943"/>
              <a:gd name="connsiteY15" fmla="*/ 25879 h 204406"/>
              <a:gd name="connsiteX16" fmla="*/ 526211 w 1933943"/>
              <a:gd name="connsiteY16" fmla="*/ 77638 h 204406"/>
              <a:gd name="connsiteX17" fmla="*/ 534837 w 1933943"/>
              <a:gd name="connsiteY17" fmla="*/ 112143 h 204406"/>
              <a:gd name="connsiteX18" fmla="*/ 560717 w 1933943"/>
              <a:gd name="connsiteY18" fmla="*/ 138023 h 204406"/>
              <a:gd name="connsiteX19" fmla="*/ 629728 w 1933943"/>
              <a:gd name="connsiteY19" fmla="*/ 129396 h 204406"/>
              <a:gd name="connsiteX20" fmla="*/ 638354 w 1933943"/>
              <a:gd name="connsiteY20" fmla="*/ 103517 h 204406"/>
              <a:gd name="connsiteX21" fmla="*/ 646981 w 1933943"/>
              <a:gd name="connsiteY21" fmla="*/ 60385 h 204406"/>
              <a:gd name="connsiteX22" fmla="*/ 681486 w 1933943"/>
              <a:gd name="connsiteY22" fmla="*/ 17253 h 204406"/>
              <a:gd name="connsiteX23" fmla="*/ 707366 w 1933943"/>
              <a:gd name="connsiteY23" fmla="*/ 25879 h 204406"/>
              <a:gd name="connsiteX24" fmla="*/ 759124 w 1933943"/>
              <a:gd name="connsiteY24" fmla="*/ 77638 h 204406"/>
              <a:gd name="connsiteX25" fmla="*/ 785003 w 1933943"/>
              <a:gd name="connsiteY25" fmla="*/ 138023 h 204406"/>
              <a:gd name="connsiteX26" fmla="*/ 810883 w 1933943"/>
              <a:gd name="connsiteY26" fmla="*/ 146649 h 204406"/>
              <a:gd name="connsiteX27" fmla="*/ 879894 w 1933943"/>
              <a:gd name="connsiteY27" fmla="*/ 138023 h 204406"/>
              <a:gd name="connsiteX28" fmla="*/ 897147 w 1933943"/>
              <a:gd name="connsiteY28" fmla="*/ 112143 h 204406"/>
              <a:gd name="connsiteX29" fmla="*/ 914400 w 1933943"/>
              <a:gd name="connsiteY29" fmla="*/ 60385 h 204406"/>
              <a:gd name="connsiteX30" fmla="*/ 923026 w 1933943"/>
              <a:gd name="connsiteY30" fmla="*/ 34506 h 204406"/>
              <a:gd name="connsiteX31" fmla="*/ 948905 w 1933943"/>
              <a:gd name="connsiteY31" fmla="*/ 17253 h 204406"/>
              <a:gd name="connsiteX32" fmla="*/ 1009290 w 1933943"/>
              <a:gd name="connsiteY32" fmla="*/ 25879 h 204406"/>
              <a:gd name="connsiteX33" fmla="*/ 1035170 w 1933943"/>
              <a:gd name="connsiteY33" fmla="*/ 34506 h 204406"/>
              <a:gd name="connsiteX34" fmla="*/ 1043796 w 1933943"/>
              <a:gd name="connsiteY34" fmla="*/ 60385 h 204406"/>
              <a:gd name="connsiteX35" fmla="*/ 1035170 w 1933943"/>
              <a:gd name="connsiteY35" fmla="*/ 138023 h 204406"/>
              <a:gd name="connsiteX36" fmla="*/ 1043796 w 1933943"/>
              <a:gd name="connsiteY36" fmla="*/ 163902 h 204406"/>
              <a:gd name="connsiteX37" fmla="*/ 1069675 w 1933943"/>
              <a:gd name="connsiteY37" fmla="*/ 172528 h 204406"/>
              <a:gd name="connsiteX38" fmla="*/ 1155939 w 1933943"/>
              <a:gd name="connsiteY38" fmla="*/ 163902 h 204406"/>
              <a:gd name="connsiteX39" fmla="*/ 1164566 w 1933943"/>
              <a:gd name="connsiteY39" fmla="*/ 129396 h 204406"/>
              <a:gd name="connsiteX40" fmla="*/ 1181819 w 1933943"/>
              <a:gd name="connsiteY40" fmla="*/ 77638 h 204406"/>
              <a:gd name="connsiteX41" fmla="*/ 1216324 w 1933943"/>
              <a:gd name="connsiteY41" fmla="*/ 25879 h 204406"/>
              <a:gd name="connsiteX42" fmla="*/ 1250830 w 1933943"/>
              <a:gd name="connsiteY42" fmla="*/ 17253 h 204406"/>
              <a:gd name="connsiteX43" fmla="*/ 1302588 w 1933943"/>
              <a:gd name="connsiteY43" fmla="*/ 198408 h 204406"/>
              <a:gd name="connsiteX44" fmla="*/ 1354347 w 1933943"/>
              <a:gd name="connsiteY44" fmla="*/ 189781 h 204406"/>
              <a:gd name="connsiteX45" fmla="*/ 1397479 w 1933943"/>
              <a:gd name="connsiteY45" fmla="*/ 120770 h 204406"/>
              <a:gd name="connsiteX46" fmla="*/ 1440611 w 1933943"/>
              <a:gd name="connsiteY46" fmla="*/ 69011 h 204406"/>
              <a:gd name="connsiteX47" fmla="*/ 1466490 w 1933943"/>
              <a:gd name="connsiteY47" fmla="*/ 60385 h 204406"/>
              <a:gd name="connsiteX48" fmla="*/ 1518249 w 1933943"/>
              <a:gd name="connsiteY48" fmla="*/ 25879 h 204406"/>
              <a:gd name="connsiteX49" fmla="*/ 1552754 w 1933943"/>
              <a:gd name="connsiteY49" fmla="*/ 34506 h 204406"/>
              <a:gd name="connsiteX50" fmla="*/ 1552754 w 1933943"/>
              <a:gd name="connsiteY50" fmla="*/ 129396 h 204406"/>
              <a:gd name="connsiteX51" fmla="*/ 1526875 w 1933943"/>
              <a:gd name="connsiteY51" fmla="*/ 146649 h 204406"/>
              <a:gd name="connsiteX52" fmla="*/ 1518249 w 1933943"/>
              <a:gd name="connsiteY52" fmla="*/ 172528 h 204406"/>
              <a:gd name="connsiteX53" fmla="*/ 1561381 w 1933943"/>
              <a:gd name="connsiteY53" fmla="*/ 181155 h 204406"/>
              <a:gd name="connsiteX54" fmla="*/ 1613139 w 1933943"/>
              <a:gd name="connsiteY54" fmla="*/ 189781 h 204406"/>
              <a:gd name="connsiteX55" fmla="*/ 1708030 w 1933943"/>
              <a:gd name="connsiteY55" fmla="*/ 155275 h 204406"/>
              <a:gd name="connsiteX56" fmla="*/ 1751162 w 1933943"/>
              <a:gd name="connsiteY56" fmla="*/ 8626 h 204406"/>
              <a:gd name="connsiteX57" fmla="*/ 1802920 w 1933943"/>
              <a:gd name="connsiteY57" fmla="*/ 17253 h 204406"/>
              <a:gd name="connsiteX58" fmla="*/ 1811547 w 1933943"/>
              <a:gd name="connsiteY58" fmla="*/ 43132 h 204406"/>
              <a:gd name="connsiteX59" fmla="*/ 1820173 w 1933943"/>
              <a:gd name="connsiteY59" fmla="*/ 155275 h 204406"/>
              <a:gd name="connsiteX60" fmla="*/ 1854679 w 1933943"/>
              <a:gd name="connsiteY60" fmla="*/ 181155 h 204406"/>
              <a:gd name="connsiteX61" fmla="*/ 1932317 w 1933943"/>
              <a:gd name="connsiteY61" fmla="*/ 103517 h 20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933943" h="204406">
                <a:moveTo>
                  <a:pt x="0" y="112143"/>
                </a:moveTo>
                <a:cubicBezTo>
                  <a:pt x="2875" y="94890"/>
                  <a:pt x="4832" y="77459"/>
                  <a:pt x="8626" y="60385"/>
                </a:cubicBezTo>
                <a:cubicBezTo>
                  <a:pt x="10599" y="51509"/>
                  <a:pt x="10823" y="40936"/>
                  <a:pt x="17253" y="34506"/>
                </a:cubicBezTo>
                <a:cubicBezTo>
                  <a:pt x="23683" y="28076"/>
                  <a:pt x="34506" y="28755"/>
                  <a:pt x="43132" y="25879"/>
                </a:cubicBezTo>
                <a:cubicBezTo>
                  <a:pt x="51758" y="28755"/>
                  <a:pt x="62581" y="28076"/>
                  <a:pt x="69011" y="34506"/>
                </a:cubicBezTo>
                <a:cubicBezTo>
                  <a:pt x="83673" y="49168"/>
                  <a:pt x="86264" y="74762"/>
                  <a:pt x="103517" y="86264"/>
                </a:cubicBezTo>
                <a:cubicBezTo>
                  <a:pt x="142280" y="112107"/>
                  <a:pt x="119770" y="99667"/>
                  <a:pt x="172528" y="120770"/>
                </a:cubicBezTo>
                <a:cubicBezTo>
                  <a:pt x="185258" y="101676"/>
                  <a:pt x="195736" y="82294"/>
                  <a:pt x="215660" y="69011"/>
                </a:cubicBezTo>
                <a:cubicBezTo>
                  <a:pt x="223226" y="63967"/>
                  <a:pt x="232913" y="63260"/>
                  <a:pt x="241539" y="60385"/>
                </a:cubicBezTo>
                <a:cubicBezTo>
                  <a:pt x="250166" y="63260"/>
                  <a:pt x="260989" y="62581"/>
                  <a:pt x="267419" y="69011"/>
                </a:cubicBezTo>
                <a:cubicBezTo>
                  <a:pt x="273849" y="75441"/>
                  <a:pt x="271001" y="87325"/>
                  <a:pt x="276045" y="94891"/>
                </a:cubicBezTo>
                <a:cubicBezTo>
                  <a:pt x="282812" y="105042"/>
                  <a:pt x="293298" y="112144"/>
                  <a:pt x="301924" y="120770"/>
                </a:cubicBezTo>
                <a:cubicBezTo>
                  <a:pt x="324928" y="117894"/>
                  <a:pt x="349411" y="120753"/>
                  <a:pt x="370936" y="112143"/>
                </a:cubicBezTo>
                <a:cubicBezTo>
                  <a:pt x="383426" y="107147"/>
                  <a:pt x="404280" y="45455"/>
                  <a:pt x="405441" y="43132"/>
                </a:cubicBezTo>
                <a:cubicBezTo>
                  <a:pt x="421698" y="10618"/>
                  <a:pt x="423504" y="16848"/>
                  <a:pt x="457200" y="0"/>
                </a:cubicBezTo>
                <a:cubicBezTo>
                  <a:pt x="471301" y="4700"/>
                  <a:pt x="500156" y="11796"/>
                  <a:pt x="508958" y="25879"/>
                </a:cubicBezTo>
                <a:cubicBezTo>
                  <a:pt x="518597" y="41301"/>
                  <a:pt x="520460" y="60385"/>
                  <a:pt x="526211" y="77638"/>
                </a:cubicBezTo>
                <a:cubicBezTo>
                  <a:pt x="529960" y="88885"/>
                  <a:pt x="528955" y="101849"/>
                  <a:pt x="534837" y="112143"/>
                </a:cubicBezTo>
                <a:cubicBezTo>
                  <a:pt x="540890" y="122736"/>
                  <a:pt x="552090" y="129396"/>
                  <a:pt x="560717" y="138023"/>
                </a:cubicBezTo>
                <a:cubicBezTo>
                  <a:pt x="583721" y="135147"/>
                  <a:pt x="608543" y="138812"/>
                  <a:pt x="629728" y="129396"/>
                </a:cubicBezTo>
                <a:cubicBezTo>
                  <a:pt x="638037" y="125703"/>
                  <a:pt x="636149" y="112338"/>
                  <a:pt x="638354" y="103517"/>
                </a:cubicBezTo>
                <a:cubicBezTo>
                  <a:pt x="641910" y="89293"/>
                  <a:pt x="643425" y="74609"/>
                  <a:pt x="646981" y="60385"/>
                </a:cubicBezTo>
                <a:cubicBezTo>
                  <a:pt x="655315" y="27051"/>
                  <a:pt x="652113" y="36836"/>
                  <a:pt x="681486" y="17253"/>
                </a:cubicBezTo>
                <a:cubicBezTo>
                  <a:pt x="690113" y="20128"/>
                  <a:pt x="700188" y="20296"/>
                  <a:pt x="707366" y="25879"/>
                </a:cubicBezTo>
                <a:cubicBezTo>
                  <a:pt x="726626" y="40859"/>
                  <a:pt x="759124" y="77638"/>
                  <a:pt x="759124" y="77638"/>
                </a:cubicBezTo>
                <a:cubicBezTo>
                  <a:pt x="764304" y="98355"/>
                  <a:pt x="766389" y="123131"/>
                  <a:pt x="785003" y="138023"/>
                </a:cubicBezTo>
                <a:cubicBezTo>
                  <a:pt x="792104" y="143704"/>
                  <a:pt x="802256" y="143774"/>
                  <a:pt x="810883" y="146649"/>
                </a:cubicBezTo>
                <a:cubicBezTo>
                  <a:pt x="833887" y="143774"/>
                  <a:pt x="858369" y="146633"/>
                  <a:pt x="879894" y="138023"/>
                </a:cubicBezTo>
                <a:cubicBezTo>
                  <a:pt x="889520" y="134172"/>
                  <a:pt x="892936" y="121617"/>
                  <a:pt x="897147" y="112143"/>
                </a:cubicBezTo>
                <a:cubicBezTo>
                  <a:pt x="904533" y="95524"/>
                  <a:pt x="908649" y="77638"/>
                  <a:pt x="914400" y="60385"/>
                </a:cubicBezTo>
                <a:cubicBezTo>
                  <a:pt x="917275" y="51759"/>
                  <a:pt x="915460" y="39550"/>
                  <a:pt x="923026" y="34506"/>
                </a:cubicBezTo>
                <a:lnTo>
                  <a:pt x="948905" y="17253"/>
                </a:lnTo>
                <a:cubicBezTo>
                  <a:pt x="969033" y="20128"/>
                  <a:pt x="989352" y="21891"/>
                  <a:pt x="1009290" y="25879"/>
                </a:cubicBezTo>
                <a:cubicBezTo>
                  <a:pt x="1018207" y="27662"/>
                  <a:pt x="1028740" y="28076"/>
                  <a:pt x="1035170" y="34506"/>
                </a:cubicBezTo>
                <a:cubicBezTo>
                  <a:pt x="1041600" y="40936"/>
                  <a:pt x="1040921" y="51759"/>
                  <a:pt x="1043796" y="60385"/>
                </a:cubicBezTo>
                <a:cubicBezTo>
                  <a:pt x="1040921" y="86264"/>
                  <a:pt x="1035170" y="111984"/>
                  <a:pt x="1035170" y="138023"/>
                </a:cubicBezTo>
                <a:cubicBezTo>
                  <a:pt x="1035170" y="147116"/>
                  <a:pt x="1037366" y="157472"/>
                  <a:pt x="1043796" y="163902"/>
                </a:cubicBezTo>
                <a:cubicBezTo>
                  <a:pt x="1050226" y="170332"/>
                  <a:pt x="1061049" y="169653"/>
                  <a:pt x="1069675" y="172528"/>
                </a:cubicBezTo>
                <a:cubicBezTo>
                  <a:pt x="1098430" y="169653"/>
                  <a:pt x="1129631" y="175860"/>
                  <a:pt x="1155939" y="163902"/>
                </a:cubicBezTo>
                <a:cubicBezTo>
                  <a:pt x="1166732" y="158996"/>
                  <a:pt x="1161159" y="140752"/>
                  <a:pt x="1164566" y="129396"/>
                </a:cubicBezTo>
                <a:cubicBezTo>
                  <a:pt x="1169792" y="111977"/>
                  <a:pt x="1176068" y="94891"/>
                  <a:pt x="1181819" y="77638"/>
                </a:cubicBezTo>
                <a:cubicBezTo>
                  <a:pt x="1190054" y="52934"/>
                  <a:pt x="1189715" y="41084"/>
                  <a:pt x="1216324" y="25879"/>
                </a:cubicBezTo>
                <a:cubicBezTo>
                  <a:pt x="1226618" y="19997"/>
                  <a:pt x="1239328" y="20128"/>
                  <a:pt x="1250830" y="17253"/>
                </a:cubicBezTo>
                <a:cubicBezTo>
                  <a:pt x="1366809" y="40448"/>
                  <a:pt x="1228889" y="-1632"/>
                  <a:pt x="1302588" y="198408"/>
                </a:cubicBezTo>
                <a:cubicBezTo>
                  <a:pt x="1308635" y="214821"/>
                  <a:pt x="1337094" y="192657"/>
                  <a:pt x="1354347" y="189781"/>
                </a:cubicBezTo>
                <a:cubicBezTo>
                  <a:pt x="1374879" y="128187"/>
                  <a:pt x="1356468" y="148111"/>
                  <a:pt x="1397479" y="120770"/>
                </a:cubicBezTo>
                <a:cubicBezTo>
                  <a:pt x="1410209" y="101676"/>
                  <a:pt x="1420687" y="82294"/>
                  <a:pt x="1440611" y="69011"/>
                </a:cubicBezTo>
                <a:cubicBezTo>
                  <a:pt x="1448177" y="63967"/>
                  <a:pt x="1457864" y="63260"/>
                  <a:pt x="1466490" y="60385"/>
                </a:cubicBezTo>
                <a:cubicBezTo>
                  <a:pt x="1482048" y="44827"/>
                  <a:pt x="1493282" y="25879"/>
                  <a:pt x="1518249" y="25879"/>
                </a:cubicBezTo>
                <a:cubicBezTo>
                  <a:pt x="1530105" y="25879"/>
                  <a:pt x="1541252" y="31630"/>
                  <a:pt x="1552754" y="34506"/>
                </a:cubicBezTo>
                <a:cubicBezTo>
                  <a:pt x="1561747" y="70475"/>
                  <a:pt x="1570888" y="88594"/>
                  <a:pt x="1552754" y="129396"/>
                </a:cubicBezTo>
                <a:cubicBezTo>
                  <a:pt x="1548543" y="138870"/>
                  <a:pt x="1535501" y="140898"/>
                  <a:pt x="1526875" y="146649"/>
                </a:cubicBezTo>
                <a:cubicBezTo>
                  <a:pt x="1524000" y="155275"/>
                  <a:pt x="1511819" y="166098"/>
                  <a:pt x="1518249" y="172528"/>
                </a:cubicBezTo>
                <a:cubicBezTo>
                  <a:pt x="1528617" y="182896"/>
                  <a:pt x="1546955" y="178532"/>
                  <a:pt x="1561381" y="181155"/>
                </a:cubicBezTo>
                <a:cubicBezTo>
                  <a:pt x="1578589" y="184284"/>
                  <a:pt x="1595886" y="186906"/>
                  <a:pt x="1613139" y="189781"/>
                </a:cubicBezTo>
                <a:cubicBezTo>
                  <a:pt x="1633055" y="187292"/>
                  <a:pt x="1697965" y="193523"/>
                  <a:pt x="1708030" y="155275"/>
                </a:cubicBezTo>
                <a:cubicBezTo>
                  <a:pt x="1748679" y="807"/>
                  <a:pt x="1676930" y="33372"/>
                  <a:pt x="1751162" y="8626"/>
                </a:cubicBezTo>
                <a:cubicBezTo>
                  <a:pt x="1768415" y="11502"/>
                  <a:pt x="1787734" y="8575"/>
                  <a:pt x="1802920" y="17253"/>
                </a:cubicBezTo>
                <a:cubicBezTo>
                  <a:pt x="1810815" y="21764"/>
                  <a:pt x="1810419" y="34109"/>
                  <a:pt x="1811547" y="43132"/>
                </a:cubicBezTo>
                <a:cubicBezTo>
                  <a:pt x="1816197" y="80334"/>
                  <a:pt x="1808990" y="119490"/>
                  <a:pt x="1820173" y="155275"/>
                </a:cubicBezTo>
                <a:cubicBezTo>
                  <a:pt x="1824461" y="168998"/>
                  <a:pt x="1843177" y="172528"/>
                  <a:pt x="1854679" y="181155"/>
                </a:cubicBezTo>
                <a:cubicBezTo>
                  <a:pt x="1951966" y="159536"/>
                  <a:pt x="1932317" y="190413"/>
                  <a:pt x="1932317" y="10351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076433" y="4354707"/>
            <a:ext cx="68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мест.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860032" y="5063029"/>
            <a:ext cx="20560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5148064" y="5036812"/>
            <a:ext cx="72008" cy="72008"/>
          </a:xfrm>
          <a:prstGeom prst="ellipse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292080" y="5072816"/>
            <a:ext cx="20560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5652120" y="5047441"/>
            <a:ext cx="72008" cy="72008"/>
          </a:xfrm>
          <a:prstGeom prst="ellipse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940152" y="5063029"/>
            <a:ext cx="20560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34469" y="4293096"/>
            <a:ext cx="6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сущ.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0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9" grpId="0"/>
      <p:bldP spid="20" grpId="0"/>
      <p:bldP spid="23" grpId="0"/>
      <p:bldP spid="28" grpId="0"/>
      <p:bldP spid="36" grpId="0"/>
      <p:bldP spid="40" grpId="0"/>
      <p:bldP spid="43" grpId="0"/>
      <p:bldP spid="45" grpId="0"/>
      <p:bldP spid="48" grpId="0" animBg="1"/>
      <p:bldP spid="50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Создай паспорт «Местоимение»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12" y="1669073"/>
            <a:ext cx="6097175" cy="438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025393"/>
              </p:ext>
            </p:extLst>
          </p:nvPr>
        </p:nvGraphicFramePr>
        <p:xfrm>
          <a:off x="1331640" y="908719"/>
          <a:ext cx="6602948" cy="543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5" imgW="6080992" imgH="5005851" progId="Word.Document.12">
                  <p:embed/>
                </p:oleObj>
              </mc:Choice>
              <mc:Fallback>
                <p:oleObj name="Документ" r:id="rId5" imgW="6080992" imgH="5005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908719"/>
                        <a:ext cx="6602948" cy="543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6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Уровни моей успешности</a:t>
            </a:r>
            <a:r>
              <a:rPr lang="ru-RU" sz="41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1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100" b="1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2209800" y="609600"/>
            <a:ext cx="6791325" cy="6105525"/>
          </a:xfrm>
        </p:spPr>
        <p:txBody>
          <a:bodyPr/>
          <a:lstStyle/>
          <a:p>
            <a:pPr marL="547688" indent="-411163" eaLnBrk="1" hangingPunct="1">
              <a:buFont typeface="Arial" charset="0"/>
              <a:buNone/>
            </a:pPr>
            <a:endParaRPr lang="ru-RU" smtClean="0"/>
          </a:p>
          <a:p>
            <a:pPr marL="547688" indent="-411163"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     </a:t>
            </a:r>
            <a:r>
              <a:rPr lang="ru-RU" b="1" smtClean="0">
                <a:solidFill>
                  <a:srgbClr val="CC3300"/>
                </a:solidFill>
              </a:rPr>
              <a:t>Я молодец!  У меня все получалось! Я чувствую себя уверенно!</a:t>
            </a:r>
            <a:endParaRPr lang="ru-RU" b="1" smtClean="0"/>
          </a:p>
          <a:p>
            <a:pPr marL="547688" indent="-411163" eaLnBrk="1" hangingPunct="1">
              <a:buFont typeface="Arial" charset="0"/>
              <a:buNone/>
            </a:pPr>
            <a:r>
              <a:rPr lang="ru-RU" b="1" smtClean="0"/>
              <a:t>    </a:t>
            </a:r>
            <a:r>
              <a:rPr lang="ru-RU" b="1" smtClean="0">
                <a:solidFill>
                  <a:srgbClr val="008000"/>
                </a:solidFill>
              </a:rPr>
              <a:t>У меня получалось почти всё! Но я чувствую себя не  совсем уверенно! </a:t>
            </a:r>
          </a:p>
          <a:p>
            <a:pPr marL="547688" indent="-411163" eaLnBrk="1" hangingPunct="1">
              <a:buFont typeface="Arial" charset="0"/>
              <a:buNone/>
            </a:pPr>
            <a:endParaRPr lang="ru-RU" sz="1000" b="1" smtClean="0">
              <a:solidFill>
                <a:srgbClr val="008000"/>
              </a:solidFill>
            </a:endParaRPr>
          </a:p>
          <a:p>
            <a:pPr marL="547688" indent="-411163" eaLnBrk="1" hangingPunct="1">
              <a:buFont typeface="Arial" charset="0"/>
              <a:buNone/>
            </a:pPr>
            <a:r>
              <a:rPr lang="ru-RU" b="1" smtClean="0">
                <a:solidFill>
                  <a:srgbClr val="00B050"/>
                </a:solidFill>
              </a:rPr>
              <a:t>     </a:t>
            </a:r>
            <a:r>
              <a:rPr lang="ru-RU" b="1" smtClean="0">
                <a:solidFill>
                  <a:srgbClr val="0000CC"/>
                </a:solidFill>
              </a:rPr>
              <a:t>Я старался! Но не сумел справиться со всеми заданиями!</a:t>
            </a:r>
          </a:p>
          <a:p>
            <a:pPr marL="547688" indent="-411163" eaLnBrk="1" hangingPunct="1"/>
            <a:endParaRPr lang="ru-RU" smtClean="0">
              <a:solidFill>
                <a:srgbClr val="0000CC"/>
              </a:solidFill>
            </a:endParaRPr>
          </a:p>
          <a:p>
            <a:pPr marL="547688" indent="-411163" eaLnBrk="1" hangingPunct="1"/>
            <a:endParaRPr lang="ru-RU" smtClean="0"/>
          </a:p>
          <a:p>
            <a:pPr marL="547688" indent="-411163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Блок-схема: узел 3"/>
          <p:cNvSpPr/>
          <p:nvPr/>
        </p:nvSpPr>
        <p:spPr>
          <a:xfrm>
            <a:off x="900113" y="1268413"/>
            <a:ext cx="1143000" cy="10715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6" name="Блок-схема: узел 5"/>
          <p:cNvSpPr/>
          <p:nvPr/>
        </p:nvSpPr>
        <p:spPr>
          <a:xfrm>
            <a:off x="971550" y="2924175"/>
            <a:ext cx="1143000" cy="1071563"/>
          </a:xfrm>
          <a:prstGeom prst="flowChartConnector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5" name="Блок-схема: узел 4"/>
          <p:cNvSpPr/>
          <p:nvPr/>
        </p:nvSpPr>
        <p:spPr>
          <a:xfrm>
            <a:off x="971550" y="4581525"/>
            <a:ext cx="1143000" cy="1138238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0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894" y="620688"/>
            <a:ext cx="4666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Домашнее задание: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5969" y="1700808"/>
            <a:ext cx="70201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Составить и записать два предложения</a:t>
            </a:r>
          </a:p>
          <a:p>
            <a:pPr algn="ctr"/>
            <a:r>
              <a:rPr lang="ru-RU" sz="3200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с личными местоимениями</a:t>
            </a:r>
            <a:endParaRPr lang="ru-RU" sz="3200" cap="none" spc="0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12735"/>
            <a:ext cx="842493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n w="1905"/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Интернет – ресурсы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" i="1" dirty="0" smtClean="0">
              <a:solidFill>
                <a:srgbClr val="943294"/>
              </a:solidFill>
            </a:endParaRPr>
          </a:p>
          <a:p>
            <a:pPr algn="ctr"/>
            <a:endParaRPr lang="ru-RU" sz="800" i="1" dirty="0" smtClean="0"/>
          </a:p>
          <a:p>
            <a:r>
              <a:rPr lang="ru-RU" sz="2000" b="1" i="1" dirty="0" smtClean="0"/>
              <a:t>Фон «Старая бумага» </a:t>
            </a:r>
            <a:r>
              <a:rPr lang="ru-RU" sz="2000" b="1" i="1" dirty="0"/>
              <a:t>(цвет </a:t>
            </a:r>
            <a:r>
              <a:rPr lang="ru-RU" sz="2000" b="1" i="1" dirty="0" smtClean="0"/>
              <a:t>изменен):  </a:t>
            </a:r>
            <a:r>
              <a:rPr lang="ru-RU" sz="2000" i="1" dirty="0" smtClean="0"/>
              <a:t> </a:t>
            </a:r>
          </a:p>
          <a:p>
            <a:r>
              <a:rPr lang="en-US" sz="2000" i="1" dirty="0">
                <a:hlinkClick r:id="rId2"/>
              </a:rPr>
              <a:t>https://</a:t>
            </a:r>
            <a:r>
              <a:rPr lang="en-US" sz="2000" i="1" dirty="0" smtClean="0">
                <a:hlinkClick r:id="rId2"/>
              </a:rPr>
              <a:t>img-fotki.yandex.ru/get/3313/198028224.351e/0_1ae8a3_aa272bec_orig</a:t>
            </a:r>
            <a:r>
              <a:rPr lang="ru-RU" sz="2000" i="1" dirty="0" smtClean="0"/>
              <a:t> </a:t>
            </a:r>
          </a:p>
          <a:p>
            <a:r>
              <a:rPr lang="ru-RU" sz="2000" b="1" i="1" dirty="0" smtClean="0"/>
              <a:t>Фон для создания рамочки:  </a:t>
            </a:r>
          </a:p>
          <a:p>
            <a:r>
              <a:rPr lang="en-US" i="1" dirty="0">
                <a:hlinkClick r:id="rId3"/>
              </a:rPr>
              <a:t>https://</a:t>
            </a:r>
            <a:r>
              <a:rPr lang="en-US" i="1" dirty="0" smtClean="0">
                <a:hlinkClick r:id="rId3"/>
              </a:rPr>
              <a:t>img-fotki.yandex.ru/get/6834/39663434.5f6/0_9ab2b_21a22ca6_S</a:t>
            </a:r>
            <a:r>
              <a:rPr lang="ru-RU" i="1" dirty="0" smtClean="0"/>
              <a:t> </a:t>
            </a:r>
          </a:p>
          <a:p>
            <a:r>
              <a:rPr lang="ru-RU" sz="2000" b="1" i="1" dirty="0" smtClean="0"/>
              <a:t>Перо (цвет изменен в программе </a:t>
            </a:r>
            <a:r>
              <a:rPr lang="en-US" sz="2000" b="1" i="1" dirty="0"/>
              <a:t>Adobe </a:t>
            </a:r>
            <a:r>
              <a:rPr lang="en-US" sz="2000" b="1" i="1" dirty="0" smtClean="0"/>
              <a:t>Photoshop</a:t>
            </a:r>
            <a:r>
              <a:rPr lang="ru-RU" sz="2000" b="1" i="1" dirty="0" smtClean="0"/>
              <a:t>): </a:t>
            </a:r>
            <a:r>
              <a:rPr lang="ru-RU" sz="2000" i="1" dirty="0" smtClean="0"/>
              <a:t> </a:t>
            </a:r>
          </a:p>
          <a:p>
            <a:r>
              <a:rPr lang="en-US" i="1" dirty="0">
                <a:hlinkClick r:id="rId4"/>
              </a:rPr>
              <a:t>http://</a:t>
            </a:r>
            <a:r>
              <a:rPr lang="en-US" i="1" dirty="0" smtClean="0">
                <a:hlinkClick r:id="rId4"/>
              </a:rPr>
              <a:t>zezete2.z.e.pic.centerblog.net/o/53f64068.png</a:t>
            </a:r>
            <a:r>
              <a:rPr lang="ru-RU" i="1" dirty="0" smtClean="0"/>
              <a:t>   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Фон и рамочка сделаны средствами программы </a:t>
            </a:r>
            <a:r>
              <a:rPr lang="en-US" sz="2000" b="1" i="1" dirty="0" smtClean="0"/>
              <a:t>PowerPoint</a:t>
            </a:r>
            <a:r>
              <a:rPr lang="ru-RU" sz="2000" b="1" i="1" dirty="0" smtClean="0"/>
              <a:t>.</a:t>
            </a:r>
            <a:endParaRPr lang="ru-RU" i="1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35696" y="3429000"/>
            <a:ext cx="58612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автора шаблона презентации: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i="1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i="1" dirty="0"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5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105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050" i="1" dirty="0" smtClean="0">
                <a:latin typeface="Times New Roman" pitchFamily="18" charset="0"/>
                <a:cs typeface="Arial" pitchFamily="34" charset="0"/>
                <a:hlinkClick r:id="rId5"/>
              </a:rPr>
              <a:t>http://elenaranko.ucoz.ru/</a:t>
            </a:r>
            <a:r>
              <a:rPr lang="ru-RU" sz="105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105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2604856" y="548680"/>
            <a:ext cx="4162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  <a:cs typeface="Times New Roman" pitchFamily="18" charset="0"/>
              </a:rPr>
              <a:t>Ликующее. У меня прекрасное, солнечное настроение.</a:t>
            </a:r>
            <a:endParaRPr lang="ru-RU" sz="2800" dirty="0">
              <a:solidFill>
                <a:srgbClr val="FF6600"/>
              </a:solidFill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724880" y="2060848"/>
            <a:ext cx="1406616" cy="1368152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2411760" y="2485368"/>
            <a:ext cx="52562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cs typeface="Times New Roman" pitchFamily="18" charset="0"/>
              </a:rPr>
              <a:t>Приподнятое, у меня все получится.</a:t>
            </a:r>
            <a:r>
              <a:rPr lang="ru-RU" sz="2800" b="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endParaRPr lang="ru-RU" sz="2800" b="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27584" y="3645024"/>
            <a:ext cx="1303912" cy="1296144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2330003" y="3666263"/>
            <a:ext cx="5419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cs typeface="Times New Roman" pitchFamily="18" charset="0"/>
              </a:rPr>
              <a:t>Спокойное - я не боюсь </a:t>
            </a:r>
            <a:r>
              <a:rPr lang="ru-RU" sz="2800" dirty="0" smtClean="0">
                <a:solidFill>
                  <a:srgbClr val="000099"/>
                </a:solidFill>
                <a:cs typeface="Times New Roman" pitchFamily="18" charset="0"/>
              </a:rPr>
              <a:t>трудностей.</a:t>
            </a:r>
            <a:endParaRPr lang="ru-RU" sz="28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5889"/>
            <a:ext cx="235333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971600" y="5217617"/>
            <a:ext cx="1303912" cy="129614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482403" y="5217617"/>
            <a:ext cx="54197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Ожидающее – я жду от сегодняшнего урока новых открытий.</a:t>
            </a:r>
          </a:p>
        </p:txBody>
      </p:sp>
    </p:spTree>
    <p:extLst>
      <p:ext uri="{BB962C8B-B14F-4D97-AF65-F5344CB8AC3E}">
        <p14:creationId xmlns:p14="http://schemas.microsoft.com/office/powerpoint/2010/main" val="38220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841" y="548680"/>
            <a:ext cx="59843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Словарная работа</a:t>
            </a:r>
            <a:endParaRPr lang="ru-RU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4"/>
          <p:cNvSpPr txBox="1">
            <a:spLocks/>
          </p:cNvSpPr>
          <p:nvPr/>
        </p:nvSpPr>
        <p:spPr>
          <a:xfrm>
            <a:off x="309730" y="1471449"/>
            <a:ext cx="8496944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000" dirty="0" smtClean="0"/>
              <a:t>Золотой и молодой,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4000" dirty="0" smtClean="0"/>
              <a:t>За неделю стал седой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4000" dirty="0" smtClean="0"/>
              <a:t>А денечка через два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4000" dirty="0" smtClean="0"/>
              <a:t>Облысела голова.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1397" y="2967335"/>
            <a:ext cx="51212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r>
              <a:rPr lang="ru-RU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дуванч</a:t>
            </a:r>
            <a:r>
              <a:rPr lang="ru-RU" sz="80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r>
              <a:rPr lang="ru-RU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</a:t>
            </a:r>
            <a:endParaRPr lang="ru-RU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1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Доскажи словечко..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1.Имя существительное обозначает?</a:t>
            </a:r>
          </a:p>
          <a:p>
            <a:pPr marL="0" indent="0">
              <a:buNone/>
            </a:pPr>
            <a:r>
              <a:rPr lang="ru-RU" dirty="0" smtClean="0"/>
              <a:t>2.Часть речи, отвечает на вопрос кто? что?</a:t>
            </a:r>
          </a:p>
          <a:p>
            <a:pPr marL="0" indent="0">
              <a:buNone/>
            </a:pPr>
            <a:r>
              <a:rPr lang="ru-RU" dirty="0" smtClean="0"/>
              <a:t>3.Что нужно поставить к слову, чтобы определить часть речи?</a:t>
            </a:r>
          </a:p>
          <a:p>
            <a:pPr marL="0" indent="0">
              <a:buNone/>
            </a:pPr>
            <a:r>
              <a:rPr lang="ru-RU" dirty="0" smtClean="0"/>
              <a:t>4.Имя числительное обозначает..?</a:t>
            </a:r>
          </a:p>
          <a:p>
            <a:pPr marL="0" indent="0">
              <a:buNone/>
            </a:pPr>
            <a:r>
              <a:rPr lang="ru-RU" dirty="0" smtClean="0"/>
              <a:t>5.Часть речи, которая отвечает на вопрос что делать?</a:t>
            </a:r>
          </a:p>
          <a:p>
            <a:pPr marL="0" indent="0">
              <a:buNone/>
            </a:pPr>
            <a:r>
              <a:rPr lang="ru-RU" dirty="0" smtClean="0"/>
              <a:t>6.Имя прилагательное обозначает..?</a:t>
            </a:r>
          </a:p>
          <a:p>
            <a:pPr marL="0" indent="0">
              <a:buNone/>
            </a:pPr>
            <a:r>
              <a:rPr lang="ru-RU" dirty="0" smtClean="0"/>
              <a:t>7.Глагол обозначает..?</a:t>
            </a:r>
          </a:p>
          <a:p>
            <a:pPr marL="0" indent="0">
              <a:buNone/>
            </a:pPr>
            <a:r>
              <a:rPr lang="ru-RU" dirty="0" smtClean="0"/>
              <a:t>8.Часть речи, которая отвечает на вопрос какой, какая?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3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текст.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«Берёзу милую, родную считают символом России. Берёза воспета в музыке, живописи. О берёзе написано немало стихов, рассказов, сказок.  Белые березы трогают наши души. </a:t>
            </a:r>
            <a:r>
              <a:rPr lang="ru-RU" dirty="0" smtClean="0"/>
              <a:t>.»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123728" y="1844824"/>
            <a:ext cx="1152128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104757" y="2368857"/>
            <a:ext cx="1152128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0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462560"/>
            <a:ext cx="28093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место</a:t>
            </a:r>
            <a:endParaRPr lang="ru-RU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0" y="2510394"/>
            <a:ext cx="31133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имени</a:t>
            </a:r>
            <a:endParaRPr lang="ru-RU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3033" y="2570281"/>
            <a:ext cx="5950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</a:t>
            </a:r>
            <a:endParaRPr lang="ru-RU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82929E-7 L 0.14566 0.00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1484784"/>
            <a:ext cx="62646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943294"/>
                    </a:gs>
                    <a:gs pos="50000">
                      <a:srgbClr val="FFC000"/>
                    </a:gs>
                    <a:gs pos="99167">
                      <a:srgbClr val="943294"/>
                    </a:gs>
                    <a:gs pos="65000">
                      <a:srgbClr val="943294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Тема</a:t>
            </a:r>
            <a:r>
              <a:rPr kumimoji="0" lang="ru-RU" sz="6600" i="1" u="none" strike="noStrike" kern="1200" normalizeH="0" noProof="0" dirty="0" smtClean="0">
                <a:ln w="11430"/>
                <a:gradFill>
                  <a:gsLst>
                    <a:gs pos="35000">
                      <a:srgbClr val="943294"/>
                    </a:gs>
                    <a:gs pos="50000">
                      <a:srgbClr val="FFC000"/>
                    </a:gs>
                    <a:gs pos="99167">
                      <a:srgbClr val="943294"/>
                    </a:gs>
                    <a:gs pos="65000">
                      <a:srgbClr val="943294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урока</a:t>
            </a:r>
            <a:r>
              <a:rPr kumimoji="0" lang="ru-RU" sz="66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943294"/>
                    </a:gs>
                    <a:gs pos="50000">
                      <a:srgbClr val="FFC000"/>
                    </a:gs>
                    <a:gs pos="99167">
                      <a:srgbClr val="943294"/>
                    </a:gs>
                    <a:gs pos="65000">
                      <a:srgbClr val="943294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943294"/>
                    </a:gs>
                    <a:gs pos="50000">
                      <a:srgbClr val="FFC000"/>
                    </a:gs>
                    <a:gs pos="99167">
                      <a:srgbClr val="943294"/>
                    </a:gs>
                    <a:gs pos="65000">
                      <a:srgbClr val="943294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Местоимение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i="1" u="none" strike="noStrike" kern="1200" normalizeH="0" baseline="0" noProof="0" dirty="0">
              <a:ln w="11430"/>
              <a:gradFill>
                <a:gsLst>
                  <a:gs pos="35000">
                    <a:srgbClr val="943294"/>
                  </a:gs>
                  <a:gs pos="50000">
                    <a:srgbClr val="FFC000"/>
                  </a:gs>
                  <a:gs pos="99167">
                    <a:srgbClr val="943294"/>
                  </a:gs>
                  <a:gs pos="65000">
                    <a:srgbClr val="943294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424847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№1</a:t>
            </a:r>
          </a:p>
        </p:txBody>
      </p:sp>
    </p:spTree>
    <p:extLst>
      <p:ext uri="{BB962C8B-B14F-4D97-AF65-F5344CB8AC3E}">
        <p14:creationId xmlns:p14="http://schemas.microsoft.com/office/powerpoint/2010/main" val="32197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урока:</a:t>
            </a: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5400600"/>
          </a:xfrm>
        </p:spPr>
        <p:txBody>
          <a:bodyPr/>
          <a:lstStyle/>
          <a:p>
            <a:r>
              <a:rPr lang="ru-RU" dirty="0" smtClean="0"/>
              <a:t>Получить представление о местоимении,</a:t>
            </a:r>
          </a:p>
          <a:p>
            <a:pPr marL="0" indent="0">
              <a:buNone/>
            </a:pPr>
            <a:r>
              <a:rPr lang="ru-RU" dirty="0" smtClean="0"/>
              <a:t>как о части речи.</a:t>
            </a:r>
          </a:p>
          <a:p>
            <a:r>
              <a:rPr lang="ru-RU" dirty="0" smtClean="0"/>
              <a:t>Научится распознавать личные местоимения.</a:t>
            </a:r>
          </a:p>
        </p:txBody>
      </p:sp>
    </p:spTree>
    <p:extLst>
      <p:ext uri="{BB962C8B-B14F-4D97-AF65-F5344CB8AC3E}">
        <p14:creationId xmlns:p14="http://schemas.microsoft.com/office/powerpoint/2010/main" val="12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Я о себе такого мнения:</a:t>
            </a:r>
          </a:p>
          <a:p>
            <a:pPr marL="0" indent="0" algn="ctr">
              <a:buNone/>
            </a:pPr>
            <a:r>
              <a:rPr lang="ru-RU" sz="4000" dirty="0"/>
              <a:t>Огромна роль местоимения!</a:t>
            </a:r>
          </a:p>
          <a:p>
            <a:pPr marL="0" indent="0" algn="ctr">
              <a:buNone/>
            </a:pPr>
            <a:r>
              <a:rPr lang="ru-RU" sz="4000" dirty="0"/>
              <a:t>Я делу отдаюсь сполна:</a:t>
            </a:r>
          </a:p>
          <a:p>
            <a:pPr marL="0" indent="0" algn="ctr">
              <a:buNone/>
            </a:pPr>
            <a:r>
              <a:rPr lang="ru-RU" sz="4000" dirty="0"/>
              <a:t>Я заменяю имена! </a:t>
            </a:r>
          </a:p>
          <a:p>
            <a:pPr marL="0" indent="0" algn="ctr">
              <a:buNone/>
            </a:pP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2846" y="4365104"/>
            <a:ext cx="7236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Я, ты, мы, он, она, оно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4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402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Доскажи словечко..</vt:lpstr>
      <vt:lpstr>Прочитайте текст.</vt:lpstr>
      <vt:lpstr>Презентация PowerPoint</vt:lpstr>
      <vt:lpstr>Презентация PowerPoint</vt:lpstr>
      <vt:lpstr>Цели урока:</vt:lpstr>
      <vt:lpstr>Презентация PowerPoint</vt:lpstr>
      <vt:lpstr>Работа с учебником</vt:lpstr>
      <vt:lpstr>Презентация PowerPoint</vt:lpstr>
      <vt:lpstr>Презентация PowerPoint</vt:lpstr>
      <vt:lpstr>Презентация PowerPoint</vt:lpstr>
      <vt:lpstr>Работа в группах</vt:lpstr>
      <vt:lpstr>Создай паспорт «Местоимение»</vt:lpstr>
      <vt:lpstr> Уровни моей успешности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Елена</cp:lastModifiedBy>
  <cp:revision>21</cp:revision>
  <dcterms:created xsi:type="dcterms:W3CDTF">2018-03-09T15:08:22Z</dcterms:created>
  <dcterms:modified xsi:type="dcterms:W3CDTF">2022-07-19T07:15:08Z</dcterms:modified>
</cp:coreProperties>
</file>