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1" r:id="rId1"/>
  </p:sldMasterIdLst>
  <p:sldIdLst>
    <p:sldId id="256" r:id="rId2"/>
    <p:sldId id="336" r:id="rId3"/>
    <p:sldId id="323" r:id="rId4"/>
    <p:sldId id="338" r:id="rId5"/>
    <p:sldId id="342" r:id="rId6"/>
    <p:sldId id="343" r:id="rId7"/>
    <p:sldId id="300" r:id="rId8"/>
    <p:sldId id="353" r:id="rId9"/>
    <p:sldId id="294" r:id="rId10"/>
    <p:sldId id="287" r:id="rId11"/>
    <p:sldId id="345" r:id="rId12"/>
    <p:sldId id="290" r:id="rId13"/>
    <p:sldId id="348" r:id="rId14"/>
    <p:sldId id="306" r:id="rId15"/>
    <p:sldId id="35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2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00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32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417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05441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99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07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9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85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8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1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9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76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1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76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E%D1%81%D0%BE%D0%B1%D0%BE_%D0%BE%D1%85%D1%80%D0%B0%D0%BD%D1%8F%D0%B5%D0%BC%D1%8B%D0%B5_%D0%BF%D1%80%D0%B8%D1%80%D0%BE%D0%B4%D0%BD%D1%8B%D0%B5_%D1%82%D0%B5%D1%80%D1%80%D0%B8%D1%82%D0%BE%D1%80%D0%B8%D0%B8_%D0%A0%D0%BE%D1%81%D1%81%D0%B8%D0%B8" TargetMode="External"/><Relationship Id="rId7" Type="http://schemas.openxmlformats.org/officeDocument/2006/relationships/hyperlink" Target="https://ru.wikipedia.org/wiki/%D0%9F%D1%80%D0%B0%D0%B2%D0%B8%D1%82%D0%B5%D0%BB%D1%8C%D1%81%D1%82%D0%B2%D0%BE_%D0%9C%D0%BE%D1%81%D0%BA%D0%B2%D1%8B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C%D0%BE%D1%81%D0%BA%D0%B2%D0%B0" TargetMode="External"/><Relationship Id="rId5" Type="http://schemas.openxmlformats.org/officeDocument/2006/relationships/hyperlink" Target="https://ru.wikipedia.org/wiki/%D0%AE%D0%B3%D0%BE-%D0%92%D0%BE%D1%81%D1%82%D0%BE%D1%87%D0%BD%D1%8B%D0%B9_%D0%B0%D0%B4%D0%BC%D0%B8%D0%BD%D0%B8%D1%81%D1%82%D1%80%D0%B0%D1%82%D0%B8%D0%B2%D0%BD%D1%8B%D0%B9_%D0%BE%D0%BA%D1%80%D1%83%D0%B3" TargetMode="External"/><Relationship Id="rId4" Type="http://schemas.openxmlformats.org/officeDocument/2006/relationships/hyperlink" Target="https://ru.wikipedia.org/wiki/%D0%92%D1%8B%D1%85%D0%B8%D0%BD%D0%BE-%D0%96%D1%83%D0%BB%D0%B5%D0%B1%D0%B8%D0%BD%D0%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png"/><Relationship Id="rId7" Type="http://schemas.openxmlformats.org/officeDocument/2006/relationships/hyperlink" Target="https://wiki2.org/ru/1985_%D0%B3%D0%BE%D0%B4" TargetMode="External"/><Relationship Id="rId2" Type="http://schemas.openxmlformats.org/officeDocument/2006/relationships/hyperlink" Target="https://wiki2.org/ru/%D0%A4%D0%B0%D0%B9%D0%BB:Kosino_Vykhino_Zhulebino_1818_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iki2.org/ru/1645_%D0%B3%D0%BE%D0%B4" TargetMode="External"/><Relationship Id="rId5" Type="http://schemas.openxmlformats.org/officeDocument/2006/relationships/hyperlink" Target="https://wiki2.org/ru/1499_%D0%B3%D0%BE%D0%B4" TargetMode="External"/><Relationship Id="rId4" Type="http://schemas.openxmlformats.org/officeDocument/2006/relationships/hyperlink" Target="https://wiki2.org/ru/1818_%D0%B3%D0%BE%D0%B4" TargetMode="Externa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ihyno.org/closed/gimn.mp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2996" y="3271167"/>
            <a:ext cx="8009979" cy="174417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Жулебино </a:t>
            </a:r>
            <a:r>
              <a:rPr lang="ru-RU" b="1" dirty="0" smtClean="0">
                <a:solidFill>
                  <a:srgbClr val="C00000"/>
                </a:solidFill>
              </a:rPr>
              <a:t>- любимый </a:t>
            </a:r>
            <a:r>
              <a:rPr lang="ru-RU" sz="4800" b="1" dirty="0">
                <a:solidFill>
                  <a:srgbClr val="C00000"/>
                </a:solidFill>
              </a:rPr>
              <a:t>у</a:t>
            </a:r>
            <a:r>
              <a:rPr lang="ru-RU" sz="4800" b="1" dirty="0" smtClean="0">
                <a:solidFill>
                  <a:srgbClr val="C00000"/>
                </a:solidFill>
              </a:rPr>
              <a:t>голок России.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0861" y="4882093"/>
            <a:ext cx="731424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Всякому мила своя сторона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№1793 города Москвы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Михеенко Елена Анатольевна</a:t>
            </a:r>
          </a:p>
          <a:p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emikheenko_1460\Downloads\IMG-20201030-WA00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323" y="-174848"/>
            <a:ext cx="4876955" cy="33156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381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941" y="1844488"/>
            <a:ext cx="2552696" cy="3145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242" y="1872003"/>
            <a:ext cx="3496235" cy="3002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529" y="5161028"/>
            <a:ext cx="89422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Генерала Кузнецова названа в честь Героя Советского Союза - Василия Ивановича Кузнецова, в 1995 году.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 Василий Иванович Кузнецов был участником двух мировых войн.  Под его руководством проходила операция в Берлине, взяли Рейхстаг и над ним подняли Знамя Победы. Василий Иванович был депутатом Верховного Совета СССР.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1941" y="847164"/>
            <a:ext cx="758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улицы нашего района носят имена Героев, внесших существенный вклад в Великую Победу.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Авиаконструктора Миля,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Маршала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Полубоярова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Генерала Кузнецова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0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5928" y="702998"/>
            <a:ext cx="57727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улице Маршала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Полубоярова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2001 году установлен памятный знак к столетию со дня рождения полководца.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⭐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ПАВЛОВИЧ ПОЛУБОЯРОВ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(1901 - 1984) - советский военачальник, маршал бронетанковых войск, Герой Советского Союза.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03" y="186985"/>
            <a:ext cx="2817482" cy="375321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837" y="2623579"/>
            <a:ext cx="2677410" cy="3703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01"/>
          <a:stretch/>
        </p:blipFill>
        <p:spPr>
          <a:xfrm>
            <a:off x="526647" y="4211782"/>
            <a:ext cx="2673232" cy="252152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6788728" y="2623578"/>
            <a:ext cx="2512290" cy="37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5" y="191466"/>
            <a:ext cx="2214297" cy="33634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8909" y="191466"/>
            <a:ext cx="6229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вертолету Ми-2</a:t>
            </a:r>
            <a:b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улица Авиаконструктора Миля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Одна из улиц, пересекающих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Жулебинский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бульвар названа в честь советского авиаконструктора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Михаила Леонтьевича Миля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является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одним из основателей советского вертолетостроения.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Памятник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рядом с домом №2 на ул. Авиаконструктора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Миля.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Этот памятник посвящен Михаилу Леонтьевичу Милю, и его великом творению, вертолету МИ-2.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расположена на том месте, где раньше находилась взлетно-посадочная полоса.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465" y="3037729"/>
            <a:ext cx="2908911" cy="3714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052" y="3037729"/>
            <a:ext cx="2908911" cy="3698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62" y="3888723"/>
            <a:ext cx="3149327" cy="286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3314" y="4442691"/>
            <a:ext cx="7766936" cy="1348508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1954-1987 гг. - В Жулебино располагалось вертолетное поле, где испытывались вертолеты авиаконструктора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М.Л.Миля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863" y="498526"/>
            <a:ext cx="7181837" cy="384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14" y="323238"/>
            <a:ext cx="2898995" cy="3745682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272" y="323238"/>
            <a:ext cx="2660619" cy="374568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965" y="323238"/>
            <a:ext cx="2493817" cy="374568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113" y="4304146"/>
            <a:ext cx="3658160" cy="2405914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964" y="4304146"/>
            <a:ext cx="2115128" cy="240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1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148228"/>
            <a:ext cx="7207624" cy="63750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18763" y="591127"/>
            <a:ext cx="2909455" cy="454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Природный </a:t>
            </a:r>
            <a:r>
              <a:rPr lang="ru-RU" sz="28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заказник «</a:t>
            </a:r>
            <a:r>
              <a:rPr lang="ru-RU" sz="2800" b="1" dirty="0" err="1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Жуле́бинский</a:t>
            </a:r>
            <a:r>
              <a:rPr lang="ru-RU" sz="28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Особо охраняемые природные территории России"/>
              </a:rPr>
              <a:t>Особо охраняемая природная территория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районе </a:t>
            </a:r>
            <a:r>
              <a:rPr lang="ru-RU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Выхино-Жулебино"/>
              </a:rPr>
              <a:t>Выхино-Жулебино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 tooltip="Юго-Восточный административный округ"/>
              </a:rPr>
              <a:t>Юго-Восточного административного округа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 tooltip="Москва"/>
              </a:rPr>
              <a:t>Москвы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Образован на основании постановления </a:t>
            </a:r>
            <a:r>
              <a:rPr lang="ru-RU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 tooltip="Правительство Москвы"/>
              </a:rPr>
              <a:t>Правительства Москвы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№ 488 от 9 августа 2016 года.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3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thumb/c/ca/Moscow_all_districts.svg/270px-Moscow_all_districts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20" y="544943"/>
            <a:ext cx="4572000" cy="5712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Герб Москвы — Википедия"/>
          <p:cNvSpPr>
            <a:spLocks noChangeAspect="1" noChangeArrowheads="1"/>
          </p:cNvSpPr>
          <p:nvPr/>
        </p:nvSpPr>
        <p:spPr bwMode="auto">
          <a:xfrm>
            <a:off x="8320520" y="231240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Герб Москвы — Википедия"/>
          <p:cNvSpPr>
            <a:spLocks noChangeAspect="1" noChangeArrowheads="1"/>
          </p:cNvSpPr>
          <p:nvPr/>
        </p:nvSpPr>
        <p:spPr bwMode="auto">
          <a:xfrm>
            <a:off x="7969538" y="244633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Coat of Arms of Moscow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9445" y="1210030"/>
            <a:ext cx="2341337" cy="277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ag of Moscow, Russia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956" y="4349747"/>
            <a:ext cx="3158317" cy="210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7856" y="410096"/>
            <a:ext cx="4156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Москвы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9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osino Vykhino Zhulebino 1818.pn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31" y="312058"/>
            <a:ext cx="6188363" cy="30375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3504113" y="1667768"/>
            <a:ext cx="14680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Деревня Жулебино на карте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1818 год"/>
              </a:rPr>
              <a:t>1818 года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171557"/>
              </p:ext>
            </p:extLst>
          </p:nvPr>
        </p:nvGraphicFramePr>
        <p:xfrm>
          <a:off x="6825672" y="869064"/>
          <a:ext cx="5181600" cy="1685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7601">
                  <a:extLst>
                    <a:ext uri="{9D8B030D-6E8A-4147-A177-3AD203B41FA5}">
                      <a16:colId xmlns="" xmlns:a16="http://schemas.microsoft.com/office/drawing/2014/main" val="4226096419"/>
                    </a:ext>
                  </a:extLst>
                </a:gridCol>
                <a:gridCol w="1523999">
                  <a:extLst>
                    <a:ext uri="{9D8B030D-6E8A-4147-A177-3AD203B41FA5}">
                      <a16:colId xmlns="" xmlns:a16="http://schemas.microsoft.com/office/drawing/2014/main" val="2372931506"/>
                    </a:ext>
                  </a:extLst>
                </a:gridCol>
              </a:tblGrid>
              <a:tr h="356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основания</a:t>
                      </a:r>
                      <a:endParaRPr lang="ru-RU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1499 год"/>
                        </a:rPr>
                        <a:t>1499 год</a:t>
                      </a:r>
                      <a:endParaRPr lang="ru-RU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4114075152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Первое упоминание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tooltip="1645 год"/>
                        </a:rPr>
                        <a:t>1645 год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22222608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составе Москвы 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tooltip="1985 год"/>
                        </a:rPr>
                        <a:t>1985 год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2168884357"/>
                  </a:ext>
                </a:extLst>
              </a:tr>
              <a:tr h="3566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на момент включения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деревня</a:t>
                      </a:r>
                      <a:endParaRPr lang="ru-RU" sz="2000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6493402"/>
                  </a:ext>
                </a:extLst>
              </a:tr>
            </a:tbl>
          </a:graphicData>
        </a:graphic>
      </p:graphicFrame>
      <p:pic>
        <p:nvPicPr>
          <p:cNvPr id="7" name="Picture 2" descr="http://prolublino.ru/interesting/v_poiskah_goledyanki/img/0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65" y="3593178"/>
            <a:ext cx="4182836" cy="300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img04.urban3p.ru/up/o/19330/gallery/46150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168" y="3593411"/>
            <a:ext cx="2893922" cy="30062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896286" y="4680780"/>
            <a:ext cx="16356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</a:t>
            </a: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Голедянка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09" y="178546"/>
            <a:ext cx="4652241" cy="3384958"/>
          </a:xfrm>
          <a:prstGeom prst="rect">
            <a:avLst/>
          </a:prstGeom>
        </p:spPr>
      </p:pic>
      <p:pic>
        <p:nvPicPr>
          <p:cNvPr id="3" name="Рисунок 2" descr="http://www.vihyno.org/images/fla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096" y="113571"/>
            <a:ext cx="3841944" cy="20597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85955"/>
              </p:ext>
            </p:extLst>
          </p:nvPr>
        </p:nvGraphicFramePr>
        <p:xfrm>
          <a:off x="834608" y="2976006"/>
          <a:ext cx="4226920" cy="3785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3460">
                  <a:extLst>
                    <a:ext uri="{9D8B030D-6E8A-4147-A177-3AD203B41FA5}">
                      <a16:colId xmlns="" xmlns:a16="http://schemas.microsoft.com/office/drawing/2014/main" val="4179720122"/>
                    </a:ext>
                  </a:extLst>
                </a:gridCol>
                <a:gridCol w="2113460">
                  <a:extLst>
                    <a:ext uri="{9D8B030D-6E8A-4147-A177-3AD203B41FA5}">
                      <a16:colId xmlns="" xmlns:a16="http://schemas.microsoft.com/office/drawing/2014/main" val="2343578222"/>
                    </a:ext>
                  </a:extLst>
                </a:gridCol>
              </a:tblGrid>
              <a:tr h="3655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 юго-востоке столицы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Есть очень хороший район.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Когда из Москвы уезжаю,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Всегда я скучаю о нем.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ПРИПЕВ: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"Выхино-Жулебино"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Знает вся Москва.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"Выхино-Жулебино" —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Ты — родина моя.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Хорошая традиция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 районе нашем есть: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 работе и на празднике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Энергии не счесть.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"Выхино-Жулебино",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Я горжусь тобой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"Выхино -Жулебино",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Ты стал моей судьбой.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ПРИПЕВ.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4" marR="8954" marT="8954" marB="895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Здесь славный Кутузов с войсками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Москву и Россию спасал,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На старой Рязанской дороге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 err="1">
                          <a:effectLst/>
                        </a:rPr>
                        <a:t>Тарутинский</a:t>
                      </a:r>
                      <a:r>
                        <a:rPr lang="ru-RU" sz="1100" dirty="0">
                          <a:effectLst/>
                        </a:rPr>
                        <a:t> марш начинал.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История, доблесть и слава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Донских и петровских времен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 районе живет, и, я знаю, 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Героев растить будет он.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ПРИПЕВ.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Бывало нам трудно порою —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Ведь всякие есть времена.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Но главное — люди в районе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Друг друга поддержат всегда.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Район наш все краше и краше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Становится день ото дня.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А скоро еще будет лучше!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Район наш, мы любим тебя!</a:t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/>
                      </a:r>
                      <a:br>
                        <a:rPr lang="ru-RU" sz="1100" dirty="0">
                          <a:effectLst/>
                        </a:rPr>
                      </a:br>
                      <a:r>
                        <a:rPr lang="ru-RU" sz="1100" dirty="0">
                          <a:effectLst/>
                        </a:rPr>
                        <a:t>ПРИПЕВ.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4" marR="8954" marT="8954" marB="8954" anchor="ctr"/>
                </a:tc>
                <a:extLst>
                  <a:ext uri="{0D108BD9-81ED-4DB2-BD59-A6C34878D82A}">
                    <a16:rowId xmlns="" xmlns:a16="http://schemas.microsoft.com/office/drawing/2014/main" val="297007164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82389" y="2173280"/>
            <a:ext cx="701708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Гимн района Выхино-Жулебино</a:t>
            </a:r>
            <a:endParaRPr kumimoji="0" lang="ru-RU" altLang="ru-RU" sz="8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 и музыка     </a:t>
            </a:r>
            <a:b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Вячеслава Стрелкова   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4181" y="3907288"/>
            <a:ext cx="515389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района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Шереметьевы с 16 века владели двумя деревнями – Выхино и Жулебино. В память об этом сделан современный герб района Выхино-Жулебино.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 пришел сюда с герба Шереметьевых, Лис символизирует название Жулебино, происходящее от древнерусского прозвища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Жулеба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что значит «хитрец».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6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4" y="2999622"/>
            <a:ext cx="4531252" cy="29574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0906" y="517303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даты: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- 4 сентября 1812 г - Французы сожгли Жулебино. Крестьяне ушли в ополчение и вели партизанскую войну против захватчиков. Граф Д. Н. Шереметев, владелец Кускова, Выхина,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Жулебина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собрал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200 ратников. Жители деревень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гордились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что у них останавливался на постой Кутузов.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292" y="2999622"/>
            <a:ext cx="4471238" cy="289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1" y="63611"/>
            <a:ext cx="11937557" cy="6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250" y="229704"/>
            <a:ext cx="771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даты: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9250" y="1516178"/>
            <a:ext cx="2958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1860 г. - Началось строительство железной дороги от Жулебино до Панков. </a:t>
            </a:r>
          </a:p>
        </p:txBody>
      </p:sp>
      <p:pic>
        <p:nvPicPr>
          <p:cNvPr id="2050" name="Picture 2" descr="https://trainpix.org/photo/01/86/65/1866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8145" y="369455"/>
            <a:ext cx="6040581" cy="323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1626" y="4223888"/>
            <a:ext cx="4047100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Закваска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капусты в совхозе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отправки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фронт,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1941.</a:t>
            </a:r>
          </a:p>
          <a:p>
            <a:pPr marL="285750" indent="-285750">
              <a:lnSpc>
                <a:spcPct val="107000"/>
              </a:lnSpc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коллективизации здесь был создан крупный колхоз «Имени 3-й пятилетки». Колхоз имел теплицы и парники.</a:t>
            </a:r>
            <a:endParaRPr lang="ru-RU" dirty="0"/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Закваска капусты в совхозе для отправки на фронт, 1941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806" y="3941144"/>
            <a:ext cx="4217758" cy="2745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26" y="1051800"/>
            <a:ext cx="5958439" cy="29937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52326" y="305237"/>
            <a:ext cx="5958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⭐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108-й ГВАРДЕЙСКИЙ РАВА-РУССКИЙ ОРДЕНА СУВОРОВА ШТУРМОВОЙ АВИАЦИОННЫЙ ПОЛК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5091" y="4337556"/>
            <a:ext cx="5883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школа № 1793 носит имя Героя Советского Союза Александра Кирилловича Новикова, командира эскадрильи 108-го ШАП. На территории школы (ул. Маршала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Полубоярова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12) установлен памятник с именами 15 летчиков 108-го ШАП, погибших при обороне Москвы в 1941 - 1942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созданы музеи (экспозиции):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в судьбе моей семьи» и 108-го ШАП.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82" y="4202021"/>
            <a:ext cx="2468691" cy="25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5047" y="753034"/>
            <a:ext cx="7888955" cy="1966539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9893" y="291747"/>
            <a:ext cx="83192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амятники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немного, и связаны они с авиацией. Первый из них был установлен в 2005 году на пересечении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Жулебинского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Хвалынского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бульваров. Он посвящен летчикам 108 гвардейского штурмового авиационного полка, в 1942 оду базировавшегося на аэродроме на месте современного района Жулебино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участвовал в защите Москвы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047" y="2606566"/>
            <a:ext cx="3197464" cy="393643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893" y="2606566"/>
            <a:ext cx="3241797" cy="39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1955</TotalTime>
  <Words>444</Words>
  <Application>Microsoft Office PowerPoint</Application>
  <PresentationFormat>Широкоэкранный</PresentationFormat>
  <Paragraphs>44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Trebuchet MS</vt:lpstr>
      <vt:lpstr>Wingdings 3</vt:lpstr>
      <vt:lpstr>Аспект</vt:lpstr>
      <vt:lpstr>  Жулебино - любимый уголок России.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.  </vt:lpstr>
      <vt:lpstr>Презентация PowerPoint</vt:lpstr>
      <vt:lpstr>Презентация PowerPoint</vt:lpstr>
      <vt:lpstr>Презентация PowerPoint</vt:lpstr>
      <vt:lpstr>1954-1987 гг. - В Жулебино располагалось вертолетное поле, где испытывались вертолеты авиаконструктора М.Л.Миля.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России</dc:title>
  <dc:creator>Елена</dc:creator>
  <cp:lastModifiedBy>Елена</cp:lastModifiedBy>
  <cp:revision>165</cp:revision>
  <dcterms:created xsi:type="dcterms:W3CDTF">2020-10-11T12:52:18Z</dcterms:created>
  <dcterms:modified xsi:type="dcterms:W3CDTF">2022-07-12T14:21:22Z</dcterms:modified>
</cp:coreProperties>
</file>