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71" r:id="rId12"/>
    <p:sldId id="272" r:id="rId13"/>
    <p:sldId id="274" r:id="rId14"/>
    <p:sldId id="275" r:id="rId15"/>
    <p:sldId id="273" r:id="rId16"/>
    <p:sldId id="267" r:id="rId17"/>
    <p:sldId id="268" r:id="rId18"/>
    <p:sldId id="269" r:id="rId19"/>
    <p:sldId id="270"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15F64-32E1-48A9-83E3-A39BA0E1239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58DB1002-59FE-4809-A9B5-991890E6B920}">
      <dgm:prSet phldrT="[Текст]" custT="1"/>
      <dgm:spPr/>
      <dgm:t>
        <a:bodyPr/>
        <a:lstStyle/>
        <a:p>
          <a:r>
            <a:rPr lang="ru-RU" sz="1800" b="1" u="sng" dirty="0" smtClean="0"/>
            <a:t>Направления</a:t>
          </a:r>
          <a:endParaRPr lang="ru-RU" sz="1800" b="1" u="sng" dirty="0"/>
        </a:p>
      </dgm:t>
    </dgm:pt>
    <dgm:pt modelId="{C9BAF86B-0C60-4D1B-B191-8C5A5B55E53E}" type="parTrans" cxnId="{723546D9-9584-4CF3-85EE-EDB15EEF8187}">
      <dgm:prSet/>
      <dgm:spPr/>
      <dgm:t>
        <a:bodyPr/>
        <a:lstStyle/>
        <a:p>
          <a:endParaRPr lang="ru-RU" sz="1800"/>
        </a:p>
      </dgm:t>
    </dgm:pt>
    <dgm:pt modelId="{D98E356D-3D17-4482-B149-265496C54D51}" type="sibTrans" cxnId="{723546D9-9584-4CF3-85EE-EDB15EEF8187}">
      <dgm:prSet/>
      <dgm:spPr/>
      <dgm:t>
        <a:bodyPr/>
        <a:lstStyle/>
        <a:p>
          <a:endParaRPr lang="ru-RU" sz="1800"/>
        </a:p>
      </dgm:t>
    </dgm:pt>
    <dgm:pt modelId="{41FFA01B-49D4-45FE-BF27-B093572FDBAA}">
      <dgm:prSet phldrT="[Текст]" custT="1"/>
      <dgm:spPr/>
      <dgm:t>
        <a:bodyPr/>
        <a:lstStyle/>
        <a:p>
          <a:r>
            <a:rPr lang="ru-RU" sz="1800" dirty="0" smtClean="0"/>
            <a:t>Построение урока</a:t>
          </a:r>
          <a:endParaRPr lang="ru-RU" sz="1800" dirty="0"/>
        </a:p>
      </dgm:t>
    </dgm:pt>
    <dgm:pt modelId="{1CABB608-248E-4F89-A292-69544530B0AC}" type="parTrans" cxnId="{10B76D2A-5D83-4AF3-B608-0D36FC968E00}">
      <dgm:prSet/>
      <dgm:spPr/>
      <dgm:t>
        <a:bodyPr/>
        <a:lstStyle/>
        <a:p>
          <a:endParaRPr lang="ru-RU" sz="1800"/>
        </a:p>
      </dgm:t>
    </dgm:pt>
    <dgm:pt modelId="{C1B8AD85-3790-494E-8602-D609953BECE9}" type="sibTrans" cxnId="{10B76D2A-5D83-4AF3-B608-0D36FC968E00}">
      <dgm:prSet/>
      <dgm:spPr/>
      <dgm:t>
        <a:bodyPr/>
        <a:lstStyle/>
        <a:p>
          <a:endParaRPr lang="ru-RU" sz="1800"/>
        </a:p>
      </dgm:t>
    </dgm:pt>
    <dgm:pt modelId="{217B8B24-CC27-4D44-91EE-C5F763558BC2}">
      <dgm:prSet phldrT="[Текст]" custT="1"/>
      <dgm:spPr/>
      <dgm:t>
        <a:bodyPr/>
        <a:lstStyle/>
        <a:p>
          <a:r>
            <a:rPr lang="ru-RU" sz="1800" dirty="0" smtClean="0"/>
            <a:t>Автоматизированный контроль</a:t>
          </a:r>
          <a:endParaRPr lang="ru-RU" sz="1800" dirty="0"/>
        </a:p>
      </dgm:t>
    </dgm:pt>
    <dgm:pt modelId="{495D778B-3569-4D90-8742-A321779DA50D}" type="parTrans" cxnId="{8470AEEE-7206-49EA-9B5F-AB7F3B02EF3B}">
      <dgm:prSet/>
      <dgm:spPr/>
      <dgm:t>
        <a:bodyPr/>
        <a:lstStyle/>
        <a:p>
          <a:endParaRPr lang="ru-RU" sz="1800"/>
        </a:p>
      </dgm:t>
    </dgm:pt>
    <dgm:pt modelId="{BF313FB5-1A4C-4DC8-8983-86199C079FA7}" type="sibTrans" cxnId="{8470AEEE-7206-49EA-9B5F-AB7F3B02EF3B}">
      <dgm:prSet/>
      <dgm:spPr/>
      <dgm:t>
        <a:bodyPr/>
        <a:lstStyle/>
        <a:p>
          <a:endParaRPr lang="ru-RU" sz="1800"/>
        </a:p>
      </dgm:t>
    </dgm:pt>
    <dgm:pt modelId="{4273CB29-DF9B-4724-BB57-E569B68A3221}">
      <dgm:prSet phldrT="[Текст]" custT="1"/>
      <dgm:spPr/>
      <dgm:t>
        <a:bodyPr/>
        <a:lstStyle/>
        <a:p>
          <a:r>
            <a:rPr lang="ru-RU" sz="1800" dirty="0" smtClean="0"/>
            <a:t>Разработка методических программ</a:t>
          </a:r>
          <a:endParaRPr lang="ru-RU" sz="1800" dirty="0"/>
        </a:p>
      </dgm:t>
    </dgm:pt>
    <dgm:pt modelId="{4AC7E0AF-08B4-4E26-81ED-9889E834A3A2}" type="parTrans" cxnId="{9EBA8DE3-74CF-492C-9183-E2BDDD997B4A}">
      <dgm:prSet/>
      <dgm:spPr/>
      <dgm:t>
        <a:bodyPr/>
        <a:lstStyle/>
        <a:p>
          <a:endParaRPr lang="ru-RU" sz="1800"/>
        </a:p>
      </dgm:t>
    </dgm:pt>
    <dgm:pt modelId="{C01CB3B4-606A-447C-ADB7-628AFFD087D1}" type="sibTrans" cxnId="{9EBA8DE3-74CF-492C-9183-E2BDDD997B4A}">
      <dgm:prSet/>
      <dgm:spPr/>
      <dgm:t>
        <a:bodyPr/>
        <a:lstStyle/>
        <a:p>
          <a:endParaRPr lang="ru-RU" sz="1800"/>
        </a:p>
      </dgm:t>
    </dgm:pt>
    <dgm:pt modelId="{02CBFAB4-A56E-42D7-B57C-9875893E3BA3}">
      <dgm:prSet phldrT="[Текст]" custT="1"/>
      <dgm:spPr/>
      <dgm:t>
        <a:bodyPr/>
        <a:lstStyle/>
        <a:p>
          <a:r>
            <a:rPr lang="ru-RU" sz="1800" dirty="0" smtClean="0"/>
            <a:t>Использование Интернет-ресурсов</a:t>
          </a:r>
          <a:endParaRPr lang="ru-RU" sz="1800" dirty="0"/>
        </a:p>
      </dgm:t>
    </dgm:pt>
    <dgm:pt modelId="{5EEA4B5C-CCB7-4B33-B030-3BD05D039906}" type="parTrans" cxnId="{8948B94F-D24C-4AD6-9C33-E5BF14B0CB57}">
      <dgm:prSet/>
      <dgm:spPr/>
      <dgm:t>
        <a:bodyPr/>
        <a:lstStyle/>
        <a:p>
          <a:endParaRPr lang="ru-RU" sz="1800"/>
        </a:p>
      </dgm:t>
    </dgm:pt>
    <dgm:pt modelId="{FA47825C-1451-4439-9869-A6AEBC3E34AB}" type="sibTrans" cxnId="{8948B94F-D24C-4AD6-9C33-E5BF14B0CB57}">
      <dgm:prSet/>
      <dgm:spPr/>
      <dgm:t>
        <a:bodyPr/>
        <a:lstStyle/>
        <a:p>
          <a:endParaRPr lang="ru-RU" sz="1800"/>
        </a:p>
      </dgm:t>
    </dgm:pt>
    <dgm:pt modelId="{AC2D3933-74F5-41A7-A8FF-FD4E1042ADDC}">
      <dgm:prSet phldrT="[Текст]" custT="1"/>
      <dgm:spPr/>
      <dgm:t>
        <a:bodyPr/>
        <a:lstStyle/>
        <a:p>
          <a:r>
            <a:rPr lang="ru-RU" sz="1800" dirty="0" err="1" smtClean="0"/>
            <a:t>Комуникационные</a:t>
          </a:r>
          <a:r>
            <a:rPr lang="ru-RU" sz="1800" dirty="0" smtClean="0"/>
            <a:t> технологии</a:t>
          </a:r>
          <a:endParaRPr lang="ru-RU" sz="1800" dirty="0"/>
        </a:p>
      </dgm:t>
    </dgm:pt>
    <dgm:pt modelId="{5CAB5B96-7507-4B3F-9F3D-F4739E26E595}" type="parTrans" cxnId="{31885C87-A3D4-4AD5-A9DA-A5B279BC5ED4}">
      <dgm:prSet/>
      <dgm:spPr/>
      <dgm:t>
        <a:bodyPr/>
        <a:lstStyle/>
        <a:p>
          <a:endParaRPr lang="ru-RU" sz="1800"/>
        </a:p>
      </dgm:t>
    </dgm:pt>
    <dgm:pt modelId="{01D3C4B5-69B9-4FD2-ADA2-91A28F27C281}" type="sibTrans" cxnId="{31885C87-A3D4-4AD5-A9DA-A5B279BC5ED4}">
      <dgm:prSet/>
      <dgm:spPr/>
      <dgm:t>
        <a:bodyPr/>
        <a:lstStyle/>
        <a:p>
          <a:endParaRPr lang="ru-RU" sz="1800"/>
        </a:p>
      </dgm:t>
    </dgm:pt>
    <dgm:pt modelId="{538A2CD2-76DA-4FBB-A679-5C455B975632}" type="pres">
      <dgm:prSet presAssocID="{8CA15F64-32E1-48A9-83E3-A39BA0E1239D}" presName="hierChild1" presStyleCnt="0">
        <dgm:presLayoutVars>
          <dgm:chPref val="1"/>
          <dgm:dir/>
          <dgm:animOne val="branch"/>
          <dgm:animLvl val="lvl"/>
          <dgm:resizeHandles/>
        </dgm:presLayoutVars>
      </dgm:prSet>
      <dgm:spPr/>
      <dgm:t>
        <a:bodyPr/>
        <a:lstStyle/>
        <a:p>
          <a:endParaRPr lang="ru-RU"/>
        </a:p>
      </dgm:t>
    </dgm:pt>
    <dgm:pt modelId="{FEF5B58A-E081-40B5-A854-FB4A48984947}" type="pres">
      <dgm:prSet presAssocID="{58DB1002-59FE-4809-A9B5-991890E6B920}" presName="hierRoot1" presStyleCnt="0"/>
      <dgm:spPr/>
    </dgm:pt>
    <dgm:pt modelId="{752303E1-E823-494A-80D0-97B51C42E38C}" type="pres">
      <dgm:prSet presAssocID="{58DB1002-59FE-4809-A9B5-991890E6B920}" presName="composite" presStyleCnt="0"/>
      <dgm:spPr/>
    </dgm:pt>
    <dgm:pt modelId="{E3432BFE-FEE1-4E8E-8756-ACEECA0FB833}" type="pres">
      <dgm:prSet presAssocID="{58DB1002-59FE-4809-A9B5-991890E6B920}" presName="background" presStyleLbl="node0" presStyleIdx="0" presStyleCnt="1"/>
      <dgm:spPr/>
    </dgm:pt>
    <dgm:pt modelId="{A412D624-9591-4D8F-A57D-6C7D67625D84}" type="pres">
      <dgm:prSet presAssocID="{58DB1002-59FE-4809-A9B5-991890E6B920}" presName="text" presStyleLbl="fgAcc0" presStyleIdx="0" presStyleCnt="1" custScaleX="2000000" custScaleY="1185584" custLinFactX="-58221" custLinFactY="-1196705" custLinFactNeighborX="-100000" custLinFactNeighborY="-1200000">
        <dgm:presLayoutVars>
          <dgm:chPref val="3"/>
        </dgm:presLayoutVars>
      </dgm:prSet>
      <dgm:spPr/>
      <dgm:t>
        <a:bodyPr/>
        <a:lstStyle/>
        <a:p>
          <a:endParaRPr lang="ru-RU"/>
        </a:p>
      </dgm:t>
    </dgm:pt>
    <dgm:pt modelId="{5748DFAB-DF9E-4C7A-9FED-653D640EE6E7}" type="pres">
      <dgm:prSet presAssocID="{58DB1002-59FE-4809-A9B5-991890E6B920}" presName="hierChild2" presStyleCnt="0"/>
      <dgm:spPr/>
    </dgm:pt>
    <dgm:pt modelId="{769F7706-A8F6-4EB4-8E4F-EB38F72C5485}" type="pres">
      <dgm:prSet presAssocID="{1CABB608-248E-4F89-A292-69544530B0AC}" presName="Name10" presStyleLbl="parChTrans1D2" presStyleIdx="0" presStyleCnt="5" custSzX="4073744" custSzY="3569804"/>
      <dgm:spPr/>
      <dgm:t>
        <a:bodyPr/>
        <a:lstStyle/>
        <a:p>
          <a:endParaRPr lang="ru-RU"/>
        </a:p>
      </dgm:t>
    </dgm:pt>
    <dgm:pt modelId="{FFB4C58F-D6D5-4D0C-A4EC-A2E63DF8A458}" type="pres">
      <dgm:prSet presAssocID="{41FFA01B-49D4-45FE-BF27-B093572FDBAA}" presName="hierRoot2" presStyleCnt="0"/>
      <dgm:spPr/>
    </dgm:pt>
    <dgm:pt modelId="{6D58F8B4-8C04-46F5-8236-D4ABEC135F1B}" type="pres">
      <dgm:prSet presAssocID="{41FFA01B-49D4-45FE-BF27-B093572FDBAA}" presName="composite2" presStyleCnt="0"/>
      <dgm:spPr/>
    </dgm:pt>
    <dgm:pt modelId="{ED560857-4826-43A8-AC20-3C555819A0A8}" type="pres">
      <dgm:prSet presAssocID="{41FFA01B-49D4-45FE-BF27-B093572FDBAA}" presName="background2" presStyleLbl="node2" presStyleIdx="0" presStyleCnt="5"/>
      <dgm:spPr/>
    </dgm:pt>
    <dgm:pt modelId="{90C44182-9D84-43CE-9B7B-2ACB00617D33}" type="pres">
      <dgm:prSet presAssocID="{41FFA01B-49D4-45FE-BF27-B093572FDBAA}" presName="text2" presStyleLbl="fgAcc2" presStyleIdx="0" presStyleCnt="5" custScaleX="2000000" custScaleY="1374822" custLinFactX="694734" custLinFactY="-860367" custLinFactNeighborX="700000" custLinFactNeighborY="-900000">
        <dgm:presLayoutVars>
          <dgm:chPref val="3"/>
        </dgm:presLayoutVars>
      </dgm:prSet>
      <dgm:spPr/>
      <dgm:t>
        <a:bodyPr/>
        <a:lstStyle/>
        <a:p>
          <a:endParaRPr lang="ru-RU"/>
        </a:p>
      </dgm:t>
    </dgm:pt>
    <dgm:pt modelId="{14E35D35-4BFB-4EE3-B4E7-900BA1B8B788}" type="pres">
      <dgm:prSet presAssocID="{41FFA01B-49D4-45FE-BF27-B093572FDBAA}" presName="hierChild3" presStyleCnt="0"/>
      <dgm:spPr/>
    </dgm:pt>
    <dgm:pt modelId="{CC097CCC-4E1D-464E-A4F8-17FAB99F462F}" type="pres">
      <dgm:prSet presAssocID="{495D778B-3569-4D90-8742-A321779DA50D}" presName="Name10" presStyleLbl="parChTrans1D2" presStyleIdx="1" presStyleCnt="5" custSzX="2804384" custSzY="914713"/>
      <dgm:spPr/>
      <dgm:t>
        <a:bodyPr/>
        <a:lstStyle/>
        <a:p>
          <a:endParaRPr lang="ru-RU"/>
        </a:p>
      </dgm:t>
    </dgm:pt>
    <dgm:pt modelId="{84E10A0C-9B36-46F9-BAB7-D7E0DEC11AB0}" type="pres">
      <dgm:prSet presAssocID="{217B8B24-CC27-4D44-91EE-C5F763558BC2}" presName="hierRoot2" presStyleCnt="0"/>
      <dgm:spPr/>
    </dgm:pt>
    <dgm:pt modelId="{D3C0CF6E-5BA9-4096-9736-8E3F27441727}" type="pres">
      <dgm:prSet presAssocID="{217B8B24-CC27-4D44-91EE-C5F763558BC2}" presName="composite2" presStyleCnt="0"/>
      <dgm:spPr/>
    </dgm:pt>
    <dgm:pt modelId="{06F6D3D7-65F4-4AF1-A292-2726EC973820}" type="pres">
      <dgm:prSet presAssocID="{217B8B24-CC27-4D44-91EE-C5F763558BC2}" presName="background2" presStyleLbl="node2" presStyleIdx="1" presStyleCnt="5"/>
      <dgm:spPr/>
    </dgm:pt>
    <dgm:pt modelId="{CE147564-FB37-4C3F-BC1A-61CAC4B3C16A}" type="pres">
      <dgm:prSet presAssocID="{217B8B24-CC27-4D44-91EE-C5F763558BC2}" presName="text2" presStyleLbl="fgAcc2" presStyleIdx="1" presStyleCnt="5" custScaleX="2000000" custScaleY="1506078" custLinFactX="-23427" custLinFactY="25720" custLinFactNeighborX="-100000" custLinFactNeighborY="100000">
        <dgm:presLayoutVars>
          <dgm:chPref val="3"/>
        </dgm:presLayoutVars>
      </dgm:prSet>
      <dgm:spPr/>
      <dgm:t>
        <a:bodyPr/>
        <a:lstStyle/>
        <a:p>
          <a:endParaRPr lang="ru-RU"/>
        </a:p>
      </dgm:t>
    </dgm:pt>
    <dgm:pt modelId="{3F55A89F-A246-4DBF-BEBA-DB5E120766E1}" type="pres">
      <dgm:prSet presAssocID="{217B8B24-CC27-4D44-91EE-C5F763558BC2}" presName="hierChild3" presStyleCnt="0"/>
      <dgm:spPr/>
    </dgm:pt>
    <dgm:pt modelId="{33F7AD57-C2B5-4087-A730-C203F187B44A}" type="pres">
      <dgm:prSet presAssocID="{4AC7E0AF-08B4-4E26-81ED-9889E834A3A2}" presName="Name10" presStyleLbl="parChTrans1D2" presStyleIdx="2" presStyleCnt="5" custSzX="679273" custSzY="992083"/>
      <dgm:spPr/>
      <dgm:t>
        <a:bodyPr/>
        <a:lstStyle/>
        <a:p>
          <a:endParaRPr lang="ru-RU"/>
        </a:p>
      </dgm:t>
    </dgm:pt>
    <dgm:pt modelId="{A1FB29E6-AF0D-44A4-83FF-D04CD65BD94E}" type="pres">
      <dgm:prSet presAssocID="{4273CB29-DF9B-4724-BB57-E569B68A3221}" presName="hierRoot2" presStyleCnt="0"/>
      <dgm:spPr/>
    </dgm:pt>
    <dgm:pt modelId="{094145B0-5F43-4188-904C-E942CF9588DE}" type="pres">
      <dgm:prSet presAssocID="{4273CB29-DF9B-4724-BB57-E569B68A3221}" presName="composite2" presStyleCnt="0"/>
      <dgm:spPr/>
    </dgm:pt>
    <dgm:pt modelId="{89017E07-60FF-4E49-9E67-5033B7744A24}" type="pres">
      <dgm:prSet presAssocID="{4273CB29-DF9B-4724-BB57-E569B68A3221}" presName="background2" presStyleLbl="node2" presStyleIdx="2" presStyleCnt="5"/>
      <dgm:spPr/>
    </dgm:pt>
    <dgm:pt modelId="{B264434E-8CA4-4B4D-AA20-4EED6C3C1743}" type="pres">
      <dgm:prSet presAssocID="{4273CB29-DF9B-4724-BB57-E569B68A3221}" presName="text2" presStyleLbl="fgAcc2" presStyleIdx="2" presStyleCnt="5" custScaleX="2000000" custScaleY="1564990" custLinFactX="715768" custLinFactY="25719" custLinFactNeighborX="800000" custLinFactNeighborY="100000">
        <dgm:presLayoutVars>
          <dgm:chPref val="3"/>
        </dgm:presLayoutVars>
      </dgm:prSet>
      <dgm:spPr/>
      <dgm:t>
        <a:bodyPr/>
        <a:lstStyle/>
        <a:p>
          <a:endParaRPr lang="ru-RU"/>
        </a:p>
      </dgm:t>
    </dgm:pt>
    <dgm:pt modelId="{22C76C31-168E-42E4-A67F-985A5F1310B8}" type="pres">
      <dgm:prSet presAssocID="{4273CB29-DF9B-4724-BB57-E569B68A3221}" presName="hierChild3" presStyleCnt="0"/>
      <dgm:spPr/>
    </dgm:pt>
    <dgm:pt modelId="{DC2EBEB2-E936-4946-B875-B13CFE921C7B}" type="pres">
      <dgm:prSet presAssocID="{5EEA4B5C-CCB7-4B33-B030-3BD05D039906}" presName="Name10" presStyleLbl="parChTrans1D2" presStyleIdx="3" presStyleCnt="5" custSzX="178484" custSzY="6001253"/>
      <dgm:spPr/>
      <dgm:t>
        <a:bodyPr/>
        <a:lstStyle/>
        <a:p>
          <a:endParaRPr lang="ru-RU"/>
        </a:p>
      </dgm:t>
    </dgm:pt>
    <dgm:pt modelId="{6CD2191D-3E09-4AC6-B20A-3678347AE32F}" type="pres">
      <dgm:prSet presAssocID="{02CBFAB4-A56E-42D7-B57C-9875893E3BA3}" presName="hierRoot2" presStyleCnt="0"/>
      <dgm:spPr/>
    </dgm:pt>
    <dgm:pt modelId="{3443379C-6680-4A38-9A12-C6BFA9701337}" type="pres">
      <dgm:prSet presAssocID="{02CBFAB4-A56E-42D7-B57C-9875893E3BA3}" presName="composite2" presStyleCnt="0"/>
      <dgm:spPr/>
    </dgm:pt>
    <dgm:pt modelId="{FB6AC2DA-011B-4A67-8C15-8CC673E28134}" type="pres">
      <dgm:prSet presAssocID="{02CBFAB4-A56E-42D7-B57C-9875893E3BA3}" presName="background2" presStyleLbl="node2" presStyleIdx="3" presStyleCnt="5"/>
      <dgm:spPr/>
    </dgm:pt>
    <dgm:pt modelId="{A9DB0F8B-4853-48E5-A577-791EFA44F5D9}" type="pres">
      <dgm:prSet presAssocID="{02CBFAB4-A56E-42D7-B57C-9875893E3BA3}" presName="text2" presStyleLbl="fgAcc2" presStyleIdx="3" presStyleCnt="5" custScaleX="2000000" custScaleY="2000000" custLinFactX="-1077971" custLinFactY="1100000" custLinFactNeighborX="-1100000" custLinFactNeighborY="1156636">
        <dgm:presLayoutVars>
          <dgm:chPref val="3"/>
        </dgm:presLayoutVars>
      </dgm:prSet>
      <dgm:spPr/>
      <dgm:t>
        <a:bodyPr/>
        <a:lstStyle/>
        <a:p>
          <a:endParaRPr lang="ru-RU"/>
        </a:p>
      </dgm:t>
    </dgm:pt>
    <dgm:pt modelId="{9A6B66DD-889C-4BBB-9DBD-E60F40ED822E}" type="pres">
      <dgm:prSet presAssocID="{02CBFAB4-A56E-42D7-B57C-9875893E3BA3}" presName="hierChild3" presStyleCnt="0"/>
      <dgm:spPr/>
    </dgm:pt>
    <dgm:pt modelId="{6AB8C2E7-963B-49B6-BE1D-A2CC05190510}" type="pres">
      <dgm:prSet presAssocID="{5CAB5B96-7507-4B3F-9F3D-F4739E26E595}" presName="Name10" presStyleLbl="parChTrans1D2" presStyleIdx="4" presStyleCnt="5" custSzX="5504497" custSzY="2943470"/>
      <dgm:spPr/>
      <dgm:t>
        <a:bodyPr/>
        <a:lstStyle/>
        <a:p>
          <a:endParaRPr lang="ru-RU"/>
        </a:p>
      </dgm:t>
    </dgm:pt>
    <dgm:pt modelId="{5AB44B7A-6218-4CF7-8F48-78F273D0E39A}" type="pres">
      <dgm:prSet presAssocID="{AC2D3933-74F5-41A7-A8FF-FD4E1042ADDC}" presName="hierRoot2" presStyleCnt="0"/>
      <dgm:spPr/>
    </dgm:pt>
    <dgm:pt modelId="{2690B89E-2CD8-488F-9458-923BA1302B07}" type="pres">
      <dgm:prSet presAssocID="{AC2D3933-74F5-41A7-A8FF-FD4E1042ADDC}" presName="composite2" presStyleCnt="0"/>
      <dgm:spPr/>
    </dgm:pt>
    <dgm:pt modelId="{EA1409A8-DD03-42AE-BAA3-AC5064D5F388}" type="pres">
      <dgm:prSet presAssocID="{AC2D3933-74F5-41A7-A8FF-FD4E1042ADDC}" presName="background2" presStyleLbl="node2" presStyleIdx="4" presStyleCnt="5"/>
      <dgm:spPr/>
    </dgm:pt>
    <dgm:pt modelId="{95DA3D39-C8C2-41F7-85AF-9E468D66312A}" type="pres">
      <dgm:prSet presAssocID="{AC2D3933-74F5-41A7-A8FF-FD4E1042ADDC}" presName="text2" presStyleLbl="fgAcc2" presStyleIdx="4" presStyleCnt="5" custScaleX="2000000" custScaleY="1725703" custLinFactX="-797595" custLinFactY="-825047" custLinFactNeighborX="-800000" custLinFactNeighborY="-900000">
        <dgm:presLayoutVars>
          <dgm:chPref val="3"/>
        </dgm:presLayoutVars>
      </dgm:prSet>
      <dgm:spPr/>
      <dgm:t>
        <a:bodyPr/>
        <a:lstStyle/>
        <a:p>
          <a:endParaRPr lang="ru-RU"/>
        </a:p>
      </dgm:t>
    </dgm:pt>
    <dgm:pt modelId="{B914420E-771B-4135-AE0B-8317A961B85F}" type="pres">
      <dgm:prSet presAssocID="{AC2D3933-74F5-41A7-A8FF-FD4E1042ADDC}" presName="hierChild3" presStyleCnt="0"/>
      <dgm:spPr/>
    </dgm:pt>
  </dgm:ptLst>
  <dgm:cxnLst>
    <dgm:cxn modelId="{5EF3B940-6006-4116-A75D-8AF9DA84407F}" type="presOf" srcId="{4AC7E0AF-08B4-4E26-81ED-9889E834A3A2}" destId="{33F7AD57-C2B5-4087-A730-C203F187B44A}" srcOrd="0" destOrd="0" presId="urn:microsoft.com/office/officeart/2005/8/layout/hierarchy1"/>
    <dgm:cxn modelId="{EACA95F9-15D5-408F-8B3C-5C908FD78853}" type="presOf" srcId="{495D778B-3569-4D90-8742-A321779DA50D}" destId="{CC097CCC-4E1D-464E-A4F8-17FAB99F462F}" srcOrd="0" destOrd="0" presId="urn:microsoft.com/office/officeart/2005/8/layout/hierarchy1"/>
    <dgm:cxn modelId="{2A684562-5EAE-437C-A5AA-79676BDA2D6C}" type="presOf" srcId="{58DB1002-59FE-4809-A9B5-991890E6B920}" destId="{A412D624-9591-4D8F-A57D-6C7D67625D84}" srcOrd="0" destOrd="0" presId="urn:microsoft.com/office/officeart/2005/8/layout/hierarchy1"/>
    <dgm:cxn modelId="{9C31B277-D45E-4A26-9AC5-8A2BD7D73C0E}" type="presOf" srcId="{8CA15F64-32E1-48A9-83E3-A39BA0E1239D}" destId="{538A2CD2-76DA-4FBB-A679-5C455B975632}" srcOrd="0" destOrd="0" presId="urn:microsoft.com/office/officeart/2005/8/layout/hierarchy1"/>
    <dgm:cxn modelId="{AF2E7230-00D3-40A4-A30F-62FCC665D559}" type="presOf" srcId="{5EEA4B5C-CCB7-4B33-B030-3BD05D039906}" destId="{DC2EBEB2-E936-4946-B875-B13CFE921C7B}" srcOrd="0" destOrd="0" presId="urn:microsoft.com/office/officeart/2005/8/layout/hierarchy1"/>
    <dgm:cxn modelId="{A40F021C-AEB3-4815-83FB-B377F5F484D8}" type="presOf" srcId="{4273CB29-DF9B-4724-BB57-E569B68A3221}" destId="{B264434E-8CA4-4B4D-AA20-4EED6C3C1743}" srcOrd="0" destOrd="0" presId="urn:microsoft.com/office/officeart/2005/8/layout/hierarchy1"/>
    <dgm:cxn modelId="{723546D9-9584-4CF3-85EE-EDB15EEF8187}" srcId="{8CA15F64-32E1-48A9-83E3-A39BA0E1239D}" destId="{58DB1002-59FE-4809-A9B5-991890E6B920}" srcOrd="0" destOrd="0" parTransId="{C9BAF86B-0C60-4D1B-B191-8C5A5B55E53E}" sibTransId="{D98E356D-3D17-4482-B149-265496C54D51}"/>
    <dgm:cxn modelId="{9EBA8DE3-74CF-492C-9183-E2BDDD997B4A}" srcId="{58DB1002-59FE-4809-A9B5-991890E6B920}" destId="{4273CB29-DF9B-4724-BB57-E569B68A3221}" srcOrd="2" destOrd="0" parTransId="{4AC7E0AF-08B4-4E26-81ED-9889E834A3A2}" sibTransId="{C01CB3B4-606A-447C-ADB7-628AFFD087D1}"/>
    <dgm:cxn modelId="{8948B94F-D24C-4AD6-9C33-E5BF14B0CB57}" srcId="{58DB1002-59FE-4809-A9B5-991890E6B920}" destId="{02CBFAB4-A56E-42D7-B57C-9875893E3BA3}" srcOrd="3" destOrd="0" parTransId="{5EEA4B5C-CCB7-4B33-B030-3BD05D039906}" sibTransId="{FA47825C-1451-4439-9869-A6AEBC3E34AB}"/>
    <dgm:cxn modelId="{31885C87-A3D4-4AD5-A9DA-A5B279BC5ED4}" srcId="{58DB1002-59FE-4809-A9B5-991890E6B920}" destId="{AC2D3933-74F5-41A7-A8FF-FD4E1042ADDC}" srcOrd="4" destOrd="0" parTransId="{5CAB5B96-7507-4B3F-9F3D-F4739E26E595}" sibTransId="{01D3C4B5-69B9-4FD2-ADA2-91A28F27C281}"/>
    <dgm:cxn modelId="{8470AEEE-7206-49EA-9B5F-AB7F3B02EF3B}" srcId="{58DB1002-59FE-4809-A9B5-991890E6B920}" destId="{217B8B24-CC27-4D44-91EE-C5F763558BC2}" srcOrd="1" destOrd="0" parTransId="{495D778B-3569-4D90-8742-A321779DA50D}" sibTransId="{BF313FB5-1A4C-4DC8-8983-86199C079FA7}"/>
    <dgm:cxn modelId="{B4F5ED98-5ED8-44F0-8F55-34788FD9CB08}" type="presOf" srcId="{AC2D3933-74F5-41A7-A8FF-FD4E1042ADDC}" destId="{95DA3D39-C8C2-41F7-85AF-9E468D66312A}" srcOrd="0" destOrd="0" presId="urn:microsoft.com/office/officeart/2005/8/layout/hierarchy1"/>
    <dgm:cxn modelId="{10B76D2A-5D83-4AF3-B608-0D36FC968E00}" srcId="{58DB1002-59FE-4809-A9B5-991890E6B920}" destId="{41FFA01B-49D4-45FE-BF27-B093572FDBAA}" srcOrd="0" destOrd="0" parTransId="{1CABB608-248E-4F89-A292-69544530B0AC}" sibTransId="{C1B8AD85-3790-494E-8602-D609953BECE9}"/>
    <dgm:cxn modelId="{56DD807E-B706-496E-ABF3-D9C305202043}" type="presOf" srcId="{1CABB608-248E-4F89-A292-69544530B0AC}" destId="{769F7706-A8F6-4EB4-8E4F-EB38F72C5485}" srcOrd="0" destOrd="0" presId="urn:microsoft.com/office/officeart/2005/8/layout/hierarchy1"/>
    <dgm:cxn modelId="{2EC34FDE-6898-4645-83D7-ABB5025A0F18}" type="presOf" srcId="{217B8B24-CC27-4D44-91EE-C5F763558BC2}" destId="{CE147564-FB37-4C3F-BC1A-61CAC4B3C16A}" srcOrd="0" destOrd="0" presId="urn:microsoft.com/office/officeart/2005/8/layout/hierarchy1"/>
    <dgm:cxn modelId="{611762FC-8A75-445F-A37E-2BDA36C86B85}" type="presOf" srcId="{02CBFAB4-A56E-42D7-B57C-9875893E3BA3}" destId="{A9DB0F8B-4853-48E5-A577-791EFA44F5D9}" srcOrd="0" destOrd="0" presId="urn:microsoft.com/office/officeart/2005/8/layout/hierarchy1"/>
    <dgm:cxn modelId="{F2851173-939F-4F39-8E4A-CC38170E47E6}" type="presOf" srcId="{41FFA01B-49D4-45FE-BF27-B093572FDBAA}" destId="{90C44182-9D84-43CE-9B7B-2ACB00617D33}" srcOrd="0" destOrd="0" presId="urn:microsoft.com/office/officeart/2005/8/layout/hierarchy1"/>
    <dgm:cxn modelId="{2AF97FE5-9C3D-4F4D-BC0B-5FA3C7B82B85}" type="presOf" srcId="{5CAB5B96-7507-4B3F-9F3D-F4739E26E595}" destId="{6AB8C2E7-963B-49B6-BE1D-A2CC05190510}" srcOrd="0" destOrd="0" presId="urn:microsoft.com/office/officeart/2005/8/layout/hierarchy1"/>
    <dgm:cxn modelId="{65177E9E-1BBB-4BFC-A7B4-6F995862394D}" type="presParOf" srcId="{538A2CD2-76DA-4FBB-A679-5C455B975632}" destId="{FEF5B58A-E081-40B5-A854-FB4A48984947}" srcOrd="0" destOrd="0" presId="urn:microsoft.com/office/officeart/2005/8/layout/hierarchy1"/>
    <dgm:cxn modelId="{7C5A9502-E511-437E-9D74-765D0DED0AF4}" type="presParOf" srcId="{FEF5B58A-E081-40B5-A854-FB4A48984947}" destId="{752303E1-E823-494A-80D0-97B51C42E38C}" srcOrd="0" destOrd="0" presId="urn:microsoft.com/office/officeart/2005/8/layout/hierarchy1"/>
    <dgm:cxn modelId="{FE8BA249-0CF6-4EB8-A2DE-185DD122A672}" type="presParOf" srcId="{752303E1-E823-494A-80D0-97B51C42E38C}" destId="{E3432BFE-FEE1-4E8E-8756-ACEECA0FB833}" srcOrd="0" destOrd="0" presId="urn:microsoft.com/office/officeart/2005/8/layout/hierarchy1"/>
    <dgm:cxn modelId="{069630C9-D894-4D05-BED2-21614A0C7183}" type="presParOf" srcId="{752303E1-E823-494A-80D0-97B51C42E38C}" destId="{A412D624-9591-4D8F-A57D-6C7D67625D84}" srcOrd="1" destOrd="0" presId="urn:microsoft.com/office/officeart/2005/8/layout/hierarchy1"/>
    <dgm:cxn modelId="{7065FAB1-9494-4645-98CC-716336F6B87B}" type="presParOf" srcId="{FEF5B58A-E081-40B5-A854-FB4A48984947}" destId="{5748DFAB-DF9E-4C7A-9FED-653D640EE6E7}" srcOrd="1" destOrd="0" presId="urn:microsoft.com/office/officeart/2005/8/layout/hierarchy1"/>
    <dgm:cxn modelId="{1361C40B-B810-415D-99DE-FCBA78114B82}" type="presParOf" srcId="{5748DFAB-DF9E-4C7A-9FED-653D640EE6E7}" destId="{769F7706-A8F6-4EB4-8E4F-EB38F72C5485}" srcOrd="0" destOrd="0" presId="urn:microsoft.com/office/officeart/2005/8/layout/hierarchy1"/>
    <dgm:cxn modelId="{61212E52-DCB2-4A93-81FB-2BDD6EBB52B5}" type="presParOf" srcId="{5748DFAB-DF9E-4C7A-9FED-653D640EE6E7}" destId="{FFB4C58F-D6D5-4D0C-A4EC-A2E63DF8A458}" srcOrd="1" destOrd="0" presId="urn:microsoft.com/office/officeart/2005/8/layout/hierarchy1"/>
    <dgm:cxn modelId="{4927031B-22E5-4599-A402-3305FA79587E}" type="presParOf" srcId="{FFB4C58F-D6D5-4D0C-A4EC-A2E63DF8A458}" destId="{6D58F8B4-8C04-46F5-8236-D4ABEC135F1B}" srcOrd="0" destOrd="0" presId="urn:microsoft.com/office/officeart/2005/8/layout/hierarchy1"/>
    <dgm:cxn modelId="{7EF08CDA-563F-456D-B214-187E1EB7DB0C}" type="presParOf" srcId="{6D58F8B4-8C04-46F5-8236-D4ABEC135F1B}" destId="{ED560857-4826-43A8-AC20-3C555819A0A8}" srcOrd="0" destOrd="0" presId="urn:microsoft.com/office/officeart/2005/8/layout/hierarchy1"/>
    <dgm:cxn modelId="{2ECBF7D7-2F9F-40DE-AB4B-C33FFE4E4D6F}" type="presParOf" srcId="{6D58F8B4-8C04-46F5-8236-D4ABEC135F1B}" destId="{90C44182-9D84-43CE-9B7B-2ACB00617D33}" srcOrd="1" destOrd="0" presId="urn:microsoft.com/office/officeart/2005/8/layout/hierarchy1"/>
    <dgm:cxn modelId="{D7CB6C2D-A715-40FF-AA27-6E102B529EFB}" type="presParOf" srcId="{FFB4C58F-D6D5-4D0C-A4EC-A2E63DF8A458}" destId="{14E35D35-4BFB-4EE3-B4E7-900BA1B8B788}" srcOrd="1" destOrd="0" presId="urn:microsoft.com/office/officeart/2005/8/layout/hierarchy1"/>
    <dgm:cxn modelId="{E222CB1D-9629-4533-95BD-0A0EFC80EB0D}" type="presParOf" srcId="{5748DFAB-DF9E-4C7A-9FED-653D640EE6E7}" destId="{CC097CCC-4E1D-464E-A4F8-17FAB99F462F}" srcOrd="2" destOrd="0" presId="urn:microsoft.com/office/officeart/2005/8/layout/hierarchy1"/>
    <dgm:cxn modelId="{EF3E3EBA-21DB-487D-973C-963CF0B8E495}" type="presParOf" srcId="{5748DFAB-DF9E-4C7A-9FED-653D640EE6E7}" destId="{84E10A0C-9B36-46F9-BAB7-D7E0DEC11AB0}" srcOrd="3" destOrd="0" presId="urn:microsoft.com/office/officeart/2005/8/layout/hierarchy1"/>
    <dgm:cxn modelId="{14865419-0DA5-4DA1-B168-4DB442A421FD}" type="presParOf" srcId="{84E10A0C-9B36-46F9-BAB7-D7E0DEC11AB0}" destId="{D3C0CF6E-5BA9-4096-9736-8E3F27441727}" srcOrd="0" destOrd="0" presId="urn:microsoft.com/office/officeart/2005/8/layout/hierarchy1"/>
    <dgm:cxn modelId="{E8AF1ECE-9FE5-4AF0-A9AE-6D3EE0455F41}" type="presParOf" srcId="{D3C0CF6E-5BA9-4096-9736-8E3F27441727}" destId="{06F6D3D7-65F4-4AF1-A292-2726EC973820}" srcOrd="0" destOrd="0" presId="urn:microsoft.com/office/officeart/2005/8/layout/hierarchy1"/>
    <dgm:cxn modelId="{E46F6109-8942-4673-A4CB-739119AD0F8C}" type="presParOf" srcId="{D3C0CF6E-5BA9-4096-9736-8E3F27441727}" destId="{CE147564-FB37-4C3F-BC1A-61CAC4B3C16A}" srcOrd="1" destOrd="0" presId="urn:microsoft.com/office/officeart/2005/8/layout/hierarchy1"/>
    <dgm:cxn modelId="{B5B73063-B99C-4FD2-A286-43C631E29DB2}" type="presParOf" srcId="{84E10A0C-9B36-46F9-BAB7-D7E0DEC11AB0}" destId="{3F55A89F-A246-4DBF-BEBA-DB5E120766E1}" srcOrd="1" destOrd="0" presId="urn:microsoft.com/office/officeart/2005/8/layout/hierarchy1"/>
    <dgm:cxn modelId="{5AC27EB2-EFEF-41ED-84C5-D6C590183AC8}" type="presParOf" srcId="{5748DFAB-DF9E-4C7A-9FED-653D640EE6E7}" destId="{33F7AD57-C2B5-4087-A730-C203F187B44A}" srcOrd="4" destOrd="0" presId="urn:microsoft.com/office/officeart/2005/8/layout/hierarchy1"/>
    <dgm:cxn modelId="{72871013-099D-4C6D-8E58-2116C643F403}" type="presParOf" srcId="{5748DFAB-DF9E-4C7A-9FED-653D640EE6E7}" destId="{A1FB29E6-AF0D-44A4-83FF-D04CD65BD94E}" srcOrd="5" destOrd="0" presId="urn:microsoft.com/office/officeart/2005/8/layout/hierarchy1"/>
    <dgm:cxn modelId="{CD84692D-4745-49F5-B1A2-BEEBF3B9320E}" type="presParOf" srcId="{A1FB29E6-AF0D-44A4-83FF-D04CD65BD94E}" destId="{094145B0-5F43-4188-904C-E942CF9588DE}" srcOrd="0" destOrd="0" presId="urn:microsoft.com/office/officeart/2005/8/layout/hierarchy1"/>
    <dgm:cxn modelId="{649A24B6-711D-416F-9545-BDF0A0146209}" type="presParOf" srcId="{094145B0-5F43-4188-904C-E942CF9588DE}" destId="{89017E07-60FF-4E49-9E67-5033B7744A24}" srcOrd="0" destOrd="0" presId="urn:microsoft.com/office/officeart/2005/8/layout/hierarchy1"/>
    <dgm:cxn modelId="{B87EAA7C-6148-4CEA-8CF6-DA3CD5BD02DF}" type="presParOf" srcId="{094145B0-5F43-4188-904C-E942CF9588DE}" destId="{B264434E-8CA4-4B4D-AA20-4EED6C3C1743}" srcOrd="1" destOrd="0" presId="urn:microsoft.com/office/officeart/2005/8/layout/hierarchy1"/>
    <dgm:cxn modelId="{04B38B4D-BE5D-4410-BE9D-27EC021BA7D7}" type="presParOf" srcId="{A1FB29E6-AF0D-44A4-83FF-D04CD65BD94E}" destId="{22C76C31-168E-42E4-A67F-985A5F1310B8}" srcOrd="1" destOrd="0" presId="urn:microsoft.com/office/officeart/2005/8/layout/hierarchy1"/>
    <dgm:cxn modelId="{C3C9A02D-6FE4-48C6-9008-F27439964AD6}" type="presParOf" srcId="{5748DFAB-DF9E-4C7A-9FED-653D640EE6E7}" destId="{DC2EBEB2-E936-4946-B875-B13CFE921C7B}" srcOrd="6" destOrd="0" presId="urn:microsoft.com/office/officeart/2005/8/layout/hierarchy1"/>
    <dgm:cxn modelId="{C75EAE7D-C2BB-44D8-8CD9-2D6F8349A1D3}" type="presParOf" srcId="{5748DFAB-DF9E-4C7A-9FED-653D640EE6E7}" destId="{6CD2191D-3E09-4AC6-B20A-3678347AE32F}" srcOrd="7" destOrd="0" presId="urn:microsoft.com/office/officeart/2005/8/layout/hierarchy1"/>
    <dgm:cxn modelId="{9BAE4347-EC03-46A5-B900-C9EFB6C51445}" type="presParOf" srcId="{6CD2191D-3E09-4AC6-B20A-3678347AE32F}" destId="{3443379C-6680-4A38-9A12-C6BFA9701337}" srcOrd="0" destOrd="0" presId="urn:microsoft.com/office/officeart/2005/8/layout/hierarchy1"/>
    <dgm:cxn modelId="{40635189-1AA8-4805-BDCC-376594A1C04C}" type="presParOf" srcId="{3443379C-6680-4A38-9A12-C6BFA9701337}" destId="{FB6AC2DA-011B-4A67-8C15-8CC673E28134}" srcOrd="0" destOrd="0" presId="urn:microsoft.com/office/officeart/2005/8/layout/hierarchy1"/>
    <dgm:cxn modelId="{2B440026-6B04-4C49-AEAC-C5DDEBE0C4E9}" type="presParOf" srcId="{3443379C-6680-4A38-9A12-C6BFA9701337}" destId="{A9DB0F8B-4853-48E5-A577-791EFA44F5D9}" srcOrd="1" destOrd="0" presId="urn:microsoft.com/office/officeart/2005/8/layout/hierarchy1"/>
    <dgm:cxn modelId="{A004C1C3-EFD2-4E66-84B6-E6E35AA001B7}" type="presParOf" srcId="{6CD2191D-3E09-4AC6-B20A-3678347AE32F}" destId="{9A6B66DD-889C-4BBB-9DBD-E60F40ED822E}" srcOrd="1" destOrd="0" presId="urn:microsoft.com/office/officeart/2005/8/layout/hierarchy1"/>
    <dgm:cxn modelId="{12D6ADCF-E0F1-415F-A721-54E0638C2739}" type="presParOf" srcId="{5748DFAB-DF9E-4C7A-9FED-653D640EE6E7}" destId="{6AB8C2E7-963B-49B6-BE1D-A2CC05190510}" srcOrd="8" destOrd="0" presId="urn:microsoft.com/office/officeart/2005/8/layout/hierarchy1"/>
    <dgm:cxn modelId="{CB501B2C-3325-4208-BE75-9E8A685A9CEA}" type="presParOf" srcId="{5748DFAB-DF9E-4C7A-9FED-653D640EE6E7}" destId="{5AB44B7A-6218-4CF7-8F48-78F273D0E39A}" srcOrd="9" destOrd="0" presId="urn:microsoft.com/office/officeart/2005/8/layout/hierarchy1"/>
    <dgm:cxn modelId="{CBF3BB15-C70A-4164-86C2-D64D65C3A87D}" type="presParOf" srcId="{5AB44B7A-6218-4CF7-8F48-78F273D0E39A}" destId="{2690B89E-2CD8-488F-9458-923BA1302B07}" srcOrd="0" destOrd="0" presId="urn:microsoft.com/office/officeart/2005/8/layout/hierarchy1"/>
    <dgm:cxn modelId="{5AACA896-0DAF-44DD-8729-C00166E02E4D}" type="presParOf" srcId="{2690B89E-2CD8-488F-9458-923BA1302B07}" destId="{EA1409A8-DD03-42AE-BAA3-AC5064D5F388}" srcOrd="0" destOrd="0" presId="urn:microsoft.com/office/officeart/2005/8/layout/hierarchy1"/>
    <dgm:cxn modelId="{2A2FFFA8-C3B1-4A64-8B8E-7444D71A955B}" type="presParOf" srcId="{2690B89E-2CD8-488F-9458-923BA1302B07}" destId="{95DA3D39-C8C2-41F7-85AF-9E468D66312A}" srcOrd="1" destOrd="0" presId="urn:microsoft.com/office/officeart/2005/8/layout/hierarchy1"/>
    <dgm:cxn modelId="{779CC82A-9E0E-4915-A9CD-E7CA0A2C07E8}" type="presParOf" srcId="{5AB44B7A-6218-4CF7-8F48-78F273D0E39A}" destId="{B914420E-771B-4135-AE0B-8317A961B85F}"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B8C2E7-963B-49B6-BE1D-A2CC05190510}">
      <dsp:nvSpPr>
        <dsp:cNvPr id="0" name=""/>
        <dsp:cNvSpPr/>
      </dsp:nvSpPr>
      <dsp:spPr>
        <a:xfrm>
          <a:off x="4232561" y="1503038"/>
          <a:ext cx="2253441" cy="394091"/>
        </a:xfrm>
        <a:custGeom>
          <a:avLst/>
          <a:gdLst/>
          <a:ahLst/>
          <a:cxnLst/>
          <a:rect l="0" t="0" r="0" b="0"/>
          <a:pathLst>
            <a:path>
              <a:moveTo>
                <a:pt x="0" y="0"/>
              </a:moveTo>
              <a:lnTo>
                <a:pt x="0" y="386078"/>
              </a:lnTo>
              <a:lnTo>
                <a:pt x="2253441" y="386078"/>
              </a:lnTo>
              <a:lnTo>
                <a:pt x="2253441" y="3940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2EBEB2-E936-4946-B875-B13CFE921C7B}">
      <dsp:nvSpPr>
        <dsp:cNvPr id="0" name=""/>
        <dsp:cNvSpPr/>
      </dsp:nvSpPr>
      <dsp:spPr>
        <a:xfrm>
          <a:off x="4186841" y="1503038"/>
          <a:ext cx="91440" cy="2581185"/>
        </a:xfrm>
        <a:custGeom>
          <a:avLst/>
          <a:gdLst/>
          <a:ahLst/>
          <a:cxnLst/>
          <a:rect l="0" t="0" r="0" b="0"/>
          <a:pathLst>
            <a:path>
              <a:moveTo>
                <a:pt x="45720" y="0"/>
              </a:moveTo>
              <a:lnTo>
                <a:pt x="45720" y="2573171"/>
              </a:lnTo>
              <a:lnTo>
                <a:pt x="47858" y="2573171"/>
              </a:lnTo>
              <a:lnTo>
                <a:pt x="47858" y="25811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F7AD57-C2B5-4087-A730-C203F187B44A}">
      <dsp:nvSpPr>
        <dsp:cNvPr id="0" name=""/>
        <dsp:cNvSpPr/>
      </dsp:nvSpPr>
      <dsp:spPr>
        <a:xfrm>
          <a:off x="4232561" y="1503038"/>
          <a:ext cx="1448036" cy="1410696"/>
        </a:xfrm>
        <a:custGeom>
          <a:avLst/>
          <a:gdLst/>
          <a:ahLst/>
          <a:cxnLst/>
          <a:rect l="0" t="0" r="0" b="0"/>
          <a:pathLst>
            <a:path>
              <a:moveTo>
                <a:pt x="0" y="0"/>
              </a:moveTo>
              <a:lnTo>
                <a:pt x="0" y="1402683"/>
              </a:lnTo>
              <a:lnTo>
                <a:pt x="1448036" y="1402683"/>
              </a:lnTo>
              <a:lnTo>
                <a:pt x="1448036" y="1410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097CCC-4E1D-464E-A4F8-17FAB99F462F}">
      <dsp:nvSpPr>
        <dsp:cNvPr id="0" name=""/>
        <dsp:cNvSpPr/>
      </dsp:nvSpPr>
      <dsp:spPr>
        <a:xfrm>
          <a:off x="2513393" y="1503038"/>
          <a:ext cx="1719168" cy="1410697"/>
        </a:xfrm>
        <a:custGeom>
          <a:avLst/>
          <a:gdLst/>
          <a:ahLst/>
          <a:cxnLst/>
          <a:rect l="0" t="0" r="0" b="0"/>
          <a:pathLst>
            <a:path>
              <a:moveTo>
                <a:pt x="1719168" y="0"/>
              </a:moveTo>
              <a:lnTo>
                <a:pt x="1719168" y="1402683"/>
              </a:lnTo>
              <a:lnTo>
                <a:pt x="0" y="1402683"/>
              </a:lnTo>
              <a:lnTo>
                <a:pt x="0" y="14106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9F7706-A8F6-4EB4-8E4F-EB38F72C5485}">
      <dsp:nvSpPr>
        <dsp:cNvPr id="0" name=""/>
        <dsp:cNvSpPr/>
      </dsp:nvSpPr>
      <dsp:spPr>
        <a:xfrm>
          <a:off x="2077369" y="1503038"/>
          <a:ext cx="2155191" cy="374690"/>
        </a:xfrm>
        <a:custGeom>
          <a:avLst/>
          <a:gdLst/>
          <a:ahLst/>
          <a:cxnLst/>
          <a:rect l="0" t="0" r="0" b="0"/>
          <a:pathLst>
            <a:path>
              <a:moveTo>
                <a:pt x="2155191" y="0"/>
              </a:moveTo>
              <a:lnTo>
                <a:pt x="2155191" y="366677"/>
              </a:lnTo>
              <a:lnTo>
                <a:pt x="0" y="366677"/>
              </a:lnTo>
              <a:lnTo>
                <a:pt x="0" y="374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432BFE-FEE1-4E8E-8756-ACEECA0FB833}">
      <dsp:nvSpPr>
        <dsp:cNvPr id="0" name=""/>
        <dsp:cNvSpPr/>
      </dsp:nvSpPr>
      <dsp:spPr>
        <a:xfrm>
          <a:off x="3367540" y="851810"/>
          <a:ext cx="1730042" cy="6512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12D624-9591-4D8F-A57D-6C7D67625D84}">
      <dsp:nvSpPr>
        <dsp:cNvPr id="0" name=""/>
        <dsp:cNvSpPr/>
      </dsp:nvSpPr>
      <dsp:spPr>
        <a:xfrm>
          <a:off x="3377151" y="860941"/>
          <a:ext cx="1730042" cy="6512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u="sng" kern="1200" dirty="0" smtClean="0"/>
            <a:t>Направления</a:t>
          </a:r>
          <a:endParaRPr lang="ru-RU" sz="1800" b="1" u="sng" kern="1200" dirty="0"/>
        </a:p>
      </dsp:txBody>
      <dsp:txXfrm>
        <a:off x="3377151" y="860941"/>
        <a:ext cx="1730042" cy="651227"/>
      </dsp:txXfrm>
    </dsp:sp>
    <dsp:sp modelId="{ED560857-4826-43A8-AC20-3C555819A0A8}">
      <dsp:nvSpPr>
        <dsp:cNvPr id="0" name=""/>
        <dsp:cNvSpPr/>
      </dsp:nvSpPr>
      <dsp:spPr>
        <a:xfrm>
          <a:off x="1212348" y="1877729"/>
          <a:ext cx="1730042" cy="7551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C44182-9D84-43CE-9B7B-2ACB00617D33}">
      <dsp:nvSpPr>
        <dsp:cNvPr id="0" name=""/>
        <dsp:cNvSpPr/>
      </dsp:nvSpPr>
      <dsp:spPr>
        <a:xfrm>
          <a:off x="1221959" y="1886859"/>
          <a:ext cx="1730042" cy="7551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Построение урока</a:t>
          </a:r>
          <a:endParaRPr lang="ru-RU" sz="1800" kern="1200" dirty="0"/>
        </a:p>
      </dsp:txBody>
      <dsp:txXfrm>
        <a:off x="1221959" y="1886859"/>
        <a:ext cx="1730042" cy="755174"/>
      </dsp:txXfrm>
    </dsp:sp>
    <dsp:sp modelId="{06F6D3D7-65F4-4AF1-A292-2726EC973820}">
      <dsp:nvSpPr>
        <dsp:cNvPr id="0" name=""/>
        <dsp:cNvSpPr/>
      </dsp:nvSpPr>
      <dsp:spPr>
        <a:xfrm>
          <a:off x="1648372" y="2913735"/>
          <a:ext cx="1730042" cy="8272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147564-FB37-4C3F-BC1A-61CAC4B3C16A}">
      <dsp:nvSpPr>
        <dsp:cNvPr id="0" name=""/>
        <dsp:cNvSpPr/>
      </dsp:nvSpPr>
      <dsp:spPr>
        <a:xfrm>
          <a:off x="1657983" y="2922866"/>
          <a:ext cx="1730042" cy="8272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Автоматизированный контроль</a:t>
          </a:r>
          <a:endParaRPr lang="ru-RU" sz="1800" kern="1200" dirty="0"/>
        </a:p>
      </dsp:txBody>
      <dsp:txXfrm>
        <a:off x="1657983" y="2922866"/>
        <a:ext cx="1730042" cy="827271"/>
      </dsp:txXfrm>
    </dsp:sp>
    <dsp:sp modelId="{89017E07-60FF-4E49-9E67-5033B7744A24}">
      <dsp:nvSpPr>
        <dsp:cNvPr id="0" name=""/>
        <dsp:cNvSpPr/>
      </dsp:nvSpPr>
      <dsp:spPr>
        <a:xfrm>
          <a:off x="4815576" y="2913734"/>
          <a:ext cx="1730042" cy="8596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64434E-8CA4-4B4D-AA20-4EED6C3C1743}">
      <dsp:nvSpPr>
        <dsp:cNvPr id="0" name=""/>
        <dsp:cNvSpPr/>
      </dsp:nvSpPr>
      <dsp:spPr>
        <a:xfrm>
          <a:off x="4825188" y="2922865"/>
          <a:ext cx="1730042" cy="8596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Разработка методических программ</a:t>
          </a:r>
          <a:endParaRPr lang="ru-RU" sz="1800" kern="1200" dirty="0"/>
        </a:p>
      </dsp:txBody>
      <dsp:txXfrm>
        <a:off x="4825188" y="2922865"/>
        <a:ext cx="1730042" cy="859631"/>
      </dsp:txXfrm>
    </dsp:sp>
    <dsp:sp modelId="{FB6AC2DA-011B-4A67-8C15-8CC673E28134}">
      <dsp:nvSpPr>
        <dsp:cNvPr id="0" name=""/>
        <dsp:cNvSpPr/>
      </dsp:nvSpPr>
      <dsp:spPr>
        <a:xfrm>
          <a:off x="3369678" y="4084223"/>
          <a:ext cx="1730042" cy="10985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DB0F8B-4853-48E5-A577-791EFA44F5D9}">
      <dsp:nvSpPr>
        <dsp:cNvPr id="0" name=""/>
        <dsp:cNvSpPr/>
      </dsp:nvSpPr>
      <dsp:spPr>
        <a:xfrm>
          <a:off x="3379290" y="4093354"/>
          <a:ext cx="1730042" cy="10985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Использование Интернет-ресурсов</a:t>
          </a:r>
          <a:endParaRPr lang="ru-RU" sz="1800" kern="1200" dirty="0"/>
        </a:p>
      </dsp:txBody>
      <dsp:txXfrm>
        <a:off x="3379290" y="4093354"/>
        <a:ext cx="1730042" cy="1098577"/>
      </dsp:txXfrm>
    </dsp:sp>
    <dsp:sp modelId="{EA1409A8-DD03-42AE-BAA3-AC5064D5F388}">
      <dsp:nvSpPr>
        <dsp:cNvPr id="0" name=""/>
        <dsp:cNvSpPr/>
      </dsp:nvSpPr>
      <dsp:spPr>
        <a:xfrm>
          <a:off x="5620982" y="1897130"/>
          <a:ext cx="1730042" cy="947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DA3D39-C8C2-41F7-85AF-9E468D66312A}">
      <dsp:nvSpPr>
        <dsp:cNvPr id="0" name=""/>
        <dsp:cNvSpPr/>
      </dsp:nvSpPr>
      <dsp:spPr>
        <a:xfrm>
          <a:off x="5630593" y="1906260"/>
          <a:ext cx="1730042" cy="947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t>Комуникационные</a:t>
          </a:r>
          <a:r>
            <a:rPr lang="ru-RU" sz="1800" kern="1200" dirty="0" smtClean="0"/>
            <a:t> технологии</a:t>
          </a:r>
          <a:endParaRPr lang="ru-RU" sz="1800" kern="1200" dirty="0"/>
        </a:p>
      </dsp:txBody>
      <dsp:txXfrm>
        <a:off x="5630593" y="1906260"/>
        <a:ext cx="1730042" cy="9479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27.04.2022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27.04.2022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ru.wikipedia.org/wiki/%D0%97%D0%B0%D0%B1%D0%B0%D0%B9%D0%BA%D0%B0%D0%BB%D1%8C%D1%81%D0%BA%D0%B8%D0%B9_%D0%BA%D1%80%D0%B0%D0%B9" TargetMode="External"/><Relationship Id="rId3" Type="http://schemas.openxmlformats.org/officeDocument/2006/relationships/hyperlink" Target="https://ru.wikipedia.org/wiki/%D0%A1%D0%B8%D0%B1%D0%B8%D1%80%D1%81%D0%BA%D0%B8%D0%B9_%D1%84%D0%B5%D0%B4%D0%B5%D1%80%D0%B0%D0%BB%D1%8C%D0%BD%D1%8B%D0%B9_%D0%BE%D0%BA%D1%80%D1%83%D0%B3_%D0%A0%D0%BE%D1%81%D1%81%D0%B8%D0%B9%D1%81%D0%BA%D0%BE%D0%B9_%D0%A4%D0%B5%D0%B4%D0%B5%D1%80%D0%B0%D1%86%D0%B8%D0%B8" TargetMode="External"/><Relationship Id="rId7" Type="http://schemas.openxmlformats.org/officeDocument/2006/relationships/hyperlink" Target="https://ru.wikipedia.org/wiki/%D0%A0%D0%B5%D1%81%D0%BF%D1%83%D0%B1%D0%BB%D0%B8%D0%BA%D0%B0_%D0%A1%D0%B0%D1%85%D0%B0_(%D0%AF%D0%BA%D1%83%D1%82%D0%B8%D1%8F)" TargetMode="External"/><Relationship Id="rId2" Type="http://schemas.openxmlformats.org/officeDocument/2006/relationships/hyperlink" Target="https://ru.wikipedia.org/wiki/%D0%A1%D1%83%D0%B1%D1%8A%D0%B5%D0%BA%D1%82_%D0%A0%D0%BE%D1%81%D1%81%D0%B8%D0%B9%D1%81%D0%BA%D0%BE%D0%B9_%D0%A4%D0%B5%D0%B4%D0%B5%D1%80%D0%B0%D1%86%D0%B8%D0%B8" TargetMode="External"/><Relationship Id="rId1" Type="http://schemas.openxmlformats.org/officeDocument/2006/relationships/slideLayout" Target="../slideLayouts/slideLayout7.xml"/><Relationship Id="rId6" Type="http://schemas.openxmlformats.org/officeDocument/2006/relationships/hyperlink" Target="https://ru.wikipedia.org/wiki/%D0%9A%D1%80%D0%B0%D1%81%D0%BD%D0%BE%D1%8F%D1%80%D1%81%D0%BA%D0%B8%D0%B9_%D0%BA%D1%80%D0%B0%D0%B9" TargetMode="External"/><Relationship Id="rId5" Type="http://schemas.openxmlformats.org/officeDocument/2006/relationships/hyperlink" Target="https://ru.wikipedia.org/wiki/%D0%98%D1%80%D0%BA%D1%83%D1%82%D1%81%D0%BA" TargetMode="External"/><Relationship Id="rId10" Type="http://schemas.openxmlformats.org/officeDocument/2006/relationships/hyperlink" Target="https://ru.wikipedia.org/wiki/%D0%A2%D1%83%D0%B2%D0%B0" TargetMode="External"/><Relationship Id="rId4" Type="http://schemas.openxmlformats.org/officeDocument/2006/relationships/hyperlink" Target="https://ru.wikipedia.org/wiki/%D0%92%D0%BE%D1%81%D1%82%D0%BE%D1%87%D0%BD%D0%BE-%D0%A1%D0%B8%D0%B1%D0%B8%D1%80%D1%81%D0%BA%D0%B8%D0%B9_%D1%8D%D0%BA%D0%BE%D0%BD%D0%BE%D0%BC%D0%B8%D1%87%D0%B5%D1%81%D0%BA%D0%B8%D0%B9_%D1%80%D0%B0%D0%B9%D0%BE%D0%BD" TargetMode="External"/><Relationship Id="rId9" Type="http://schemas.openxmlformats.org/officeDocument/2006/relationships/hyperlink" Target="https://ru.wikipedia.org/wiki/%D0%A0%D0%B5%D1%81%D0%BF%D1%83%D0%B1%D0%BB%D0%B8%D0%BA%D0%B0_%D0%91%D1%83%D1%80%D1%8F%D1%82%D0%B8%D1%8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barguzinskiy.ru/" TargetMode="External"/><Relationship Id="rId2" Type="http://schemas.openxmlformats.org/officeDocument/2006/relationships/hyperlink" Target="http://zapovednik.e-baikal.ru/" TargetMode="External"/><Relationship Id="rId1" Type="http://schemas.openxmlformats.org/officeDocument/2006/relationships/slideLayout" Target="../slideLayouts/slideLayout7.xml"/><Relationship Id="rId5" Type="http://schemas.openxmlformats.org/officeDocument/2006/relationships/hyperlink" Target="https://mygeografi.ru/ozero-bajkal" TargetMode="External"/><Relationship Id="rId4" Type="http://schemas.openxmlformats.org/officeDocument/2006/relationships/hyperlink" Target="http://blgz.narod.r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012723" y="836712"/>
            <a:ext cx="6912768" cy="2736304"/>
          </a:xfrm>
          <a:prstGeom prst="rect">
            <a:avLst/>
          </a:prstGeom>
        </p:spPr>
        <p:txBody>
          <a:bodyPr vert="horz" lIns="91440" tIns="45720" rIns="91440" bIns="45720" rtlCol="0" anchor="ctr">
            <a:noAutofit/>
          </a:bodyPr>
          <a:lstStyle>
            <a:defPPr>
              <a:defRPr lang="ru-RU"/>
            </a:defPPr>
            <a:lvl1pPr>
              <a:defRPr kumimoji="0" sz="6600" b="1" i="0" u="none" strike="noStrike" normalizeH="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ea typeface="+mj-ea"/>
                <a:cs typeface="+mj-cs"/>
              </a:defRPr>
            </a:lvl1pPr>
          </a:lstStyle>
          <a:p>
            <a:pPr algn="ctr"/>
            <a:r>
              <a:rPr lang="ru-RU" sz="3600" dirty="0" smtClean="0"/>
              <a:t>Использование </a:t>
            </a:r>
            <a:r>
              <a:rPr lang="ru-RU" sz="3600" dirty="0"/>
              <a:t>информационных технологий </a:t>
            </a:r>
          </a:p>
          <a:p>
            <a:pPr algn="ctr"/>
            <a:r>
              <a:rPr lang="ru-RU" sz="3600" dirty="0"/>
              <a:t>на уроках географии в условиях реализации ФГОС</a:t>
            </a:r>
          </a:p>
          <a:p>
            <a:pPr algn="ctr"/>
            <a:r>
              <a:rPr lang="ru-RU" sz="3600" dirty="0"/>
              <a:t> </a:t>
            </a:r>
          </a:p>
          <a:p>
            <a:pPr algn="ctr"/>
            <a:endParaRPr lang="ru-RU" sz="3600" dirty="0"/>
          </a:p>
        </p:txBody>
      </p:sp>
      <p:sp>
        <p:nvSpPr>
          <p:cNvPr id="5" name="Подзаголовок 2"/>
          <p:cNvSpPr>
            <a:spLocks noGrp="1"/>
          </p:cNvSpPr>
          <p:nvPr>
            <p:ph type="subTitle" idx="4294967295"/>
          </p:nvPr>
        </p:nvSpPr>
        <p:spPr>
          <a:xfrm>
            <a:off x="4788024" y="5013176"/>
            <a:ext cx="4124325" cy="1512887"/>
          </a:xfrm>
          <a:prstGeom prst="roundRect">
            <a:avLst>
              <a:gd name="adj" fmla="val 1782"/>
            </a:avLst>
          </a:prstGeom>
          <a:noFill/>
        </p:spPr>
        <p:txBody>
          <a:bodyPr>
            <a:noAutofit/>
          </a:bodyPr>
          <a:lstStyle/>
          <a:p>
            <a:pPr marL="0" indent="0">
              <a:spcBef>
                <a:spcPts val="0"/>
              </a:spcBef>
              <a:buNone/>
            </a:pPr>
            <a:r>
              <a:rPr lang="ru-RU" sz="2400" i="1" dirty="0" err="1" smtClean="0">
                <a:solidFill>
                  <a:schemeClr val="tx1"/>
                </a:solidFill>
                <a:latin typeface="Times New Roman" pitchFamily="18" charset="0"/>
                <a:cs typeface="Times New Roman" pitchFamily="18" charset="0"/>
              </a:rPr>
              <a:t>Асадулина</a:t>
            </a:r>
            <a:r>
              <a:rPr lang="ru-RU" sz="2400" i="1" dirty="0" smtClean="0">
                <a:solidFill>
                  <a:schemeClr val="tx1"/>
                </a:solidFill>
                <a:latin typeface="Times New Roman" pitchFamily="18" charset="0"/>
                <a:cs typeface="Times New Roman" pitchFamily="18" charset="0"/>
              </a:rPr>
              <a:t> Анжелика </a:t>
            </a:r>
            <a:r>
              <a:rPr lang="ru-RU" sz="2400" i="1" dirty="0" err="1" smtClean="0">
                <a:solidFill>
                  <a:schemeClr val="tx1"/>
                </a:solidFill>
                <a:latin typeface="Times New Roman" pitchFamily="18" charset="0"/>
                <a:cs typeface="Times New Roman" pitchFamily="18" charset="0"/>
              </a:rPr>
              <a:t>Наиловна,учитель</a:t>
            </a:r>
            <a:r>
              <a:rPr lang="ru-RU" sz="2400" i="1" dirty="0" smtClean="0">
                <a:solidFill>
                  <a:schemeClr val="tx1"/>
                </a:solidFill>
                <a:latin typeface="Times New Roman" pitchFamily="18" charset="0"/>
                <a:cs typeface="Times New Roman" pitchFamily="18" charset="0"/>
              </a:rPr>
              <a:t> географии МБОУ </a:t>
            </a:r>
            <a:r>
              <a:rPr lang="ru-RU" sz="2400" i="1" dirty="0" err="1" smtClean="0">
                <a:solidFill>
                  <a:schemeClr val="tx1"/>
                </a:solidFill>
                <a:latin typeface="Times New Roman" pitchFamily="18" charset="0"/>
                <a:cs typeface="Times New Roman" pitchFamily="18" charset="0"/>
              </a:rPr>
              <a:t>Головинская</a:t>
            </a:r>
            <a:r>
              <a:rPr lang="ru-RU" sz="2400" i="1" dirty="0" smtClean="0">
                <a:solidFill>
                  <a:schemeClr val="tx1"/>
                </a:solidFill>
                <a:latin typeface="Times New Roman" pitchFamily="18" charset="0"/>
                <a:cs typeface="Times New Roman" pitchFamily="18" charset="0"/>
              </a:rPr>
              <a:t> </a:t>
            </a:r>
            <a:r>
              <a:rPr lang="ru-RU" sz="2400" i="1" dirty="0" smtClean="0">
                <a:solidFill>
                  <a:schemeClr val="tx1"/>
                </a:solidFill>
                <a:latin typeface="Times New Roman" pitchFamily="18" charset="0"/>
                <a:cs typeface="Times New Roman" pitchFamily="18" charset="0"/>
              </a:rPr>
              <a:t>ООШ</a:t>
            </a:r>
            <a:endParaRPr lang="ru-RU" sz="2400" i="1" dirty="0" smtClean="0">
              <a:solidFill>
                <a:schemeClr val="tx1"/>
              </a:solidFill>
              <a:latin typeface="Times New Roman" pitchFamily="18" charset="0"/>
              <a:cs typeface="Times New Roman" pitchFamily="18" charset="0"/>
            </a:endParaRPr>
          </a:p>
          <a:p>
            <a:pPr marL="0" indent="0">
              <a:spcBef>
                <a:spcPts val="0"/>
              </a:spcBef>
            </a:pPr>
            <a:endParaRPr lang="ru-RU" sz="2400" i="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835696" y="332656"/>
            <a:ext cx="5904656" cy="678327"/>
          </a:xfrm>
          <a:prstGeom prst="rect">
            <a:avLst/>
          </a:prstGeom>
        </p:spPr>
        <p:txBody>
          <a:bodyPr wrap="square">
            <a:spAutoFit/>
          </a:bodyPr>
          <a:lstStyle/>
          <a:p>
            <a:pPr algn="ctr">
              <a:lnSpc>
                <a:spcPct val="115000"/>
              </a:lnSpc>
            </a:pPr>
            <a:r>
              <a:rPr lang="ru-RU"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rPr>
              <a:t>Веб</a:t>
            </a: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rPr>
              <a:t> – </a:t>
            </a:r>
            <a:r>
              <a:rPr lang="ru-RU"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rPr>
              <a:t>квесты</a:t>
            </a: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endParaRPr>
          </a:p>
        </p:txBody>
      </p:sp>
      <p:sp>
        <p:nvSpPr>
          <p:cNvPr id="2" name="Прямоугольник 1"/>
          <p:cNvSpPr/>
          <p:nvPr/>
        </p:nvSpPr>
        <p:spPr>
          <a:xfrm>
            <a:off x="1115616" y="1340768"/>
            <a:ext cx="7776864" cy="3914918"/>
          </a:xfrm>
          <a:prstGeom prst="rect">
            <a:avLst/>
          </a:prstGeom>
        </p:spPr>
        <p:txBody>
          <a:bodyPr wrap="square">
            <a:spAutoFit/>
          </a:bodyPr>
          <a:lstStyle/>
          <a:p>
            <a:pPr algn="just">
              <a:lnSpc>
                <a:spcPct val="115000"/>
              </a:lnSpc>
              <a:spcAft>
                <a:spcPts val="0"/>
              </a:spcAft>
            </a:pPr>
            <a:r>
              <a:rPr lang="ru-RU" b="1" dirty="0" err="1" smtClean="0">
                <a:solidFill>
                  <a:srgbClr val="000000"/>
                </a:solidFill>
                <a:ea typeface="Calibri" panose="020F0502020204030204" pitchFamily="34" charset="0"/>
                <a:cs typeface="Times New Roman" panose="02020603050405020304" pitchFamily="18" charset="0"/>
              </a:rPr>
              <a:t>Веб</a:t>
            </a:r>
            <a:r>
              <a:rPr lang="ru-RU" b="1" dirty="0" smtClean="0">
                <a:solidFill>
                  <a:srgbClr val="000000"/>
                </a:solidFill>
                <a:ea typeface="Calibri" panose="020F0502020204030204" pitchFamily="34" charset="0"/>
                <a:cs typeface="Times New Roman" panose="02020603050405020304" pitchFamily="18" charset="0"/>
              </a:rPr>
              <a:t> - </a:t>
            </a:r>
            <a:r>
              <a:rPr lang="ru-RU" b="1" dirty="0" err="1" smtClean="0">
                <a:solidFill>
                  <a:srgbClr val="000000"/>
                </a:solidFill>
                <a:ea typeface="Calibri" panose="020F0502020204030204" pitchFamily="34" charset="0"/>
                <a:cs typeface="Times New Roman" panose="02020603050405020304" pitchFamily="18" charset="0"/>
              </a:rPr>
              <a:t>квест</a:t>
            </a:r>
            <a:r>
              <a:rPr lang="ru-RU" dirty="0">
                <a:solidFill>
                  <a:srgbClr val="000000"/>
                </a:solidFill>
                <a:ea typeface="Calibri" panose="020F0502020204030204" pitchFamily="34" charset="0"/>
                <a:cs typeface="Times New Roman" panose="02020603050405020304" pitchFamily="18" charset="0"/>
              </a:rPr>
              <a:t> - один из современных методов электронного обучения, позволяющих в форме увлекательной игры – путешествия привлечь учащихся к добыванию новых знаний и умений. Веб - </a:t>
            </a:r>
            <a:r>
              <a:rPr lang="ru-RU" dirty="0" err="1">
                <a:solidFill>
                  <a:srgbClr val="000000"/>
                </a:solidFill>
                <a:ea typeface="Calibri" panose="020F0502020204030204" pitchFamily="34" charset="0"/>
                <a:cs typeface="Times New Roman" panose="02020603050405020304" pitchFamily="18" charset="0"/>
              </a:rPr>
              <a:t>квест</a:t>
            </a:r>
            <a:r>
              <a:rPr lang="ru-RU" dirty="0">
                <a:solidFill>
                  <a:srgbClr val="000000"/>
                </a:solidFill>
                <a:ea typeface="Calibri" panose="020F0502020204030204" pitchFamily="34" charset="0"/>
                <a:cs typeface="Times New Roman" panose="02020603050405020304" pitchFamily="18" charset="0"/>
              </a:rPr>
              <a:t> - это проблемное задание с элементами ролевой и дидактической игры, для выполнения которого используются ресурсы Интернета</a:t>
            </a:r>
            <a:r>
              <a:rPr lang="ru-RU" dirty="0" smtClean="0">
                <a:solidFill>
                  <a:srgbClr val="000000"/>
                </a:solidFill>
                <a:ea typeface="Calibri" panose="020F0502020204030204" pitchFamily="34" charset="0"/>
                <a:cs typeface="Times New Roman" panose="02020603050405020304" pitchFamily="18" charset="0"/>
              </a:rPr>
              <a:t>.</a:t>
            </a:r>
          </a:p>
          <a:p>
            <a:pPr algn="just">
              <a:lnSpc>
                <a:spcPct val="115000"/>
              </a:lnSpc>
              <a:spcAft>
                <a:spcPts val="0"/>
              </a:spcAft>
            </a:pPr>
            <a:endParaRPr lang="ru-RU" b="1" dirty="0" smtClean="0">
              <a:solidFill>
                <a:srgbClr val="000000"/>
              </a:solidFill>
              <a:ea typeface="Times New Roman" panose="02020603050405020304" pitchFamily="18" charset="0"/>
            </a:endParaRPr>
          </a:p>
          <a:p>
            <a:pPr algn="just">
              <a:lnSpc>
                <a:spcPct val="115000"/>
              </a:lnSpc>
              <a:spcAft>
                <a:spcPts val="0"/>
              </a:spcAft>
            </a:pPr>
            <a:r>
              <a:rPr lang="ru-RU" b="1" dirty="0" smtClean="0">
                <a:solidFill>
                  <a:srgbClr val="000000"/>
                </a:solidFill>
                <a:ea typeface="Times New Roman" panose="02020603050405020304" pitchFamily="18" charset="0"/>
              </a:rPr>
              <a:t>Этапы </a:t>
            </a:r>
            <a:r>
              <a:rPr lang="ru-RU" b="1" dirty="0">
                <a:solidFill>
                  <a:srgbClr val="000000"/>
                </a:solidFill>
                <a:ea typeface="Times New Roman" panose="02020603050405020304" pitchFamily="18" charset="0"/>
              </a:rPr>
              <a:t>работы над веб - </a:t>
            </a:r>
            <a:r>
              <a:rPr lang="ru-RU" b="1" dirty="0" err="1">
                <a:solidFill>
                  <a:srgbClr val="000000"/>
                </a:solidFill>
                <a:ea typeface="Times New Roman" panose="02020603050405020304" pitchFamily="18" charset="0"/>
              </a:rPr>
              <a:t>квестом</a:t>
            </a:r>
            <a:r>
              <a:rPr lang="ru-RU" b="1" dirty="0">
                <a:solidFill>
                  <a:srgbClr val="000000"/>
                </a:solidFill>
                <a:ea typeface="Times New Roman" panose="02020603050405020304" pitchFamily="18" charset="0"/>
              </a:rPr>
              <a:t>.</a:t>
            </a:r>
            <a:endParaRPr lang="ru-RU" dirty="0">
              <a:ea typeface="Times New Roman" panose="02020603050405020304" pitchFamily="18" charset="0"/>
            </a:endParaRPr>
          </a:p>
          <a:p>
            <a:pPr algn="just">
              <a:lnSpc>
                <a:spcPct val="115000"/>
              </a:lnSpc>
              <a:spcAft>
                <a:spcPts val="0"/>
              </a:spcAft>
            </a:pPr>
            <a:r>
              <a:rPr lang="ru-RU" dirty="0">
                <a:solidFill>
                  <a:srgbClr val="000000"/>
                </a:solidFill>
                <a:ea typeface="Times New Roman" panose="02020603050405020304" pitchFamily="18" charset="0"/>
              </a:rPr>
              <a:t>1. </a:t>
            </a:r>
            <a:r>
              <a:rPr lang="ru-RU" dirty="0" smtClean="0">
                <a:solidFill>
                  <a:srgbClr val="000000"/>
                </a:solidFill>
                <a:ea typeface="Times New Roman" panose="02020603050405020304" pitchFamily="18" charset="0"/>
              </a:rPr>
              <a:t>Подготовительная работа, знакомство </a:t>
            </a:r>
            <a:r>
              <a:rPr lang="ru-RU" dirty="0">
                <a:solidFill>
                  <a:srgbClr val="000000"/>
                </a:solidFill>
                <a:ea typeface="Times New Roman" panose="02020603050405020304" pitchFamily="18" charset="0"/>
              </a:rPr>
              <a:t>с темой, </a:t>
            </a:r>
            <a:r>
              <a:rPr lang="ru-RU" dirty="0" smtClean="0">
                <a:solidFill>
                  <a:srgbClr val="000000"/>
                </a:solidFill>
                <a:ea typeface="Times New Roman" panose="02020603050405020304" pitchFamily="18" charset="0"/>
              </a:rPr>
              <a:t>формулировка проблемы. 2</a:t>
            </a:r>
            <a:r>
              <a:rPr lang="ru-RU" dirty="0">
                <a:solidFill>
                  <a:srgbClr val="000000"/>
                </a:solidFill>
                <a:ea typeface="Times New Roman" panose="02020603050405020304" pitchFamily="18" charset="0"/>
              </a:rPr>
              <a:t>.  </a:t>
            </a:r>
            <a:r>
              <a:rPr lang="ru-RU" dirty="0" smtClean="0">
                <a:solidFill>
                  <a:srgbClr val="000000"/>
                </a:solidFill>
                <a:ea typeface="Times New Roman" panose="02020603050405020304" pitchFamily="18" charset="0"/>
              </a:rPr>
              <a:t>Выполнение задания.</a:t>
            </a:r>
          </a:p>
          <a:p>
            <a:pPr algn="just">
              <a:lnSpc>
                <a:spcPct val="115000"/>
              </a:lnSpc>
              <a:spcAft>
                <a:spcPts val="0"/>
              </a:spcAft>
            </a:pPr>
            <a:r>
              <a:rPr lang="ru-RU" dirty="0" smtClean="0">
                <a:solidFill>
                  <a:srgbClr val="000000"/>
                </a:solidFill>
                <a:ea typeface="Times New Roman" panose="02020603050405020304" pitchFamily="18" charset="0"/>
              </a:rPr>
              <a:t>3. Оформление результатов деятельности.</a:t>
            </a:r>
            <a:endParaRPr lang="ru-RU" dirty="0">
              <a:ea typeface="Times New Roman" panose="02020603050405020304" pitchFamily="18" charset="0"/>
            </a:endParaRPr>
          </a:p>
          <a:p>
            <a:pPr algn="just">
              <a:lnSpc>
                <a:spcPct val="115000"/>
              </a:lnSpc>
              <a:spcAft>
                <a:spcPts val="0"/>
              </a:spcAft>
            </a:pPr>
            <a:r>
              <a:rPr lang="ru-RU" dirty="0">
                <a:solidFill>
                  <a:srgbClr val="000000"/>
                </a:solidFill>
                <a:ea typeface="Times New Roman" panose="02020603050405020304" pitchFamily="18" charset="0"/>
              </a:rPr>
              <a:t>4. Обсуждение результатов работы над веб </a:t>
            </a:r>
            <a:r>
              <a:rPr lang="ru-RU" dirty="0" smtClean="0">
                <a:solidFill>
                  <a:srgbClr val="000000"/>
                </a:solidFill>
                <a:ea typeface="Times New Roman" panose="02020603050405020304" pitchFamily="18" charset="0"/>
              </a:rPr>
              <a:t>– </a:t>
            </a:r>
            <a:r>
              <a:rPr lang="ru-RU" dirty="0" err="1" smtClean="0">
                <a:solidFill>
                  <a:srgbClr val="000000"/>
                </a:solidFill>
                <a:ea typeface="Times New Roman" panose="02020603050405020304" pitchFamily="18" charset="0"/>
              </a:rPr>
              <a:t>квестами</a:t>
            </a:r>
            <a:r>
              <a:rPr lang="ru-RU" dirty="0" smtClean="0">
                <a:solidFill>
                  <a:srgbClr val="000000"/>
                </a:solidFill>
                <a:ea typeface="Times New Roman" panose="02020603050405020304" pitchFamily="18" charset="0"/>
              </a:rPr>
              <a:t>.</a:t>
            </a:r>
            <a:endParaRPr lang="ru-RU" dirty="0">
              <a:ea typeface="Times New Roman" panose="02020603050405020304" pitchFamily="18" charset="0"/>
            </a:endParaRPr>
          </a:p>
          <a:p>
            <a:pPr algn="just">
              <a:lnSpc>
                <a:spcPct val="115000"/>
              </a:lnSpc>
              <a:spcAft>
                <a:spcPts val="0"/>
              </a:spcAft>
            </a:pPr>
            <a:r>
              <a:rPr lang="ru-RU" dirty="0">
                <a:solidFill>
                  <a:srgbClr val="000000"/>
                </a:solidFill>
                <a:ea typeface="Times New Roman" panose="02020603050405020304" pitchFamily="18" charset="0"/>
              </a:rPr>
              <a:t>5. </a:t>
            </a:r>
            <a:r>
              <a:rPr lang="ru-RU" dirty="0" smtClean="0">
                <a:solidFill>
                  <a:srgbClr val="000000"/>
                </a:solidFill>
                <a:ea typeface="Times New Roman" panose="02020603050405020304" pitchFamily="18" charset="0"/>
              </a:rPr>
              <a:t>Оценка.</a:t>
            </a:r>
            <a:endParaRPr lang="ru-RU" dirty="0">
              <a:ea typeface="Times New Roman" panose="02020603050405020304" pitchFamily="18" charset="0"/>
            </a:endParaRPr>
          </a:p>
        </p:txBody>
      </p:sp>
    </p:spTree>
    <p:extLst>
      <p:ext uri="{BB962C8B-B14F-4D97-AF65-F5344CB8AC3E}">
        <p14:creationId xmlns="" xmlns:p14="http://schemas.microsoft.com/office/powerpoint/2010/main" val="3014166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827584" y="332656"/>
            <a:ext cx="7632848" cy="658642"/>
          </a:xfrm>
          <a:prstGeom prst="rect">
            <a:avLst/>
          </a:prstGeom>
        </p:spPr>
        <p:txBody>
          <a:bodyPr wrap="square">
            <a:spAutoFit/>
          </a:bodyPr>
          <a:lstStyle/>
          <a:p>
            <a:pPr algn="ctr">
              <a:lnSpc>
                <a:spcPct val="115000"/>
              </a:lnSpc>
            </a:pPr>
            <a:r>
              <a:rPr lang="ru-RU"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Веб</a:t>
            </a: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ru-RU"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квест</a:t>
            </a: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«Иркутская область»</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Прямоугольник 3"/>
          <p:cNvSpPr/>
          <p:nvPr/>
        </p:nvSpPr>
        <p:spPr>
          <a:xfrm>
            <a:off x="1259632" y="1124745"/>
            <a:ext cx="7560840" cy="5632311"/>
          </a:xfrm>
          <a:prstGeom prst="rect">
            <a:avLst/>
          </a:prstGeom>
        </p:spPr>
        <p:txBody>
          <a:bodyPr wrap="square">
            <a:spAutoFit/>
          </a:bodyPr>
          <a:lstStyle/>
          <a:p>
            <a:r>
              <a:rPr lang="ru-RU" dirty="0" smtClean="0"/>
              <a:t>Я в суровом родился краю,</a:t>
            </a:r>
            <a:br>
              <a:rPr lang="ru-RU" dirty="0" smtClean="0"/>
            </a:br>
            <a:r>
              <a:rPr lang="ru-RU" dirty="0" smtClean="0"/>
              <a:t>Где высокие кедры поют,</a:t>
            </a:r>
            <a:br>
              <a:rPr lang="ru-RU" dirty="0" smtClean="0"/>
            </a:br>
            <a:r>
              <a:rPr lang="ru-RU" dirty="0" smtClean="0"/>
              <a:t>Где закатной порой</a:t>
            </a:r>
            <a:br>
              <a:rPr lang="ru-RU" dirty="0" smtClean="0"/>
            </a:br>
            <a:r>
              <a:rPr lang="ru-RU" dirty="0" smtClean="0"/>
              <a:t>Над рекой Ангарой</a:t>
            </a:r>
            <a:br>
              <a:rPr lang="ru-RU" dirty="0" smtClean="0"/>
            </a:br>
            <a:r>
              <a:rPr lang="ru-RU" dirty="0" smtClean="0"/>
              <a:t>Облака сквозь туманы плывут.</a:t>
            </a:r>
            <a:br>
              <a:rPr lang="ru-RU" dirty="0" smtClean="0"/>
            </a:br>
            <a:r>
              <a:rPr lang="ru-RU" dirty="0" smtClean="0"/>
              <a:t/>
            </a:r>
            <a:br>
              <a:rPr lang="ru-RU" dirty="0" smtClean="0"/>
            </a:br>
            <a:r>
              <a:rPr lang="ru-RU" dirty="0" smtClean="0"/>
              <a:t>Небо словно прозрачный бокал</a:t>
            </a:r>
            <a:br>
              <a:rPr lang="ru-RU" dirty="0" smtClean="0"/>
            </a:br>
            <a:r>
              <a:rPr lang="ru-RU" dirty="0" smtClean="0"/>
              <a:t>Синевой наполняло Байкал,</a:t>
            </a:r>
            <a:br>
              <a:rPr lang="ru-RU" dirty="0" smtClean="0"/>
            </a:br>
            <a:r>
              <a:rPr lang="ru-RU" dirty="0" smtClean="0"/>
              <a:t>Волны прожитых лет</a:t>
            </a:r>
            <a:br>
              <a:rPr lang="ru-RU" dirty="0" smtClean="0"/>
            </a:br>
            <a:r>
              <a:rPr lang="ru-RU" dirty="0" smtClean="0"/>
              <a:t>Превращались в рассвет</a:t>
            </a:r>
            <a:br>
              <a:rPr lang="ru-RU" dirty="0" smtClean="0"/>
            </a:br>
            <a:r>
              <a:rPr lang="ru-RU" dirty="0" smtClean="0"/>
              <a:t>Родниковых небесных зеркал.</a:t>
            </a:r>
            <a:endParaRPr lang="ru-RU" b="1" dirty="0" smtClean="0"/>
          </a:p>
          <a:p>
            <a:r>
              <a:rPr lang="ru-RU" b="1" dirty="0" smtClean="0"/>
              <a:t>                                Александр Ефимович </a:t>
            </a:r>
            <a:r>
              <a:rPr lang="ru-RU" b="1" dirty="0" err="1" smtClean="0"/>
              <a:t>Вулых</a:t>
            </a:r>
            <a:endParaRPr lang="ru-RU" b="1" dirty="0" smtClean="0"/>
          </a:p>
          <a:p>
            <a:r>
              <a:rPr lang="ru-RU" u="sng" dirty="0" err="1" smtClean="0"/>
              <a:t>Ирку́тская</a:t>
            </a:r>
            <a:r>
              <a:rPr lang="ru-RU" u="sng" dirty="0" smtClean="0"/>
              <a:t> </a:t>
            </a:r>
            <a:r>
              <a:rPr lang="ru-RU" u="sng" dirty="0" err="1" smtClean="0"/>
              <a:t>о́бласть</a:t>
            </a:r>
            <a:r>
              <a:rPr lang="ru-RU" u="sng" dirty="0" smtClean="0"/>
              <a:t> — </a:t>
            </a:r>
            <a:r>
              <a:rPr lang="ru-RU" dirty="0" smtClean="0">
                <a:hlinkClick r:id="rId2" tooltip="Субъект Российской Федерации"/>
              </a:rPr>
              <a:t>субъект Российской Федерации</a:t>
            </a:r>
            <a:r>
              <a:rPr lang="ru-RU" dirty="0" smtClean="0"/>
              <a:t> в юго-восточной части </a:t>
            </a:r>
            <a:r>
              <a:rPr lang="ru-RU" dirty="0" smtClean="0">
                <a:hlinkClick r:id="rId3" tooltip="Сибирский федеральный округ Российской Федерации"/>
              </a:rPr>
              <a:t>Сибирского федерального округа</a:t>
            </a:r>
            <a:r>
              <a:rPr lang="ru-RU" dirty="0" smtClean="0"/>
              <a:t>. Входит в </a:t>
            </a:r>
            <a:r>
              <a:rPr lang="ru-RU" dirty="0" err="1" smtClean="0">
                <a:hlinkClick r:id="rId4" tooltip="Восточно-Сибирский экономический район"/>
              </a:rPr>
              <a:t>Восточно-Сибирский</a:t>
            </a:r>
            <a:r>
              <a:rPr lang="ru-RU" dirty="0" smtClean="0">
                <a:hlinkClick r:id="rId4" tooltip="Восточно-Сибирский экономический район"/>
              </a:rPr>
              <a:t> экономический район</a:t>
            </a:r>
            <a:r>
              <a:rPr lang="ru-RU" dirty="0" smtClean="0"/>
              <a:t>.</a:t>
            </a:r>
          </a:p>
          <a:p>
            <a:r>
              <a:rPr lang="ru-RU" dirty="0" smtClean="0"/>
              <a:t>Административный центр — город </a:t>
            </a:r>
            <a:r>
              <a:rPr lang="ru-RU" dirty="0" smtClean="0">
                <a:hlinkClick r:id="rId5" tooltip="Иркутск"/>
              </a:rPr>
              <a:t>Иркутск</a:t>
            </a:r>
            <a:r>
              <a:rPr lang="ru-RU" dirty="0" smtClean="0"/>
              <a:t>.</a:t>
            </a:r>
          </a:p>
          <a:p>
            <a:r>
              <a:rPr lang="ru-RU" dirty="0" smtClean="0"/>
              <a:t>Граничит на западе с </a:t>
            </a:r>
            <a:r>
              <a:rPr lang="ru-RU" dirty="0" smtClean="0">
                <a:hlinkClick r:id="rId6" tooltip="Красноярский край"/>
              </a:rPr>
              <a:t>Красноярским краем</a:t>
            </a:r>
            <a:r>
              <a:rPr lang="ru-RU" dirty="0" smtClean="0"/>
              <a:t>, на северо-востоке с </a:t>
            </a:r>
            <a:r>
              <a:rPr lang="ru-RU" dirty="0" smtClean="0">
                <a:hlinkClick r:id="rId7" tooltip="Республика Саха (Якутия)"/>
              </a:rPr>
              <a:t>Якутией</a:t>
            </a:r>
            <a:r>
              <a:rPr lang="ru-RU" dirty="0" smtClean="0"/>
              <a:t>, на востоке с </a:t>
            </a:r>
            <a:r>
              <a:rPr lang="ru-RU" dirty="0" smtClean="0">
                <a:hlinkClick r:id="rId8" tooltip="Забайкальский край"/>
              </a:rPr>
              <a:t>Забайкальским краем</a:t>
            </a:r>
            <a:r>
              <a:rPr lang="ru-RU" dirty="0" smtClean="0"/>
              <a:t>, на востоке и юге с </a:t>
            </a:r>
            <a:r>
              <a:rPr lang="ru-RU" dirty="0" smtClean="0">
                <a:hlinkClick r:id="rId9" tooltip="Республика Бурятия"/>
              </a:rPr>
              <a:t>Бурятией</a:t>
            </a:r>
            <a:r>
              <a:rPr lang="ru-RU" dirty="0" smtClean="0"/>
              <a:t>, на юго-западе с </a:t>
            </a:r>
            <a:r>
              <a:rPr lang="ru-RU" dirty="0" smtClean="0">
                <a:hlinkClick r:id="rId10" tooltip="Тува"/>
              </a:rPr>
              <a:t>Тувой</a:t>
            </a:r>
            <a:r>
              <a:rPr lang="ru-RU" dirty="0" smtClean="0"/>
              <a:t>.</a:t>
            </a:r>
          </a:p>
          <a:p>
            <a:endParaRPr lang="ru-RU" dirty="0" smtClean="0"/>
          </a:p>
        </p:txBody>
      </p:sp>
    </p:spTree>
    <p:extLst>
      <p:ext uri="{BB962C8B-B14F-4D97-AF65-F5344CB8AC3E}">
        <p14:creationId xmlns="" xmlns:p14="http://schemas.microsoft.com/office/powerpoint/2010/main" val="3014166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692696"/>
            <a:ext cx="7128792" cy="5398401"/>
          </a:xfrm>
          <a:prstGeom prst="rect">
            <a:avLst/>
          </a:prstGeom>
        </p:spPr>
        <p:txBody>
          <a:bodyPr wrap="square">
            <a:spAutoFit/>
          </a:bodyPr>
          <a:lstStyle/>
          <a:p>
            <a:pPr algn="ctr">
              <a:lnSpc>
                <a:spcPct val="115000"/>
              </a:lnSpc>
            </a:pP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Задание</a:t>
            </a:r>
            <a:endParaRPr lang="ru-RU" sz="3200" b="1" dirty="0" smtClean="0">
              <a:ln w="1905"/>
              <a:effectLst>
                <a:innerShdw blurRad="69850" dist="43180" dir="5400000">
                  <a:srgbClr val="000000">
                    <a:alpha val="65000"/>
                  </a:srgbClr>
                </a:innerShdw>
              </a:effectLst>
            </a:endParaRPr>
          </a:p>
          <a:p>
            <a:r>
              <a:rPr lang="ru-RU" sz="1200" dirty="0" smtClean="0"/>
              <a:t/>
            </a:r>
            <a:br>
              <a:rPr lang="ru-RU" sz="1200" dirty="0" smtClean="0"/>
            </a:br>
            <a:r>
              <a:rPr lang="ru-RU" sz="1600" b="1" dirty="0" smtClean="0"/>
              <a:t>Ребята!</a:t>
            </a:r>
            <a:r>
              <a:rPr lang="ru-RU" sz="1600" dirty="0" smtClean="0"/>
              <a:t/>
            </a:r>
            <a:br>
              <a:rPr lang="ru-RU" sz="1600" dirty="0" smtClean="0"/>
            </a:br>
            <a:r>
              <a:rPr lang="ru-RU" sz="1600" dirty="0" smtClean="0"/>
              <a:t>Представьте, что вы все приняты на работу в туристическое агентство «Центр России». Ваша задача сделать рекламу уникальным территориям Иркутской области, куда вы хотели бы пригласить на экскурсию туристов из других уголков нашей страны. Реклама должна быть такой, чтобы туристам захотелось приехать только к вам.</a:t>
            </a:r>
            <a:br>
              <a:rPr lang="ru-RU" sz="1600" dirty="0" smtClean="0"/>
            </a:br>
            <a:endParaRPr lang="ru-RU" sz="1600" dirty="0" smtClean="0"/>
          </a:p>
          <a:p>
            <a:r>
              <a:rPr lang="ru-RU" sz="1600" b="1" dirty="0" smtClean="0"/>
              <a:t>План действия</a:t>
            </a:r>
            <a:r>
              <a:rPr lang="ru-RU" sz="1600" dirty="0" smtClean="0"/>
              <a:t/>
            </a:r>
            <a:br>
              <a:rPr lang="ru-RU" sz="1600" dirty="0" smtClean="0"/>
            </a:br>
            <a:r>
              <a:rPr lang="ru-RU" sz="1600" dirty="0" smtClean="0"/>
              <a:t>1. Класс делится на группы - команды. </a:t>
            </a:r>
            <a:br>
              <a:rPr lang="ru-RU" sz="1600" dirty="0" smtClean="0"/>
            </a:br>
            <a:r>
              <a:rPr lang="ru-RU" sz="1600" dirty="0" smtClean="0"/>
              <a:t>2. Каждая команда выбирает </a:t>
            </a:r>
            <a:r>
              <a:rPr lang="ru-RU" sz="1600" b="1" i="1" dirty="0" smtClean="0"/>
              <a:t>один</a:t>
            </a:r>
            <a:r>
              <a:rPr lang="ru-RU" sz="1600" dirty="0" smtClean="0"/>
              <a:t> природный уникум на территории области, рекламу которого она будет создавать (смотри вкладку «Природные уникумы»).</a:t>
            </a:r>
            <a:br>
              <a:rPr lang="ru-RU" sz="1600" dirty="0" smtClean="0"/>
            </a:br>
            <a:r>
              <a:rPr lang="ru-RU" sz="1600" dirty="0" smtClean="0"/>
              <a:t>3. Определите, какую роль будет выполнять каждый член команды (смотри вкладку «Роли»).</a:t>
            </a:r>
            <a:br>
              <a:rPr lang="ru-RU" sz="1600" dirty="0" smtClean="0"/>
            </a:br>
            <a:r>
              <a:rPr lang="ru-RU" sz="1600" dirty="0" smtClean="0"/>
              <a:t>4. Выполните задания, соответствующие вашей роли.</a:t>
            </a:r>
            <a:br>
              <a:rPr lang="ru-RU" sz="1600" dirty="0" smtClean="0"/>
            </a:br>
            <a:r>
              <a:rPr lang="ru-RU" sz="1600" dirty="0" smtClean="0"/>
              <a:t>5. Представьте результаты работы своей группы в виде итогового проекта. Это может быть: рекламный плакат, видеоролик или </a:t>
            </a:r>
            <a:r>
              <a:rPr lang="ru-RU" sz="1600" dirty="0" err="1" smtClean="0"/>
              <a:t>мультимедийная</a:t>
            </a:r>
            <a:r>
              <a:rPr lang="ru-RU" sz="1600" dirty="0" smtClean="0"/>
              <a:t> презентация.</a:t>
            </a:r>
            <a:br>
              <a:rPr lang="ru-RU" sz="1600" dirty="0" smtClean="0"/>
            </a:br>
            <a:r>
              <a:rPr lang="ru-RU" sz="1600" dirty="0" smtClean="0"/>
              <a:t>6. Проведите защиту своего рекламного проекта на отчетной конференции.</a:t>
            </a:r>
          </a:p>
          <a:p>
            <a:r>
              <a:rPr lang="ru-RU" sz="1200" dirty="0" smtClean="0"/>
              <a:t/>
            </a:r>
            <a:br>
              <a:rPr lang="ru-RU" sz="1200" dirty="0" smtClean="0"/>
            </a:br>
            <a:endPar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404664"/>
            <a:ext cx="7128792" cy="6290953"/>
          </a:xfrm>
          <a:prstGeom prst="rect">
            <a:avLst/>
          </a:prstGeom>
        </p:spPr>
        <p:txBody>
          <a:bodyPr wrap="square">
            <a:spAutoFit/>
          </a:bodyPr>
          <a:lstStyle/>
          <a:p>
            <a:pPr algn="ctr">
              <a:lnSpc>
                <a:spcPct val="115000"/>
              </a:lnSpc>
            </a:pP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Роли</a:t>
            </a:r>
            <a:endParaRPr lang="ru-RU" sz="3200" b="1" dirty="0" smtClean="0">
              <a:ln w="1905"/>
              <a:effectLst>
                <a:innerShdw blurRad="69850" dist="43180" dir="5400000">
                  <a:srgbClr val="000000">
                    <a:alpha val="65000"/>
                  </a:srgbClr>
                </a:innerShdw>
              </a:effectLst>
            </a:endParaRPr>
          </a:p>
          <a:p>
            <a:r>
              <a:rPr lang="ru-RU" b="1" dirty="0" smtClean="0"/>
              <a:t>Географы изучают географическое положение, историю формирования и освоения природных уникумов.</a:t>
            </a:r>
            <a:r>
              <a:rPr lang="ru-RU" dirty="0" smtClean="0"/>
              <a:t/>
            </a:r>
            <a:br>
              <a:rPr lang="ru-RU" dirty="0" smtClean="0"/>
            </a:br>
            <a:r>
              <a:rPr lang="ru-RU" dirty="0" smtClean="0"/>
              <a:t>Задачи:</a:t>
            </a:r>
            <a:br>
              <a:rPr lang="ru-RU" dirty="0" smtClean="0"/>
            </a:br>
            <a:r>
              <a:rPr lang="ru-RU" dirty="0" smtClean="0"/>
              <a:t>1. Изучить географическое положение выбранного природного уникума. Если есть возможность, предоставить карту его расположения.</a:t>
            </a:r>
            <a:br>
              <a:rPr lang="ru-RU" dirty="0" smtClean="0"/>
            </a:br>
            <a:r>
              <a:rPr lang="ru-RU" dirty="0" smtClean="0"/>
              <a:t>2. Узнать, с чем связано название данного уникума.</a:t>
            </a:r>
            <a:br>
              <a:rPr lang="ru-RU" dirty="0" smtClean="0"/>
            </a:br>
            <a:r>
              <a:rPr lang="ru-RU" dirty="0" smtClean="0"/>
              <a:t>3. Найти информацию об открытии и изучении данной территории.</a:t>
            </a:r>
            <a:br>
              <a:rPr lang="ru-RU" dirty="0" smtClean="0"/>
            </a:br>
            <a:r>
              <a:rPr lang="ru-RU" dirty="0" smtClean="0"/>
              <a:t>4. Определить особенности рельефа и его тектонического строения</a:t>
            </a:r>
            <a:br>
              <a:rPr lang="ru-RU" dirty="0" smtClean="0"/>
            </a:br>
            <a:r>
              <a:rPr lang="ru-RU" dirty="0" smtClean="0"/>
              <a:t>5. Подготовить отчёт и передать его дизайнерам.</a:t>
            </a:r>
          </a:p>
          <a:p>
            <a:endParaRPr lang="ru-RU" b="1" dirty="0" smtClean="0"/>
          </a:p>
          <a:p>
            <a:r>
              <a:rPr lang="ru-RU" b="1" dirty="0" smtClean="0"/>
              <a:t>Биологи изучают живую природу уникумов.</a:t>
            </a:r>
            <a:r>
              <a:rPr lang="ru-RU" dirty="0" smtClean="0"/>
              <a:t/>
            </a:r>
            <a:br>
              <a:rPr lang="ru-RU" dirty="0" smtClean="0"/>
            </a:br>
            <a:r>
              <a:rPr lang="ru-RU" dirty="0" smtClean="0"/>
              <a:t>Задачи:</a:t>
            </a:r>
            <a:br>
              <a:rPr lang="ru-RU" dirty="0" smtClean="0"/>
            </a:br>
            <a:r>
              <a:rPr lang="ru-RU" dirty="0" smtClean="0"/>
              <a:t>1. Определить особенности растительного мира выбранного природного уникума.</a:t>
            </a:r>
            <a:br>
              <a:rPr lang="ru-RU" dirty="0" smtClean="0"/>
            </a:br>
            <a:r>
              <a:rPr lang="ru-RU" dirty="0" smtClean="0"/>
              <a:t>2. Определить особенности животного мира выбранного природного уникума.</a:t>
            </a:r>
            <a:br>
              <a:rPr lang="ru-RU" dirty="0" smtClean="0"/>
            </a:br>
            <a:r>
              <a:rPr lang="ru-RU" dirty="0" smtClean="0"/>
              <a:t>3. Определить, какие экологические проблемы в этом регионе.</a:t>
            </a:r>
            <a:br>
              <a:rPr lang="ru-RU" dirty="0" smtClean="0"/>
            </a:br>
            <a:r>
              <a:rPr lang="ru-RU" dirty="0" smtClean="0"/>
              <a:t>4. Подготовить отчёт и передать его дизайнерам.</a:t>
            </a:r>
            <a:br>
              <a:rPr lang="ru-RU" dirty="0" smtClean="0"/>
            </a:br>
            <a:r>
              <a:rPr lang="ru-RU" sz="1200" dirty="0" smtClean="0"/>
              <a:t/>
            </a:r>
            <a:br>
              <a:rPr lang="ru-RU" sz="1200" dirty="0" smtClean="0"/>
            </a:br>
            <a:endPar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692695"/>
            <a:ext cx="7128792" cy="5909310"/>
          </a:xfrm>
          <a:prstGeom prst="rect">
            <a:avLst/>
          </a:prstGeom>
        </p:spPr>
        <p:txBody>
          <a:bodyPr wrap="square">
            <a:spAutoFit/>
          </a:bodyPr>
          <a:lstStyle/>
          <a:p>
            <a:r>
              <a:rPr lang="ru-RU" sz="1600" b="1" dirty="0" smtClean="0"/>
              <a:t>Климатологи изучают климат природных уникумов.</a:t>
            </a:r>
            <a:r>
              <a:rPr lang="ru-RU" sz="1600" dirty="0" smtClean="0"/>
              <a:t/>
            </a:r>
            <a:br>
              <a:rPr lang="ru-RU" sz="1600" dirty="0" smtClean="0"/>
            </a:br>
            <a:r>
              <a:rPr lang="ru-RU" sz="1600" dirty="0" smtClean="0"/>
              <a:t>Задачи:</a:t>
            </a:r>
            <a:br>
              <a:rPr lang="ru-RU" sz="1600" dirty="0" smtClean="0"/>
            </a:br>
            <a:r>
              <a:rPr lang="ru-RU" sz="1600" dirty="0" smtClean="0"/>
              <a:t>1. Определить особенности климата выбранного природного уникума (тип климата, средние температуры января, июля, среднегодовое количество осадков)</a:t>
            </a:r>
            <a:br>
              <a:rPr lang="ru-RU" sz="1600" dirty="0" smtClean="0"/>
            </a:br>
            <a:r>
              <a:rPr lang="ru-RU" sz="1600" dirty="0" smtClean="0"/>
              <a:t>2. Определить, благоприятны ли климатические условия для туристов.</a:t>
            </a:r>
            <a:br>
              <a:rPr lang="ru-RU" sz="1600" dirty="0" smtClean="0"/>
            </a:br>
            <a:r>
              <a:rPr lang="ru-RU" sz="1600" dirty="0" smtClean="0"/>
              <a:t>3. Определить наиболее благоприятное время года для посещения туристов.</a:t>
            </a:r>
            <a:br>
              <a:rPr lang="ru-RU" sz="1600" dirty="0" smtClean="0"/>
            </a:br>
            <a:r>
              <a:rPr lang="ru-RU" sz="1600" dirty="0" smtClean="0"/>
              <a:t>4. Узнать, как должен быть одет и что должен взять с собой турист, посещающий данную территорию.</a:t>
            </a:r>
            <a:br>
              <a:rPr lang="ru-RU" sz="1600" dirty="0" smtClean="0"/>
            </a:br>
            <a:r>
              <a:rPr lang="ru-RU" sz="1600" dirty="0" smtClean="0"/>
              <a:t>5. Подготовить отчёт и передать его дизайнерам.</a:t>
            </a:r>
            <a:br>
              <a:rPr lang="ru-RU" sz="1600" dirty="0" smtClean="0"/>
            </a:br>
            <a:endParaRPr lang="ru-RU" sz="1600" dirty="0" smtClean="0"/>
          </a:p>
          <a:p>
            <a:r>
              <a:rPr lang="ru-RU" sz="1600" b="1" dirty="0" smtClean="0"/>
              <a:t>Экскурсоводы составляют экскурсионный маршрут по природным уникумам.</a:t>
            </a:r>
            <a:r>
              <a:rPr lang="ru-RU" sz="1600" dirty="0" smtClean="0"/>
              <a:t/>
            </a:r>
            <a:br>
              <a:rPr lang="ru-RU" sz="1600" dirty="0" smtClean="0"/>
            </a:br>
            <a:r>
              <a:rPr lang="ru-RU" sz="1600" dirty="0" smtClean="0"/>
              <a:t>Задачи:</a:t>
            </a:r>
            <a:br>
              <a:rPr lang="ru-RU" sz="1600" dirty="0" smtClean="0"/>
            </a:br>
            <a:r>
              <a:rPr lang="ru-RU" sz="1600" dirty="0" smtClean="0"/>
              <a:t>1. Подобрать материал о наиболее интересных достопримечательностях выбранного природного уникума.</a:t>
            </a:r>
            <a:br>
              <a:rPr lang="ru-RU" sz="1600" dirty="0" smtClean="0"/>
            </a:br>
            <a:r>
              <a:rPr lang="ru-RU" sz="1600" dirty="0" smtClean="0"/>
              <a:t>2. Найти фотографии или видеофрагменты уникальных уголков выбранного природного уникума.</a:t>
            </a:r>
            <a:br>
              <a:rPr lang="ru-RU" sz="1600" dirty="0" smtClean="0"/>
            </a:br>
            <a:r>
              <a:rPr lang="ru-RU" sz="1600" dirty="0" smtClean="0"/>
              <a:t>3. Найти легенды, сказания, необычные и интересные факты, которые могут привлечь туристов в данный район.</a:t>
            </a:r>
            <a:br>
              <a:rPr lang="ru-RU" sz="1600" dirty="0" smtClean="0"/>
            </a:br>
            <a:r>
              <a:rPr lang="ru-RU" sz="1600" dirty="0" smtClean="0"/>
              <a:t>4. Подготовить отчёт и передать его дизайнерам.</a:t>
            </a:r>
          </a:p>
          <a:p>
            <a:r>
              <a:rPr lang="ru-RU" dirty="0" smtClean="0"/>
              <a:t/>
            </a:r>
            <a:br>
              <a:rPr lang="ru-RU" dirty="0" smtClean="0"/>
            </a:br>
            <a:r>
              <a:rPr lang="ru-RU" sz="1200" dirty="0" smtClean="0"/>
              <a:t/>
            </a:r>
            <a:br>
              <a:rPr lang="ru-RU" sz="1200" dirty="0" smtClean="0"/>
            </a:br>
            <a:endPar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620687"/>
            <a:ext cx="7128792" cy="3447098"/>
          </a:xfrm>
          <a:prstGeom prst="rect">
            <a:avLst/>
          </a:prstGeom>
        </p:spPr>
        <p:txBody>
          <a:bodyPr wrap="square">
            <a:spAutoFit/>
          </a:bodyPr>
          <a:lstStyle/>
          <a:p>
            <a:r>
              <a:rPr lang="ru-RU" b="1" dirty="0" smtClean="0"/>
              <a:t>Дизайнеры занимаются оформлением итогового проекта.</a:t>
            </a:r>
            <a:r>
              <a:rPr lang="ru-RU" dirty="0" smtClean="0"/>
              <a:t/>
            </a:r>
            <a:br>
              <a:rPr lang="ru-RU" dirty="0" smtClean="0"/>
            </a:br>
            <a:r>
              <a:rPr lang="ru-RU" dirty="0" smtClean="0"/>
              <a:t>Задачи:</a:t>
            </a:r>
            <a:br>
              <a:rPr lang="ru-RU" dirty="0" smtClean="0"/>
            </a:br>
            <a:r>
              <a:rPr lang="ru-RU" dirty="0" smtClean="0"/>
              <a:t>1. Собрать отчёты у всех участников команды.</a:t>
            </a:r>
            <a:br>
              <a:rPr lang="ru-RU" dirty="0" smtClean="0"/>
            </a:br>
            <a:r>
              <a:rPr lang="ru-RU" dirty="0" smtClean="0"/>
              <a:t>2. Создать из отчётов итоговый проект в виде рекламного плаката, видеоролика или </a:t>
            </a:r>
            <a:r>
              <a:rPr lang="ru-RU" dirty="0" err="1" smtClean="0"/>
              <a:t>мультимедийной</a:t>
            </a:r>
            <a:r>
              <a:rPr lang="ru-RU" dirty="0" smtClean="0"/>
              <a:t> презентации.</a:t>
            </a:r>
            <a:br>
              <a:rPr lang="ru-RU" dirty="0" smtClean="0"/>
            </a:br>
            <a:r>
              <a:rPr lang="ru-RU" dirty="0" smtClean="0"/>
              <a:t>3. Подобрать оформление соответствующее данной тематике.</a:t>
            </a:r>
            <a:br>
              <a:rPr lang="ru-RU" dirty="0" smtClean="0"/>
            </a:br>
            <a:r>
              <a:rPr lang="ru-RU" dirty="0" smtClean="0"/>
              <a:t>4. </a:t>
            </a:r>
            <a:r>
              <a:rPr lang="ru-RU" smtClean="0"/>
              <a:t>Сделать </a:t>
            </a:r>
            <a:r>
              <a:rPr lang="ru-RU" smtClean="0"/>
              <a:t>рекламу.</a:t>
            </a:r>
            <a:endParaRPr lang="ru-RU" dirty="0" smtClean="0"/>
          </a:p>
          <a:p>
            <a:endParaRPr lang="ru-RU" sz="1600" dirty="0" smtClean="0"/>
          </a:p>
          <a:p>
            <a:endParaRPr lang="ru-RU" sz="1600" dirty="0" smtClean="0"/>
          </a:p>
          <a:p>
            <a:endParaRPr lang="ru-RU"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ru-RU"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ru-RU"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ru-RU"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Прямоугольник 3"/>
          <p:cNvSpPr/>
          <p:nvPr/>
        </p:nvSpPr>
        <p:spPr>
          <a:xfrm>
            <a:off x="1403648" y="2708921"/>
            <a:ext cx="6768751" cy="5224507"/>
          </a:xfrm>
          <a:prstGeom prst="rect">
            <a:avLst/>
          </a:prstGeom>
        </p:spPr>
        <p:txBody>
          <a:bodyPr wrap="square">
            <a:spAutoFit/>
          </a:bodyPr>
          <a:lstStyle/>
          <a:p>
            <a:pPr algn="ctr">
              <a:lnSpc>
                <a:spcPct val="115000"/>
              </a:lnSpc>
            </a:pP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Ссылки</a:t>
            </a:r>
            <a:endParaRPr lang="ru-RU" sz="3200" b="1" dirty="0" smtClean="0">
              <a:ln w="1905"/>
              <a:effectLst>
                <a:innerShdw blurRad="69850" dist="43180" dir="5400000">
                  <a:srgbClr val="000000">
                    <a:alpha val="65000"/>
                  </a:srgbClr>
                </a:innerShdw>
              </a:effectLst>
            </a:endParaRPr>
          </a:p>
          <a:p>
            <a:pPr algn="ctr">
              <a:lnSpc>
                <a:spcPct val="115000"/>
              </a:lnSpc>
            </a:pPr>
            <a:r>
              <a:rPr lang="ru-RU" sz="2000" b="1" u="sng" dirty="0" smtClean="0">
                <a:ln w="1905"/>
                <a:effectLst>
                  <a:innerShdw blurRad="69850" dist="43180" dir="5400000">
                    <a:srgbClr val="000000">
                      <a:alpha val="65000"/>
                    </a:srgbClr>
                  </a:innerShdw>
                </a:effectLst>
              </a:rPr>
              <a:t>Природные уникумы</a:t>
            </a:r>
          </a:p>
          <a:p>
            <a:pPr>
              <a:lnSpc>
                <a:spcPct val="115000"/>
              </a:lnSpc>
            </a:pPr>
            <a:r>
              <a:rPr lang="ru-RU" b="1" dirty="0" smtClean="0">
                <a:ln w="1905"/>
                <a:effectLst>
                  <a:innerShdw blurRad="69850" dist="43180" dir="5400000">
                    <a:srgbClr val="000000">
                      <a:alpha val="65000"/>
                    </a:srgbClr>
                  </a:innerShdw>
                </a:effectLst>
              </a:rPr>
              <a:t>Байкальский заповедник</a:t>
            </a:r>
          </a:p>
          <a:p>
            <a:pPr>
              <a:lnSpc>
                <a:spcPct val="115000"/>
              </a:lnSpc>
            </a:pPr>
            <a:r>
              <a:rPr lang="en-US" b="1" dirty="0" smtClean="0">
                <a:ln w="1905"/>
                <a:effectLst>
                  <a:innerShdw blurRad="69850" dist="43180" dir="5400000">
                    <a:srgbClr val="000000">
                      <a:alpha val="65000"/>
                    </a:srgbClr>
                  </a:innerShdw>
                </a:effectLst>
                <a:hlinkClick r:id="rId2"/>
              </a:rPr>
              <a:t>http://zapovednik.e-baikal.ru/</a:t>
            </a:r>
            <a:endParaRPr lang="ru-RU" b="1" dirty="0" smtClean="0">
              <a:ln w="1905"/>
              <a:effectLst>
                <a:innerShdw blurRad="69850" dist="43180" dir="5400000">
                  <a:srgbClr val="000000">
                    <a:alpha val="65000"/>
                  </a:srgbClr>
                </a:innerShdw>
              </a:effectLst>
            </a:endParaRPr>
          </a:p>
          <a:p>
            <a:pPr>
              <a:lnSpc>
                <a:spcPct val="115000"/>
              </a:lnSpc>
            </a:pPr>
            <a:r>
              <a:rPr lang="ru-RU" b="1" dirty="0" err="1" smtClean="0">
                <a:ln w="1905"/>
                <a:effectLst>
                  <a:innerShdw blurRad="69850" dist="43180" dir="5400000">
                    <a:srgbClr val="000000">
                      <a:alpha val="65000"/>
                    </a:srgbClr>
                  </a:innerShdw>
                </a:effectLst>
              </a:rPr>
              <a:t>Баргузинский</a:t>
            </a:r>
            <a:r>
              <a:rPr lang="ru-RU" b="1" dirty="0" smtClean="0">
                <a:ln w="1905"/>
                <a:effectLst>
                  <a:innerShdw blurRad="69850" dist="43180" dir="5400000">
                    <a:srgbClr val="000000">
                      <a:alpha val="65000"/>
                    </a:srgbClr>
                  </a:innerShdw>
                </a:effectLst>
              </a:rPr>
              <a:t> заповедник</a:t>
            </a:r>
          </a:p>
          <a:p>
            <a:pPr>
              <a:lnSpc>
                <a:spcPct val="115000"/>
              </a:lnSpc>
            </a:pPr>
            <a:r>
              <a:rPr lang="en-US" b="1" dirty="0" smtClean="0">
                <a:ln w="1905"/>
                <a:effectLst>
                  <a:innerShdw blurRad="69850" dist="43180" dir="5400000">
                    <a:srgbClr val="000000">
                      <a:alpha val="65000"/>
                    </a:srgbClr>
                  </a:innerShdw>
                </a:effectLst>
                <a:hlinkClick r:id="rId3"/>
              </a:rPr>
              <a:t>http://www.barguzinskiy.ru/</a:t>
            </a:r>
            <a:endParaRPr lang="ru-RU" b="1" dirty="0" smtClean="0">
              <a:ln w="1905"/>
              <a:effectLst>
                <a:innerShdw blurRad="69850" dist="43180" dir="5400000">
                  <a:srgbClr val="000000">
                    <a:alpha val="65000"/>
                  </a:srgbClr>
                </a:innerShdw>
              </a:effectLst>
            </a:endParaRPr>
          </a:p>
          <a:p>
            <a:pPr>
              <a:lnSpc>
                <a:spcPct val="115000"/>
              </a:lnSpc>
            </a:pPr>
            <a:r>
              <a:rPr lang="ru-RU" b="1" dirty="0" err="1" smtClean="0">
                <a:ln w="1905"/>
                <a:effectLst>
                  <a:innerShdw blurRad="69850" dist="43180" dir="5400000">
                    <a:srgbClr val="000000">
                      <a:alpha val="65000"/>
                    </a:srgbClr>
                  </a:innerShdw>
                </a:effectLst>
              </a:rPr>
              <a:t>Байкало</a:t>
            </a:r>
            <a:r>
              <a:rPr lang="ru-RU" b="1" dirty="0" smtClean="0">
                <a:ln w="1905"/>
                <a:effectLst>
                  <a:innerShdw blurRad="69850" dist="43180" dir="5400000">
                    <a:srgbClr val="000000">
                      <a:alpha val="65000"/>
                    </a:srgbClr>
                  </a:innerShdw>
                </a:effectLst>
              </a:rPr>
              <a:t> – Ленский заповедник</a:t>
            </a:r>
          </a:p>
          <a:p>
            <a:pPr>
              <a:lnSpc>
                <a:spcPct val="115000"/>
              </a:lnSpc>
            </a:pPr>
            <a:r>
              <a:rPr lang="en-US" b="1" dirty="0" smtClean="0">
                <a:ln w="1905"/>
                <a:effectLst>
                  <a:innerShdw blurRad="69850" dist="43180" dir="5400000">
                    <a:srgbClr val="000000">
                      <a:alpha val="65000"/>
                    </a:srgbClr>
                  </a:innerShdw>
                </a:effectLst>
                <a:hlinkClick r:id="rId4"/>
              </a:rPr>
              <a:t>http://blgz.narod.ru/</a:t>
            </a:r>
            <a:endParaRPr lang="ru-RU" b="1" dirty="0" smtClean="0">
              <a:ln w="1905"/>
              <a:effectLst>
                <a:innerShdw blurRad="69850" dist="43180" dir="5400000">
                  <a:srgbClr val="000000">
                    <a:alpha val="65000"/>
                  </a:srgbClr>
                </a:innerShdw>
              </a:effectLst>
            </a:endParaRPr>
          </a:p>
          <a:p>
            <a:pPr>
              <a:lnSpc>
                <a:spcPct val="115000"/>
              </a:lnSpc>
            </a:pPr>
            <a:r>
              <a:rPr lang="ru-RU" b="1" dirty="0" smtClean="0">
                <a:ln w="1905"/>
                <a:effectLst>
                  <a:innerShdw blurRad="69850" dist="43180" dir="5400000">
                    <a:srgbClr val="000000">
                      <a:alpha val="65000"/>
                    </a:srgbClr>
                  </a:innerShdw>
                </a:effectLst>
              </a:rPr>
              <a:t>Озеро Байкал</a:t>
            </a:r>
          </a:p>
          <a:p>
            <a:pPr>
              <a:lnSpc>
                <a:spcPct val="115000"/>
              </a:lnSpc>
            </a:pPr>
            <a:r>
              <a:rPr lang="en-US" b="1" dirty="0" smtClean="0">
                <a:hlinkClick r:id="rId5"/>
              </a:rPr>
              <a:t>https://mygeografi.ru/ozero-bajkal</a:t>
            </a:r>
            <a:endParaRPr lang="ru-RU" b="1" dirty="0" smtClean="0"/>
          </a:p>
          <a:p>
            <a:pPr>
              <a:lnSpc>
                <a:spcPct val="115000"/>
              </a:lnSpc>
            </a:pPr>
            <a:endParaRPr lang="ru-RU" dirty="0" smtClean="0"/>
          </a:p>
          <a:p>
            <a:pPr>
              <a:lnSpc>
                <a:spcPct val="115000"/>
              </a:lnSpc>
            </a:pPr>
            <a:endParaRPr lang="ru-RU" b="1" dirty="0" smtClean="0">
              <a:ln w="1905"/>
              <a:effectLst>
                <a:innerShdw blurRad="69850" dist="43180" dir="5400000">
                  <a:srgbClr val="000000">
                    <a:alpha val="65000"/>
                  </a:srgbClr>
                </a:innerShdw>
              </a:effectLst>
            </a:endParaRPr>
          </a:p>
          <a:p>
            <a:pPr>
              <a:lnSpc>
                <a:spcPct val="115000"/>
              </a:lnSpc>
            </a:pPr>
            <a:endParaRPr lang="ru-RU" b="1" dirty="0" smtClean="0">
              <a:ln w="1905"/>
              <a:effectLst>
                <a:innerShdw blurRad="69850" dist="43180" dir="5400000">
                  <a:srgbClr val="000000">
                    <a:alpha val="65000"/>
                  </a:srgbClr>
                </a:innerShdw>
              </a:effectLst>
            </a:endParaRPr>
          </a:p>
          <a:p>
            <a:pPr>
              <a:lnSpc>
                <a:spcPct val="115000"/>
              </a:lnSpc>
            </a:pPr>
            <a:endParaRPr lang="ru-RU" b="1" dirty="0" smtClean="0">
              <a:ln w="1905"/>
              <a:effectLst>
                <a:innerShdw blurRad="69850" dist="43180" dir="5400000">
                  <a:srgbClr val="000000">
                    <a:alpha val="65000"/>
                  </a:srgbClr>
                </a:innerShdw>
              </a:effectLst>
            </a:endParaRPr>
          </a:p>
          <a:p>
            <a:pPr algn="ctr">
              <a:lnSpc>
                <a:spcPct val="115000"/>
              </a:lnSpc>
            </a:pPr>
            <a:endParaRPr lang="ru-RU" b="1" dirty="0" smtClean="0">
              <a:ln w="1905"/>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47664" y="69273"/>
            <a:ext cx="6696744" cy="1366528"/>
          </a:xfrm>
          <a:prstGeom prst="rect">
            <a:avLst/>
          </a:prstGeom>
        </p:spPr>
        <p:txBody>
          <a:bodyPr wrap="square">
            <a:spAutoFit/>
          </a:bodyPr>
          <a:lstStyle/>
          <a:p>
            <a:pPr algn="ctr">
              <a:lnSpc>
                <a:spcPct val="115000"/>
              </a:lnSpc>
            </a:pP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rPr>
              <a:t>Цифровые образовательные ресурсы</a:t>
            </a: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endParaRPr>
          </a:p>
        </p:txBody>
      </p:sp>
      <p:pic>
        <p:nvPicPr>
          <p:cNvPr id="3" name="Рисунок 2"/>
          <p:cNvPicPr>
            <a:picLocks noChangeAspect="1"/>
          </p:cNvPicPr>
          <p:nvPr/>
        </p:nvPicPr>
        <p:blipFill rotWithShape="1">
          <a:blip r:embed="rId2" cstate="print"/>
          <a:srcRect l="19561" t="20470" r="39485" b="4719"/>
          <a:stretch/>
        </p:blipFill>
        <p:spPr>
          <a:xfrm>
            <a:off x="467544" y="1536662"/>
            <a:ext cx="4005492" cy="4113749"/>
          </a:xfrm>
          <a:prstGeom prst="rect">
            <a:avLst/>
          </a:prstGeom>
        </p:spPr>
      </p:pic>
      <p:pic>
        <p:nvPicPr>
          <p:cNvPr id="4" name="Рисунок 3"/>
          <p:cNvPicPr>
            <a:picLocks noChangeAspect="1"/>
          </p:cNvPicPr>
          <p:nvPr/>
        </p:nvPicPr>
        <p:blipFill rotWithShape="1">
          <a:blip r:embed="rId3" cstate="print"/>
          <a:srcRect l="10153" t="4720" r="42773" b="10625"/>
          <a:stretch/>
        </p:blipFill>
        <p:spPr>
          <a:xfrm>
            <a:off x="4731118" y="1536662"/>
            <a:ext cx="4017346" cy="4061871"/>
          </a:xfrm>
          <a:prstGeom prst="rect">
            <a:avLst/>
          </a:prstGeom>
        </p:spPr>
      </p:pic>
    </p:spTree>
    <p:extLst>
      <p:ext uri="{BB962C8B-B14F-4D97-AF65-F5344CB8AC3E}">
        <p14:creationId xmlns="" xmlns:p14="http://schemas.microsoft.com/office/powerpoint/2010/main" val="1995387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835696" y="0"/>
            <a:ext cx="6984776" cy="1366528"/>
          </a:xfrm>
          <a:prstGeom prst="rect">
            <a:avLst/>
          </a:prstGeom>
        </p:spPr>
        <p:txBody>
          <a:bodyPr wrap="square">
            <a:spAutoFit/>
          </a:bodyPr>
          <a:lstStyle/>
          <a:p>
            <a:pPr algn="ctr">
              <a:lnSpc>
                <a:spcPct val="115000"/>
              </a:lnSpc>
            </a:pP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rPr>
              <a:t>Цифровые образовательные ресурсы</a:t>
            </a: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endParaRPr>
          </a:p>
        </p:txBody>
      </p:sp>
      <p:sp>
        <p:nvSpPr>
          <p:cNvPr id="2" name="Прямоугольник 1"/>
          <p:cNvSpPr/>
          <p:nvPr/>
        </p:nvSpPr>
        <p:spPr>
          <a:xfrm>
            <a:off x="1043608" y="1196752"/>
            <a:ext cx="7776864" cy="5326523"/>
          </a:xfrm>
          <a:prstGeom prst="rect">
            <a:avLst/>
          </a:prstGeom>
        </p:spPr>
        <p:txBody>
          <a:bodyPr wrap="square">
            <a:spAutoFit/>
          </a:bodyPr>
          <a:lstStyle/>
          <a:p>
            <a:pPr algn="just">
              <a:lnSpc>
                <a:spcPct val="115000"/>
              </a:lnSpc>
              <a:spcAft>
                <a:spcPts val="0"/>
              </a:spcAft>
            </a:pPr>
            <a:r>
              <a:rPr lang="ru-RU" sz="1700" u="sng" dirty="0">
                <a:latin typeface="Times New Roman" panose="02020603050405020304" pitchFamily="18" charset="0"/>
                <a:ea typeface="Calibri" panose="020F0502020204030204" pitchFamily="34" charset="0"/>
                <a:cs typeface="Times New Roman" panose="02020603050405020304" pitchFamily="18" charset="0"/>
              </a:rPr>
              <a:t>https://neznaika.info/</a:t>
            </a:r>
            <a:endParaRPr lang="ru-RU"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1700" u="sng" dirty="0">
                <a:latin typeface="Times New Roman" panose="02020603050405020304" pitchFamily="18" charset="0"/>
                <a:ea typeface="Calibri" panose="020F0502020204030204" pitchFamily="34" charset="0"/>
                <a:cs typeface="Times New Roman" panose="02020603050405020304" pitchFamily="18" charset="0"/>
              </a:rPr>
              <a:t>https://fipi.ru/oge</a:t>
            </a:r>
            <a:endParaRPr lang="ru-RU"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1700" u="sng" dirty="0">
                <a:latin typeface="Times New Roman" panose="02020603050405020304" pitchFamily="18" charset="0"/>
                <a:ea typeface="Calibri" panose="020F0502020204030204" pitchFamily="34" charset="0"/>
                <a:cs typeface="Times New Roman" panose="02020603050405020304" pitchFamily="18" charset="0"/>
              </a:rPr>
              <a:t>https://vpr-ege.ru/oge/geografiya/</a:t>
            </a:r>
            <a:endParaRPr lang="ru-RU"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1700" u="sng" dirty="0">
                <a:latin typeface="Times New Roman" panose="02020603050405020304" pitchFamily="18" charset="0"/>
                <a:ea typeface="Calibri" panose="020F0502020204030204" pitchFamily="34" charset="0"/>
                <a:cs typeface="Times New Roman" panose="02020603050405020304" pitchFamily="18" charset="0"/>
              </a:rPr>
              <a:t>https://geo-oge.sdamgia.ru/</a:t>
            </a:r>
            <a:endParaRPr lang="ru-RU"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1700" u="sng" dirty="0">
                <a:latin typeface="Times New Roman" panose="02020603050405020304" pitchFamily="18" charset="0"/>
                <a:ea typeface="Calibri" panose="020F0502020204030204" pitchFamily="34" charset="0"/>
                <a:cs typeface="Times New Roman" panose="02020603050405020304" pitchFamily="18" charset="0"/>
              </a:rPr>
              <a:t>https://geo6-vpr.sdamgia.ru/</a:t>
            </a:r>
            <a:endParaRPr lang="ru-RU"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1700" u="sng" dirty="0" smtClean="0">
                <a:latin typeface="Times New Roman" panose="02020603050405020304" pitchFamily="18" charset="0"/>
                <a:ea typeface="Times New Roman" panose="02020603050405020304" pitchFamily="18" charset="0"/>
              </a:rPr>
              <a:t>http</a:t>
            </a:r>
            <a:r>
              <a:rPr lang="ru-RU" sz="1700" u="sng" dirty="0">
                <a:latin typeface="Times New Roman" panose="02020603050405020304" pitchFamily="18" charset="0"/>
                <a:ea typeface="Times New Roman" panose="02020603050405020304" pitchFamily="18" charset="0"/>
              </a:rPr>
              <a:t>://www.priroda.ru</a:t>
            </a:r>
            <a:r>
              <a:rPr lang="ru-RU" sz="1700" dirty="0">
                <a:latin typeface="Times New Roman" panose="02020603050405020304" pitchFamily="18" charset="0"/>
                <a:ea typeface="Times New Roman" panose="02020603050405020304" pitchFamily="18" charset="0"/>
              </a:rPr>
              <a:t> – сайт о природе России</a:t>
            </a:r>
          </a:p>
          <a:p>
            <a:pPr algn="just">
              <a:lnSpc>
                <a:spcPct val="115000"/>
              </a:lnSpc>
              <a:spcAft>
                <a:spcPts val="0"/>
              </a:spcAft>
            </a:pPr>
            <a:r>
              <a:rPr lang="ru-RU" sz="1700" u="sng" dirty="0">
                <a:latin typeface="Times New Roman" panose="02020603050405020304" pitchFamily="18" charset="0"/>
                <a:ea typeface="Times New Roman" panose="02020603050405020304" pitchFamily="18" charset="0"/>
              </a:rPr>
              <a:t>http://www.ruschudo.ru</a:t>
            </a:r>
            <a:r>
              <a:rPr lang="ru-RU" sz="1700" dirty="0">
                <a:latin typeface="Times New Roman" panose="02020603050405020304" pitchFamily="18" charset="0"/>
                <a:ea typeface="Times New Roman" panose="02020603050405020304" pitchFamily="18" charset="0"/>
              </a:rPr>
              <a:t> – </a:t>
            </a:r>
            <a:r>
              <a:rPr lang="ru-RU" sz="1700" dirty="0" err="1">
                <a:latin typeface="Times New Roman" panose="02020603050405020304" pitchFamily="18" charset="0"/>
                <a:ea typeface="Times New Roman" panose="02020603050405020304" pitchFamily="18" charset="0"/>
              </a:rPr>
              <a:t>cайт</a:t>
            </a:r>
            <a:r>
              <a:rPr lang="ru-RU" sz="1700" dirty="0">
                <a:latin typeface="Times New Roman" panose="02020603050405020304" pitchFamily="18" charset="0"/>
                <a:ea typeface="Times New Roman" panose="02020603050405020304" pitchFamily="18" charset="0"/>
              </a:rPr>
              <a:t> проекта « Семь чудес России»</a:t>
            </a:r>
          </a:p>
          <a:p>
            <a:pPr algn="just">
              <a:lnSpc>
                <a:spcPct val="115000"/>
              </a:lnSpc>
              <a:spcAft>
                <a:spcPts val="0"/>
              </a:spcAft>
            </a:pPr>
            <a:r>
              <a:rPr lang="ru-RU" sz="1700" u="sng" dirty="0">
                <a:latin typeface="Times New Roman" panose="02020603050405020304" pitchFamily="18" charset="0"/>
                <a:ea typeface="Times New Roman" panose="02020603050405020304" pitchFamily="18" charset="0"/>
              </a:rPr>
              <a:t>http://oopt.info</a:t>
            </a:r>
            <a:r>
              <a:rPr lang="ru-RU" sz="1700" dirty="0">
                <a:latin typeface="Times New Roman" panose="02020603050405020304" pitchFamily="18" charset="0"/>
                <a:ea typeface="Times New Roman" panose="02020603050405020304" pitchFamily="18" charset="0"/>
              </a:rPr>
              <a:t> – сайт о заповедниках России. Нажав нужное название на карте, размещенной в сайте, можно найти полную информацию о любой охраняемой территории России.</a:t>
            </a:r>
          </a:p>
          <a:p>
            <a:pPr algn="just">
              <a:lnSpc>
                <a:spcPct val="115000"/>
              </a:lnSpc>
              <a:spcAft>
                <a:spcPts val="0"/>
              </a:spcAft>
            </a:pPr>
            <a:r>
              <a:rPr lang="ru-RU" sz="1700" u="sng" dirty="0">
                <a:latin typeface="Times New Roman" panose="02020603050405020304" pitchFamily="18" charset="0"/>
                <a:ea typeface="Times New Roman" panose="02020603050405020304" pitchFamily="18" charset="0"/>
              </a:rPr>
              <a:t>http://naturewonders.chat.ru</a:t>
            </a:r>
            <a:r>
              <a:rPr lang="ru-RU" sz="1700" dirty="0">
                <a:latin typeface="Times New Roman" panose="02020603050405020304" pitchFamily="18" charset="0"/>
                <a:ea typeface="Times New Roman" panose="02020603050405020304" pitchFamily="18" charset="0"/>
              </a:rPr>
              <a:t> – сайт о чудесах природы мира</a:t>
            </a:r>
          </a:p>
          <a:p>
            <a:pPr algn="just">
              <a:spcAft>
                <a:spcPts val="0"/>
              </a:spcAft>
            </a:pPr>
            <a:r>
              <a:rPr lang="ru-RU" sz="1700" u="sng" dirty="0">
                <a:latin typeface="Times New Roman" panose="02020603050405020304" pitchFamily="18" charset="0"/>
                <a:ea typeface="Times New Roman" panose="02020603050405020304" pitchFamily="18" charset="0"/>
              </a:rPr>
              <a:t>http://www.gismeteo.ru</a:t>
            </a:r>
            <a:r>
              <a:rPr lang="ru-RU" sz="1700" dirty="0">
                <a:latin typeface="Times New Roman" panose="02020603050405020304" pitchFamily="18" charset="0"/>
                <a:ea typeface="Times New Roman" panose="02020603050405020304" pitchFamily="18" charset="0"/>
              </a:rPr>
              <a:t> – один из самых известных метеорологических сайтов, космические снимки, карты погоды.</a:t>
            </a:r>
          </a:p>
          <a:p>
            <a:pPr algn="just">
              <a:spcAft>
                <a:spcPts val="0"/>
              </a:spcAft>
            </a:pPr>
            <a:r>
              <a:rPr lang="ru-RU" sz="1700" u="sng" dirty="0">
                <a:latin typeface="Times New Roman" panose="02020603050405020304" pitchFamily="18" charset="0"/>
                <a:ea typeface="Times New Roman" panose="02020603050405020304" pitchFamily="18" charset="0"/>
              </a:rPr>
              <a:t>http://www.travelphoto.ru</a:t>
            </a:r>
            <a:r>
              <a:rPr lang="ru-RU" sz="1700" dirty="0">
                <a:latin typeface="Times New Roman" panose="02020603050405020304" pitchFamily="18" charset="0"/>
                <a:ea typeface="Times New Roman" panose="02020603050405020304" pitchFamily="18" charset="0"/>
              </a:rPr>
              <a:t> – фотоальбомы, фотографии природы, </a:t>
            </a:r>
            <a:r>
              <a:rPr lang="ru-RU" sz="1700" dirty="0" err="1">
                <a:latin typeface="Times New Roman" panose="02020603050405020304" pitchFamily="18" charset="0"/>
                <a:ea typeface="Times New Roman" panose="02020603050405020304" pitchFamily="18" charset="0"/>
              </a:rPr>
              <a:t>фоторассказы</a:t>
            </a:r>
            <a:r>
              <a:rPr lang="ru-RU" sz="1700" dirty="0">
                <a:latin typeface="Times New Roman" panose="02020603050405020304" pitchFamily="18" charset="0"/>
                <a:ea typeface="Times New Roman" panose="02020603050405020304" pitchFamily="18" charset="0"/>
              </a:rPr>
              <a:t> о путешествиях</a:t>
            </a:r>
          </a:p>
          <a:p>
            <a:pPr algn="just">
              <a:lnSpc>
                <a:spcPct val="115000"/>
              </a:lnSpc>
              <a:spcAft>
                <a:spcPts val="0"/>
              </a:spcAft>
            </a:pPr>
            <a:r>
              <a:rPr lang="ru-RU" sz="1700" u="sng" dirty="0">
                <a:latin typeface="Times New Roman" panose="02020603050405020304" pitchFamily="18" charset="0"/>
                <a:ea typeface="Times New Roman" panose="02020603050405020304" pitchFamily="18" charset="0"/>
              </a:rPr>
              <a:t>http://www.georus.by.ru</a:t>
            </a:r>
            <a:r>
              <a:rPr lang="ru-RU" sz="1700" dirty="0">
                <a:latin typeface="Times New Roman" panose="02020603050405020304" pitchFamily="18" charset="0"/>
                <a:ea typeface="Times New Roman" panose="02020603050405020304" pitchFamily="18" charset="0"/>
              </a:rPr>
              <a:t> – информация о каждом регионе России</a:t>
            </a:r>
          </a:p>
          <a:p>
            <a:pPr algn="just">
              <a:lnSpc>
                <a:spcPct val="115000"/>
              </a:lnSpc>
              <a:spcAft>
                <a:spcPts val="0"/>
              </a:spcAft>
            </a:pPr>
            <a:r>
              <a:rPr lang="ru-RU" sz="1700" u="sng" dirty="0">
                <a:latin typeface="Times New Roman" panose="02020603050405020304" pitchFamily="18" charset="0"/>
                <a:ea typeface="Times New Roman" panose="02020603050405020304" pitchFamily="18" charset="0"/>
              </a:rPr>
              <a:t>http://demographia.ru</a:t>
            </a:r>
            <a:r>
              <a:rPr lang="ru-RU" sz="1700" dirty="0">
                <a:latin typeface="Times New Roman" panose="02020603050405020304" pitchFamily="18" charset="0"/>
                <a:ea typeface="Times New Roman" panose="02020603050405020304" pitchFamily="18" charset="0"/>
              </a:rPr>
              <a:t> – сайт по демографии России, демографическим проблемам</a:t>
            </a:r>
          </a:p>
          <a:p>
            <a:pPr algn="just">
              <a:lnSpc>
                <a:spcPct val="115000"/>
              </a:lnSpc>
              <a:spcAft>
                <a:spcPts val="0"/>
              </a:spcAft>
            </a:pPr>
            <a:r>
              <a:rPr lang="ru-RU" sz="1700" u="sng" dirty="0">
                <a:latin typeface="Times New Roman" panose="02020603050405020304" pitchFamily="18" charset="0"/>
                <a:ea typeface="Times New Roman" panose="02020603050405020304" pitchFamily="18" charset="0"/>
              </a:rPr>
              <a:t>http://spacedigest.com.ru</a:t>
            </a:r>
            <a:r>
              <a:rPr lang="ru-RU" sz="1700" dirty="0">
                <a:latin typeface="Times New Roman" panose="02020603050405020304" pitchFamily="18" charset="0"/>
                <a:ea typeface="Times New Roman" panose="02020603050405020304" pitchFamily="18" charset="0"/>
              </a:rPr>
              <a:t> – Земля из космоса, спутниковые </a:t>
            </a:r>
            <a:r>
              <a:rPr lang="ru-RU" sz="1700" dirty="0" smtClean="0">
                <a:latin typeface="Times New Roman" panose="02020603050405020304" pitchFamily="18" charset="0"/>
                <a:ea typeface="Times New Roman" panose="02020603050405020304" pitchFamily="18" charset="0"/>
              </a:rPr>
              <a:t>фотографии</a:t>
            </a:r>
            <a:endParaRPr lang="ru-RU" sz="1700" dirty="0">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927304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835696" y="0"/>
            <a:ext cx="6984776" cy="1366528"/>
          </a:xfrm>
          <a:prstGeom prst="rect">
            <a:avLst/>
          </a:prstGeom>
        </p:spPr>
        <p:txBody>
          <a:bodyPr wrap="square">
            <a:spAutoFit/>
          </a:bodyPr>
          <a:lstStyle/>
          <a:p>
            <a:pPr algn="ctr">
              <a:lnSpc>
                <a:spcPct val="115000"/>
              </a:lnSpc>
            </a:pP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rPr>
              <a:t>Что дают уроки с применением </a:t>
            </a: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rPr>
              <a:t>информационных технологий</a:t>
            </a: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rPr>
              <a:t>?</a:t>
            </a: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endParaRPr>
          </a:p>
        </p:txBody>
      </p:sp>
      <p:sp>
        <p:nvSpPr>
          <p:cNvPr id="3" name="Прямоугольник 2"/>
          <p:cNvSpPr/>
          <p:nvPr/>
        </p:nvSpPr>
        <p:spPr>
          <a:xfrm>
            <a:off x="971600" y="1124744"/>
            <a:ext cx="7992888" cy="4552015"/>
          </a:xfrm>
          <a:prstGeom prst="rect">
            <a:avLst/>
          </a:prstGeom>
        </p:spPr>
        <p:txBody>
          <a:bodyPr wrap="square">
            <a:spAutoFit/>
          </a:bodyPr>
          <a:lstStyle/>
          <a:p>
            <a:pPr algn="just">
              <a:lnSpc>
                <a:spcPct val="115000"/>
              </a:lnSpc>
              <a:spcAft>
                <a:spcPts val="0"/>
              </a:spcAf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Обучающимся:</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ru-RU" dirty="0">
                <a:latin typeface="Times New Roman" panose="02020603050405020304" pitchFamily="18" charset="0"/>
                <a:ea typeface="Calibri" panose="020F0502020204030204" pitchFamily="34" charset="0"/>
                <a:cs typeface="Times New Roman" panose="02020603050405020304" pitchFamily="18" charset="0"/>
              </a:rPr>
              <a:t>С удовольствием посещать занятия по предмету.</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ru-RU" dirty="0">
                <a:latin typeface="Times New Roman" panose="02020603050405020304" pitchFamily="18" charset="0"/>
                <a:ea typeface="Calibri" panose="020F0502020204030204" pitchFamily="34" charset="0"/>
                <a:cs typeface="Times New Roman" panose="02020603050405020304" pitchFamily="18" charset="0"/>
              </a:rPr>
              <a:t>За счет повышенного интереса существенно повышается качество знаний.</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ru-RU" dirty="0">
                <a:latin typeface="Times New Roman" panose="02020603050405020304" pitchFamily="18" charset="0"/>
                <a:ea typeface="Calibri" panose="020F0502020204030204" pitchFamily="34" charset="0"/>
                <a:cs typeface="Times New Roman" panose="02020603050405020304" pitchFamily="18" charset="0"/>
              </a:rPr>
              <a:t>При помощи яркого наглядного материала легко воспроизводить даже самый трудный материал.</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ru-RU" dirty="0">
                <a:latin typeface="Times New Roman" panose="02020603050405020304" pitchFamily="18" charset="0"/>
                <a:ea typeface="Calibri" panose="020F0502020204030204" pitchFamily="34" charset="0"/>
                <a:cs typeface="Times New Roman" panose="02020603050405020304" pitchFamily="18" charset="0"/>
              </a:rPr>
              <a:t>Желание учиться ради познания, а не ради оценки.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ru-RU" dirty="0">
                <a:latin typeface="Times New Roman" panose="02020603050405020304" pitchFamily="18" charset="0"/>
                <a:ea typeface="Calibri" panose="020F0502020204030204" pitchFamily="34" charset="0"/>
                <a:cs typeface="Times New Roman" panose="02020603050405020304" pitchFamily="18" charset="0"/>
              </a:rPr>
              <a:t>Анализировать, сопоставлять события, действия, строить свои личные предположения и догадки на основе полученных знаний.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Учителю:</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ru-RU" dirty="0">
                <a:latin typeface="Times New Roman" panose="02020603050405020304" pitchFamily="18" charset="0"/>
                <a:ea typeface="Calibri" panose="020F0502020204030204" pitchFamily="34" charset="0"/>
                <a:cs typeface="Times New Roman" panose="02020603050405020304" pitchFamily="18" charset="0"/>
              </a:rPr>
              <a:t>Более ярко и образно проводить каждый урок.</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ru-RU" dirty="0">
                <a:latin typeface="Times New Roman" panose="02020603050405020304" pitchFamily="18" charset="0"/>
                <a:ea typeface="Calibri" panose="020F0502020204030204" pitchFamily="34" charset="0"/>
                <a:cs typeface="Times New Roman" panose="02020603050405020304" pitchFamily="18" charset="0"/>
              </a:rPr>
              <a:t>Шире раскрывать даже самую сложную тему.</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ru-RU" dirty="0">
                <a:latin typeface="Times New Roman" panose="02020603050405020304" pitchFamily="18" charset="0"/>
                <a:ea typeface="Calibri" panose="020F0502020204030204" pitchFamily="34" charset="0"/>
                <a:cs typeface="Times New Roman" panose="02020603050405020304" pitchFamily="18" charset="0"/>
              </a:rPr>
              <a:t>Использовать разнообразную наглядность, которую трудоемко использовать обычным путем.</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ru-RU" dirty="0">
                <a:latin typeface="Times New Roman" panose="02020603050405020304" pitchFamily="18" charset="0"/>
                <a:ea typeface="Calibri" panose="020F0502020204030204" pitchFamily="34" charset="0"/>
                <a:cs typeface="Times New Roman" panose="02020603050405020304" pitchFamily="18" charset="0"/>
              </a:rPr>
              <a:t>Повысить качество обучения за счет живого интереса ребенка к предмету.</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994526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475656" y="1628800"/>
            <a:ext cx="6984776" cy="2810385"/>
          </a:xfrm>
          <a:prstGeom prst="rect">
            <a:avLst/>
          </a:prstGeom>
        </p:spPr>
        <p:txBody>
          <a:bodyPr wrap="square">
            <a:spAutoFit/>
          </a:bodyPr>
          <a:lstStyle/>
          <a:p>
            <a:pPr algn="ctr">
              <a:lnSpc>
                <a:spcPct val="115000"/>
              </a:lnSpc>
            </a:pPr>
            <a:r>
              <a:rPr lang="ru-RU"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rPr>
              <a:t>Спасибо за внимание</a:t>
            </a:r>
            <a:endParaRPr lang="ru-RU"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endParaRPr>
          </a:p>
        </p:txBody>
      </p:sp>
    </p:spTree>
    <p:extLst>
      <p:ext uri="{BB962C8B-B14F-4D97-AF65-F5344CB8AC3E}">
        <p14:creationId xmlns="" xmlns:p14="http://schemas.microsoft.com/office/powerpoint/2010/main" val="4219893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476672"/>
            <a:ext cx="7488832" cy="5546518"/>
          </a:xfrm>
          <a:prstGeom prst="rect">
            <a:avLst/>
          </a:prstGeom>
        </p:spPr>
        <p:txBody>
          <a:bodyPr wrap="square">
            <a:spAutoFit/>
          </a:bodyPr>
          <a:lstStyle/>
          <a:p>
            <a:pPr algn="ctr">
              <a:lnSpc>
                <a:spcPct val="115000"/>
              </a:lnSpc>
              <a:spcAft>
                <a:spcPts val="1000"/>
              </a:spcAft>
            </a:pPr>
            <a:r>
              <a:rPr lang="ru-RU" sz="2800" b="1" i="1" dirty="0">
                <a:ea typeface="Calibri" panose="020F0502020204030204" pitchFamily="34" charset="0"/>
                <a:cs typeface="Times New Roman" panose="02020603050405020304" pitchFamily="18" charset="0"/>
              </a:rPr>
              <a:t>«Ни один из других предметов в такой</a:t>
            </a:r>
          </a:p>
          <a:p>
            <a:pPr algn="ctr">
              <a:lnSpc>
                <a:spcPct val="115000"/>
              </a:lnSpc>
              <a:spcAft>
                <a:spcPts val="1000"/>
              </a:spcAft>
            </a:pPr>
            <a:r>
              <a:rPr lang="ru-RU" sz="2800" b="1" i="1" dirty="0">
                <a:ea typeface="Calibri" panose="020F0502020204030204" pitchFamily="34" charset="0"/>
                <a:cs typeface="Times New Roman" panose="02020603050405020304" pitchFamily="18" charset="0"/>
              </a:rPr>
              <a:t>степени не нуждается в наглядности и</a:t>
            </a:r>
          </a:p>
          <a:p>
            <a:pPr algn="ctr">
              <a:lnSpc>
                <a:spcPct val="115000"/>
              </a:lnSpc>
              <a:spcAft>
                <a:spcPts val="1000"/>
              </a:spcAft>
            </a:pPr>
            <a:r>
              <a:rPr lang="ru-RU" sz="2800" b="1" i="1" dirty="0" smtClean="0">
                <a:ea typeface="Calibri" panose="020F0502020204030204" pitchFamily="34" charset="0"/>
                <a:cs typeface="Times New Roman" panose="02020603050405020304" pitchFamily="18" charset="0"/>
              </a:rPr>
              <a:t>Занимательности, </a:t>
            </a:r>
            <a:r>
              <a:rPr lang="ru-RU" sz="2800" b="1" i="1" dirty="0">
                <a:ea typeface="Calibri" panose="020F0502020204030204" pitchFamily="34" charset="0"/>
                <a:cs typeface="Times New Roman" panose="02020603050405020304" pitchFamily="18" charset="0"/>
              </a:rPr>
              <a:t>как география, и в </a:t>
            </a:r>
          </a:p>
          <a:p>
            <a:pPr algn="ctr">
              <a:lnSpc>
                <a:spcPct val="115000"/>
              </a:lnSpc>
              <a:spcAft>
                <a:spcPts val="1000"/>
              </a:spcAft>
            </a:pPr>
            <a:r>
              <a:rPr lang="ru-RU" sz="2800" b="1" i="1" dirty="0">
                <a:ea typeface="Calibri" panose="020F0502020204030204" pitchFamily="34" charset="0"/>
                <a:cs typeface="Times New Roman" panose="02020603050405020304" pitchFamily="18" charset="0"/>
              </a:rPr>
              <a:t>тоже время ни один из предметов не</a:t>
            </a:r>
          </a:p>
          <a:p>
            <a:pPr algn="ctr">
              <a:lnSpc>
                <a:spcPct val="115000"/>
              </a:lnSpc>
              <a:spcAft>
                <a:spcPts val="1000"/>
              </a:spcAft>
            </a:pPr>
            <a:r>
              <a:rPr lang="ru-RU" sz="2800" b="1" i="1" dirty="0">
                <a:ea typeface="Calibri" panose="020F0502020204030204" pitchFamily="34" charset="0"/>
                <a:cs typeface="Times New Roman" panose="02020603050405020304" pitchFamily="18" charset="0"/>
              </a:rPr>
              <a:t>представляет более благоприятного </a:t>
            </a:r>
          </a:p>
          <a:p>
            <a:pPr algn="ctr">
              <a:lnSpc>
                <a:spcPct val="115000"/>
              </a:lnSpc>
              <a:spcAft>
                <a:spcPts val="1000"/>
              </a:spcAft>
            </a:pPr>
            <a:r>
              <a:rPr lang="ru-RU" sz="2800" b="1" i="1" dirty="0">
                <a:ea typeface="Calibri" panose="020F0502020204030204" pitchFamily="34" charset="0"/>
                <a:cs typeface="Times New Roman" panose="02020603050405020304" pitchFamily="18" charset="0"/>
              </a:rPr>
              <a:t>поля для применения наглядных и </a:t>
            </a:r>
          </a:p>
          <a:p>
            <a:pPr algn="ctr">
              <a:lnSpc>
                <a:spcPct val="115000"/>
              </a:lnSpc>
              <a:spcAft>
                <a:spcPts val="1000"/>
              </a:spcAft>
            </a:pPr>
            <a:r>
              <a:rPr lang="ru-RU" sz="2800" b="1" i="1" dirty="0">
                <a:ea typeface="Calibri" panose="020F0502020204030204" pitchFamily="34" charset="0"/>
                <a:cs typeface="Times New Roman" panose="02020603050405020304" pitchFamily="18" charset="0"/>
              </a:rPr>
              <a:t>занимательных способов преподавания, </a:t>
            </a:r>
          </a:p>
          <a:p>
            <a:pPr algn="ctr">
              <a:lnSpc>
                <a:spcPct val="115000"/>
              </a:lnSpc>
              <a:spcAft>
                <a:spcPts val="1000"/>
              </a:spcAft>
            </a:pPr>
            <a:r>
              <a:rPr lang="ru-RU" sz="2800" b="1" i="1" dirty="0">
                <a:ea typeface="Calibri" panose="020F0502020204030204" pitchFamily="34" charset="0"/>
                <a:cs typeface="Times New Roman" panose="02020603050405020304" pitchFamily="18" charset="0"/>
              </a:rPr>
              <a:t>как география».</a:t>
            </a:r>
          </a:p>
          <a:p>
            <a:pPr algn="r">
              <a:lnSpc>
                <a:spcPct val="115000"/>
              </a:lnSpc>
              <a:spcAft>
                <a:spcPts val="1000"/>
              </a:spcAft>
            </a:pPr>
            <a:r>
              <a:rPr lang="ru-RU" sz="2800" b="1" i="1" dirty="0">
                <a:ea typeface="Calibri" panose="020F0502020204030204" pitchFamily="34" charset="0"/>
                <a:cs typeface="Times New Roman" panose="02020603050405020304" pitchFamily="18" charset="0"/>
              </a:rPr>
              <a:t>Н.Н. </a:t>
            </a:r>
            <a:r>
              <a:rPr lang="ru-RU" sz="2800" b="1" i="1" dirty="0" err="1">
                <a:ea typeface="Calibri" panose="020F0502020204030204" pitchFamily="34" charset="0"/>
                <a:cs typeface="Times New Roman" panose="02020603050405020304" pitchFamily="18" charset="0"/>
              </a:rPr>
              <a:t>Баранский</a:t>
            </a:r>
            <a:endParaRPr lang="ru-RU" sz="2800" b="1" i="1" dirty="0">
              <a:effectLs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59632" y="620688"/>
            <a:ext cx="7704856" cy="5826210"/>
          </a:xfrm>
          <a:prstGeom prst="rect">
            <a:avLst/>
          </a:prstGeom>
        </p:spPr>
        <p:txBody>
          <a:bodyPr wrap="square">
            <a:spAutoFit/>
          </a:bodyPr>
          <a:lstStyle/>
          <a:p>
            <a:pPr algn="just">
              <a:lnSpc>
                <a:spcPct val="115000"/>
              </a:lnSpc>
              <a:spcAft>
                <a:spcPts val="0"/>
              </a:spcAft>
            </a:pPr>
            <a:r>
              <a:rPr lang="ru-RU" b="1" dirty="0">
                <a:solidFill>
                  <a:srgbClr val="000000"/>
                </a:solidFill>
                <a:ea typeface="Times New Roman" panose="02020603050405020304" pitchFamily="18" charset="0"/>
                <a:cs typeface="Times New Roman" panose="02020603050405020304" pitchFamily="18" charset="0"/>
              </a:rPr>
              <a:t>При интегрировании современных педагогических технологий и </a:t>
            </a:r>
            <a:r>
              <a:rPr lang="ru-RU" b="1" dirty="0" smtClean="0">
                <a:solidFill>
                  <a:srgbClr val="000000"/>
                </a:solidFill>
                <a:ea typeface="Times New Roman" panose="02020603050405020304" pitchFamily="18" charset="0"/>
                <a:cs typeface="Times New Roman" panose="02020603050405020304" pitchFamily="18" charset="0"/>
              </a:rPr>
              <a:t>информационных технологий</a:t>
            </a:r>
            <a:r>
              <a:rPr lang="ru-RU" b="1" dirty="0" smtClean="0">
                <a:solidFill>
                  <a:srgbClr val="000000"/>
                </a:solidFill>
                <a:ea typeface="Times New Roman" panose="02020603050405020304" pitchFamily="18" charset="0"/>
                <a:cs typeface="Times New Roman" panose="02020603050405020304" pitchFamily="18" charset="0"/>
              </a:rPr>
              <a:t>:</a:t>
            </a:r>
            <a:endParaRPr lang="ru-RU" dirty="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00000"/>
                </a:solidFill>
                <a:ea typeface="Times New Roman" panose="02020603050405020304" pitchFamily="18" charset="0"/>
                <a:cs typeface="Times New Roman" panose="02020603050405020304" pitchFamily="18" charset="0"/>
              </a:rPr>
              <a:t>стимулируется познавательный интерес к географии;</a:t>
            </a:r>
            <a:endParaRPr lang="ru-RU" dirty="0">
              <a:solidFill>
                <a:srgbClr val="000000"/>
              </a:solidFill>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00000"/>
                </a:solidFill>
                <a:ea typeface="Times New Roman" panose="02020603050405020304" pitchFamily="18" charset="0"/>
                <a:cs typeface="Times New Roman" panose="02020603050405020304" pitchFamily="18" charset="0"/>
              </a:rPr>
              <a:t>создаются условия для мотивации учащихся к учению;</a:t>
            </a:r>
            <a:endParaRPr lang="ru-RU" dirty="0">
              <a:solidFill>
                <a:srgbClr val="000000"/>
              </a:solidFill>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00000"/>
                </a:solidFill>
                <a:ea typeface="Times New Roman" panose="02020603050405020304" pitchFamily="18" charset="0"/>
                <a:cs typeface="Times New Roman" panose="02020603050405020304" pitchFamily="18" charset="0"/>
              </a:rPr>
              <a:t>развивается мышление и творческие способности ребёнка;</a:t>
            </a:r>
            <a:endParaRPr lang="ru-RU" dirty="0">
              <a:solidFill>
                <a:srgbClr val="000000"/>
              </a:solidFill>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00000"/>
                </a:solidFill>
                <a:ea typeface="Times New Roman" panose="02020603050405020304" pitchFamily="18" charset="0"/>
                <a:cs typeface="Times New Roman" panose="02020603050405020304" pitchFamily="18" charset="0"/>
              </a:rPr>
              <a:t>формируется активная жизненная позиция в современном обществе.</a:t>
            </a:r>
            <a:endParaRPr lang="ru-RU" dirty="0">
              <a:solidFill>
                <a:srgbClr val="000000"/>
              </a:solidFill>
              <a:ea typeface="Calibri" panose="020F0502020204030204" pitchFamily="34" charset="0"/>
              <a:cs typeface="Times New Roman" panose="02020603050405020304" pitchFamily="18" charset="0"/>
            </a:endParaRPr>
          </a:p>
          <a:p>
            <a:pPr algn="just">
              <a:lnSpc>
                <a:spcPct val="115000"/>
              </a:lnSpc>
              <a:spcAft>
                <a:spcPts val="0"/>
              </a:spcAft>
            </a:pPr>
            <a:r>
              <a:rPr lang="ru-RU" b="1" dirty="0">
                <a:solidFill>
                  <a:srgbClr val="000000"/>
                </a:solidFill>
                <a:ea typeface="Times New Roman" panose="02020603050405020304" pitchFamily="18" charset="0"/>
                <a:cs typeface="Times New Roman" panose="02020603050405020304" pitchFamily="18" charset="0"/>
              </a:rPr>
              <a:t>Использование </a:t>
            </a:r>
            <a:r>
              <a:rPr lang="ru-RU" b="1" dirty="0" smtClean="0">
                <a:solidFill>
                  <a:srgbClr val="000000"/>
                </a:solidFill>
                <a:ea typeface="Times New Roman" panose="02020603050405020304" pitchFamily="18" charset="0"/>
                <a:cs typeface="Times New Roman" panose="02020603050405020304" pitchFamily="18" charset="0"/>
              </a:rPr>
              <a:t>информационных технологий</a:t>
            </a:r>
            <a:r>
              <a:rPr lang="ru-RU" b="1" dirty="0" smtClean="0">
                <a:solidFill>
                  <a:srgbClr val="000000"/>
                </a:solidFill>
                <a:ea typeface="Times New Roman" panose="02020603050405020304" pitchFamily="18" charset="0"/>
                <a:cs typeface="Times New Roman" panose="02020603050405020304" pitchFamily="18" charset="0"/>
              </a:rPr>
              <a:t> </a:t>
            </a:r>
            <a:r>
              <a:rPr lang="ru-RU" b="1" dirty="0">
                <a:solidFill>
                  <a:srgbClr val="000000"/>
                </a:solidFill>
                <a:ea typeface="Times New Roman" panose="02020603050405020304" pitchFamily="18" charset="0"/>
                <a:cs typeface="Times New Roman" panose="02020603050405020304" pitchFamily="18" charset="0"/>
              </a:rPr>
              <a:t>на уроках географии  позволяет:</a:t>
            </a:r>
            <a:endParaRPr lang="ru-RU" dirty="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00000"/>
                </a:solidFill>
                <a:ea typeface="Times New Roman" panose="02020603050405020304" pitchFamily="18" charset="0"/>
                <a:cs typeface="Times New Roman" panose="02020603050405020304" pitchFamily="18" charset="0"/>
              </a:rPr>
              <a:t>проводить уроки на высоком эстетическом и эмоциональном уровне;</a:t>
            </a:r>
            <a:endParaRPr lang="ru-RU" dirty="0">
              <a:solidFill>
                <a:srgbClr val="000000"/>
              </a:solidFill>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00000"/>
                </a:solidFill>
                <a:ea typeface="Times New Roman" panose="02020603050405020304" pitchFamily="18" charset="0"/>
                <a:cs typeface="Times New Roman" panose="02020603050405020304" pitchFamily="18" charset="0"/>
              </a:rPr>
              <a:t>реализовать индивидуализацию и дифференциацию обучения;</a:t>
            </a:r>
            <a:endParaRPr lang="ru-RU" dirty="0">
              <a:solidFill>
                <a:srgbClr val="000000"/>
              </a:solidFill>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00000"/>
                </a:solidFill>
                <a:ea typeface="Times New Roman" panose="02020603050405020304" pitchFamily="18" charset="0"/>
                <a:cs typeface="Times New Roman" panose="02020603050405020304" pitchFamily="18" charset="0"/>
              </a:rPr>
              <a:t>повысить объём выполненной работы на уроке, усовершенствовав контроль знаний;</a:t>
            </a:r>
            <a:endParaRPr lang="ru-RU" dirty="0">
              <a:solidFill>
                <a:srgbClr val="000000"/>
              </a:solidFill>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00000"/>
                </a:solidFill>
                <a:ea typeface="Times New Roman" panose="02020603050405020304" pitchFamily="18" charset="0"/>
                <a:cs typeface="Times New Roman" panose="02020603050405020304" pitchFamily="18" charset="0"/>
              </a:rPr>
              <a:t>рационально организовать учебный процесс;</a:t>
            </a:r>
            <a:endParaRPr lang="ru-RU" dirty="0">
              <a:solidFill>
                <a:srgbClr val="000000"/>
              </a:solidFill>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00000"/>
                </a:solidFill>
                <a:ea typeface="Times New Roman" panose="02020603050405020304" pitchFamily="18" charset="0"/>
                <a:cs typeface="Times New Roman" panose="02020603050405020304" pitchFamily="18" charset="0"/>
              </a:rPr>
              <a:t>формировать навыки подлинно исследовательской деятельности;</a:t>
            </a:r>
            <a:endParaRPr lang="ru-RU" dirty="0">
              <a:solidFill>
                <a:srgbClr val="000000"/>
              </a:solidFill>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00000"/>
                </a:solidFill>
                <a:ea typeface="Times New Roman" panose="02020603050405020304" pitchFamily="18" charset="0"/>
                <a:cs typeface="Times New Roman" panose="02020603050405020304" pitchFamily="18" charset="0"/>
              </a:rPr>
              <a:t>обеспечить доступ к различным справочным системам, электронным библиотекам;</a:t>
            </a:r>
            <a:endParaRPr lang="ru-RU" dirty="0">
              <a:solidFill>
                <a:srgbClr val="000000"/>
              </a:solidFill>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00000"/>
                </a:solidFill>
                <a:ea typeface="Times New Roman" panose="02020603050405020304" pitchFamily="18" charset="0"/>
                <a:cs typeface="Times New Roman" panose="02020603050405020304" pitchFamily="18" charset="0"/>
              </a:rPr>
              <a:t>сделать больший акцент деятельности учащихся на уроке на самостоятельную работу, развивать критическое мышление. </a:t>
            </a:r>
            <a:endParaRPr lang="ru-RU" dirty="0">
              <a:solidFill>
                <a:srgbClr val="000000"/>
              </a:solidFill>
              <a:effectLst/>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709000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 xmlns:p14="http://schemas.microsoft.com/office/powerpoint/2010/main" val="3782829342"/>
              </p:ext>
            </p:extLst>
          </p:nvPr>
        </p:nvGraphicFramePr>
        <p:xfrm>
          <a:off x="395536" y="332656"/>
          <a:ext cx="8748464"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178146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35696" y="332656"/>
            <a:ext cx="6684523" cy="678327"/>
          </a:xfrm>
          <a:prstGeom prst="rect">
            <a:avLst/>
          </a:prstGeom>
        </p:spPr>
        <p:txBody>
          <a:bodyPr wrap="none">
            <a:spAutoFit/>
          </a:bodyPr>
          <a:lstStyle/>
          <a:p>
            <a:pPr algn="ctr">
              <a:lnSpc>
                <a:spcPct val="115000"/>
              </a:lnSpc>
            </a:pPr>
            <a:r>
              <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rPr>
              <a:t>Мультимедийные презентации</a:t>
            </a:r>
          </a:p>
        </p:txBody>
      </p:sp>
      <p:pic>
        <p:nvPicPr>
          <p:cNvPr id="1026" name="Picture 2" descr="https://ds03.infourok.ru/uploads/ex/1268/0001c017-f5b3d6eb/img1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4" y="1194055"/>
            <a:ext cx="3503439" cy="262758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s://ds02.infourok.ru/uploads/ex/0d2e/000095e5-7eb9d16e/img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49178" y="1212119"/>
            <a:ext cx="3455269" cy="2591452"/>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s://avatars.mds.yandex.net/i?id=4a4ab2a415d1142492270b56b5e197c4-5113178-images-thumbs&amp;n=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90798" y="3974828"/>
            <a:ext cx="3807362" cy="28532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56222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88953" y="383149"/>
            <a:ext cx="5011052" cy="1315425"/>
          </a:xfrm>
          <a:prstGeom prst="rect">
            <a:avLst/>
          </a:prstGeom>
        </p:spPr>
        <p:txBody>
          <a:bodyPr wrap="none">
            <a:spAutoFit/>
          </a:bodyPr>
          <a:lstStyle/>
          <a:p>
            <a:pPr algn="ctr">
              <a:lnSpc>
                <a:spcPct val="115000"/>
              </a:lnSpc>
            </a:pP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rPr>
              <a:t>Интерактивные </a:t>
            </a:r>
            <a:r>
              <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rPr>
              <a:t>карты</a:t>
            </a:r>
          </a:p>
          <a:p>
            <a:pPr algn="ctr">
              <a:lnSpc>
                <a:spcPct val="115000"/>
              </a:lnSpc>
            </a:pP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endParaRPr>
          </a:p>
        </p:txBody>
      </p:sp>
      <p:pic>
        <p:nvPicPr>
          <p:cNvPr id="2052" name="Picture 4" descr="https://image.jimcdn.com/app/cms/image/transf/dimension=1300x10000:format=jpg/path/sc0169da5e09bbc1e/image/id0958f3de540600f/version/1577090453/%D1%81%D0%B5%D1%80%D0%B2%D0%B5%D1%80-%D0%BD%D0%B5-%D1%81%D0%BC%D0%BE%D0%B3-%D0%BE%D0%B1%D1%80%D0%B0%D0%B1%D0%BE%D1%82%D0%B0%D1%82%D1%8C-%D0%B7%D0%B0%D0%BF%D1%80%D0%BE%D1%81.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4353" t="5963" r="25988" b="4582"/>
          <a:stretch/>
        </p:blipFill>
        <p:spPr bwMode="auto">
          <a:xfrm>
            <a:off x="1432783" y="1263505"/>
            <a:ext cx="2016224" cy="2419470"/>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s://i.playground.ru/p/SzOgWLElvcQv_xbfGekEeA.jpe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49531" y="3861048"/>
            <a:ext cx="4550474" cy="2559642"/>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https://ru-static.z-dn.net/files/d11/57d11a7bfe5a0106456297379b68801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07703" y="1263505"/>
            <a:ext cx="4248472" cy="24895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50171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fsd.multiurok.ru/html/2021/12/20/s_61c07551a1935/phpVFfR4h_na-sajt_html_1e9c04363cd86eb6.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 t="3937" r="333" b="7951"/>
          <a:stretch/>
        </p:blipFill>
        <p:spPr bwMode="auto">
          <a:xfrm>
            <a:off x="878343" y="908720"/>
            <a:ext cx="7819361" cy="518457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Прямоугольник 6"/>
          <p:cNvSpPr/>
          <p:nvPr/>
        </p:nvSpPr>
        <p:spPr>
          <a:xfrm>
            <a:off x="1835696" y="116632"/>
            <a:ext cx="5904656" cy="2003625"/>
          </a:xfrm>
          <a:prstGeom prst="rect">
            <a:avLst/>
          </a:prstGeom>
        </p:spPr>
        <p:txBody>
          <a:bodyPr wrap="square">
            <a:spAutoFit/>
          </a:bodyPr>
          <a:lstStyle/>
          <a:p>
            <a:pPr algn="ctr">
              <a:lnSpc>
                <a:spcPct val="115000"/>
              </a:lnSpc>
            </a:pP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rPr>
              <a:t>Фабрика кроссвордов</a:t>
            </a: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endParaRPr>
          </a:p>
          <a:p>
            <a:pPr algn="ctr">
              <a:lnSpc>
                <a:spcPct val="115000"/>
              </a:lnSpc>
            </a:pP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endParaRPr>
          </a:p>
          <a:p>
            <a:pPr algn="ctr">
              <a:lnSpc>
                <a:spcPct val="115000"/>
              </a:lnSpc>
            </a:pP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endParaRPr>
          </a:p>
        </p:txBody>
      </p:sp>
    </p:spTree>
    <p:extLst>
      <p:ext uri="{BB962C8B-B14F-4D97-AF65-F5344CB8AC3E}">
        <p14:creationId xmlns="" xmlns:p14="http://schemas.microsoft.com/office/powerpoint/2010/main" val="3666860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835696" y="116632"/>
            <a:ext cx="5904656" cy="2003625"/>
          </a:xfrm>
          <a:prstGeom prst="rect">
            <a:avLst/>
          </a:prstGeom>
        </p:spPr>
        <p:txBody>
          <a:bodyPr wrap="square">
            <a:spAutoFit/>
          </a:bodyPr>
          <a:lstStyle/>
          <a:p>
            <a:pPr algn="ctr">
              <a:lnSpc>
                <a:spcPct val="115000"/>
              </a:lnSpc>
            </a:pP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rPr>
              <a:t>Сервис </a:t>
            </a:r>
            <a:r>
              <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rPr>
              <a:t>LearningApps.org </a:t>
            </a:r>
          </a:p>
          <a:p>
            <a:pPr algn="ctr">
              <a:lnSpc>
                <a:spcPct val="115000"/>
              </a:lnSpc>
            </a:pP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endParaRPr>
          </a:p>
          <a:p>
            <a:pPr algn="ctr">
              <a:lnSpc>
                <a:spcPct val="115000"/>
              </a:lnSpc>
            </a:pP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endParaRPr>
          </a:p>
        </p:txBody>
      </p:sp>
      <p:pic>
        <p:nvPicPr>
          <p:cNvPr id="2" name="Рисунок 1"/>
          <p:cNvPicPr>
            <a:picLocks noChangeAspect="1"/>
          </p:cNvPicPr>
          <p:nvPr/>
        </p:nvPicPr>
        <p:blipFill>
          <a:blip r:embed="rId2" cstate="print"/>
          <a:stretch>
            <a:fillRect/>
          </a:stretch>
        </p:blipFill>
        <p:spPr>
          <a:xfrm>
            <a:off x="1115616" y="1118444"/>
            <a:ext cx="7704856" cy="4876591"/>
          </a:xfrm>
          <a:prstGeom prst="rect">
            <a:avLst/>
          </a:prstGeom>
        </p:spPr>
      </p:pic>
    </p:spTree>
    <p:extLst>
      <p:ext uri="{BB962C8B-B14F-4D97-AF65-F5344CB8AC3E}">
        <p14:creationId xmlns="" xmlns:p14="http://schemas.microsoft.com/office/powerpoint/2010/main" val="269182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835696" y="116632"/>
            <a:ext cx="5904656" cy="2003625"/>
          </a:xfrm>
          <a:prstGeom prst="rect">
            <a:avLst/>
          </a:prstGeom>
        </p:spPr>
        <p:txBody>
          <a:bodyPr wrap="square">
            <a:spAutoFit/>
          </a:bodyPr>
          <a:lstStyle/>
          <a:p>
            <a:pPr algn="ctr">
              <a:lnSpc>
                <a:spcPct val="115000"/>
              </a:lnSpc>
            </a:pP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rPr>
              <a:t>Сервис </a:t>
            </a:r>
            <a:r>
              <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rPr>
              <a:t>LearningApps.org </a:t>
            </a:r>
          </a:p>
          <a:p>
            <a:pPr algn="ctr">
              <a:lnSpc>
                <a:spcPct val="115000"/>
              </a:lnSpc>
            </a:pP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endParaRPr>
          </a:p>
          <a:p>
            <a:pPr algn="ctr">
              <a:lnSpc>
                <a:spcPct val="115000"/>
              </a:lnSpc>
            </a:pP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j-ea"/>
              <a:cs typeface="+mj-cs"/>
            </a:endParaRPr>
          </a:p>
        </p:txBody>
      </p:sp>
      <p:pic>
        <p:nvPicPr>
          <p:cNvPr id="3" name="Рисунок 2"/>
          <p:cNvPicPr>
            <a:picLocks noChangeAspect="1"/>
          </p:cNvPicPr>
          <p:nvPr/>
        </p:nvPicPr>
        <p:blipFill>
          <a:blip r:embed="rId2" cstate="print"/>
          <a:stretch>
            <a:fillRect/>
          </a:stretch>
        </p:blipFill>
        <p:spPr>
          <a:xfrm>
            <a:off x="2051720" y="836712"/>
            <a:ext cx="6010275" cy="5838825"/>
          </a:xfrm>
          <a:prstGeom prst="rect">
            <a:avLst/>
          </a:prstGeom>
        </p:spPr>
      </p:pic>
    </p:spTree>
    <p:extLst>
      <p:ext uri="{BB962C8B-B14F-4D97-AF65-F5344CB8AC3E}">
        <p14:creationId xmlns="" xmlns:p14="http://schemas.microsoft.com/office/powerpoint/2010/main" val="1437107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401</Words>
  <Application>Microsoft Office PowerPoint</Application>
  <PresentationFormat>Экран (4:3)</PresentationFormat>
  <Paragraphs>109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днс</cp:lastModifiedBy>
  <cp:revision>39</cp:revision>
  <dcterms:created xsi:type="dcterms:W3CDTF">2013-08-25T13:41:46Z</dcterms:created>
  <dcterms:modified xsi:type="dcterms:W3CDTF">2022-04-27T11:33:52Z</dcterms:modified>
</cp:coreProperties>
</file>