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750" y="699135"/>
            <a:ext cx="9211945" cy="2085340"/>
          </a:xfrm>
        </p:spPr>
        <p:txBody>
          <a:bodyPr/>
          <a:lstStyle/>
          <a:p>
            <a:pPr algn="ctr"/>
            <a:r>
              <a:rPr lang="ru-RU" altLang="en-US" dirty="0"/>
              <a:t/>
            </a:r>
            <a:br>
              <a:rPr lang="ru-RU" altLang="en-US" dirty="0"/>
            </a:br>
            <a:r>
              <a:rPr lang="ru-RU" altLang="en-US" dirty="0"/>
              <a:t/>
            </a:r>
            <a:br>
              <a:rPr lang="ru-RU" altLang="en-US" dirty="0"/>
            </a:br>
            <a:r>
              <a:rPr lang="ru-RU" altLang="en-US" b="1" dirty="0"/>
              <a:t>РАЗВИТИЕ РЕЧЕВОЙ КОМПЕТЕНЦИИ</a:t>
            </a:r>
            <a:br>
              <a:rPr lang="ru-RU" altLang="en-US" b="1" dirty="0"/>
            </a:br>
            <a:r>
              <a:rPr lang="ru-RU" altLang="en-US" b="1" dirty="0"/>
              <a:t>НА УРОКАХ АНГЛИЙСКОГО ЯЗЫКА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4008" y="4904377"/>
            <a:ext cx="9580245" cy="182880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ru-RU" altLang="en-US" dirty="0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>
                <a:sym typeface="+mn-ea"/>
              </a:rPr>
              <a:t>Define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Один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учащихся</a:t>
            </a:r>
            <a:r>
              <a:rPr lang="en-US" dirty="0"/>
              <a:t> </a:t>
            </a:r>
            <a:r>
              <a:rPr lang="en-US" dirty="0" err="1"/>
              <a:t>располагается</a:t>
            </a:r>
            <a:r>
              <a:rPr lang="en-US" dirty="0"/>
              <a:t> </a:t>
            </a:r>
            <a:r>
              <a:rPr lang="en-US" dirty="0" err="1"/>
              <a:t>спиной</a:t>
            </a:r>
            <a:r>
              <a:rPr lang="en-US" dirty="0"/>
              <a:t> к </a:t>
            </a:r>
            <a:r>
              <a:rPr lang="en-US" dirty="0" err="1"/>
              <a:t>доске</a:t>
            </a:r>
            <a:r>
              <a:rPr lang="ru-RU" altLang="en-US" dirty="0"/>
              <a:t>.</a:t>
            </a:r>
          </a:p>
          <a:p>
            <a:r>
              <a:rPr lang="ru-RU" altLang="en-US" dirty="0"/>
              <a:t>У</a:t>
            </a:r>
            <a:r>
              <a:rPr lang="en-US" dirty="0" err="1"/>
              <a:t>читель</a:t>
            </a:r>
            <a:r>
              <a:rPr lang="en-US" dirty="0"/>
              <a:t> </a:t>
            </a:r>
            <a:r>
              <a:rPr lang="en-US" dirty="0" err="1"/>
              <a:t>пишет</a:t>
            </a:r>
            <a:r>
              <a:rPr lang="en-US" dirty="0"/>
              <a:t> </a:t>
            </a:r>
            <a:r>
              <a:rPr lang="en-US" dirty="0" err="1"/>
              <a:t>слово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доске</a:t>
            </a:r>
            <a:r>
              <a:rPr lang="en-US" dirty="0"/>
              <a:t>. </a:t>
            </a:r>
          </a:p>
          <a:p>
            <a:r>
              <a:rPr lang="en-US" dirty="0" err="1"/>
              <a:t>Задача</a:t>
            </a:r>
            <a:r>
              <a:rPr lang="en-US" dirty="0"/>
              <a:t> </a:t>
            </a:r>
            <a:r>
              <a:rPr lang="en-US" dirty="0" err="1"/>
              <a:t>класса</a:t>
            </a:r>
            <a:r>
              <a:rPr lang="en-US" dirty="0"/>
              <a:t> </a:t>
            </a:r>
            <a:r>
              <a:rPr lang="en-US" dirty="0" err="1"/>
              <a:t>объяснить</a:t>
            </a:r>
            <a:r>
              <a:rPr lang="en-US" dirty="0"/>
              <a:t> </a:t>
            </a:r>
            <a:r>
              <a:rPr lang="en-US" dirty="0" err="1"/>
              <a:t>значение</a:t>
            </a:r>
            <a:r>
              <a:rPr lang="en-US" dirty="0"/>
              <a:t> </a:t>
            </a:r>
            <a:r>
              <a:rPr lang="en-US" dirty="0" err="1"/>
              <a:t>данного</a:t>
            </a:r>
            <a:r>
              <a:rPr lang="en-US" dirty="0"/>
              <a:t> </a:t>
            </a:r>
            <a:r>
              <a:rPr lang="en-US" dirty="0" err="1"/>
              <a:t>слова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использовать</a:t>
            </a:r>
            <a:r>
              <a:rPr lang="en-US" dirty="0"/>
              <a:t> </a:t>
            </a:r>
            <a:r>
              <a:rPr lang="en-US" dirty="0" err="1"/>
              <a:t>однокоренные</a:t>
            </a:r>
            <a:r>
              <a:rPr lang="en-US" dirty="0"/>
              <a:t> </a:t>
            </a:r>
            <a:r>
              <a:rPr lang="en-US" dirty="0" err="1"/>
              <a:t>слова</a:t>
            </a:r>
            <a:r>
              <a:rPr lang="en-US" dirty="0"/>
              <a:t>. </a:t>
            </a:r>
          </a:p>
          <a:p>
            <a:r>
              <a:rPr lang="en-US" dirty="0" err="1" smtClean="0"/>
              <a:t>Данное</a:t>
            </a:r>
            <a:r>
              <a:rPr lang="en-US" dirty="0" smtClean="0"/>
              <a:t> </a:t>
            </a:r>
            <a:r>
              <a:rPr lang="en-US" dirty="0" err="1"/>
              <a:t>упражнение</a:t>
            </a:r>
            <a:r>
              <a:rPr lang="en-US" dirty="0"/>
              <a:t> </a:t>
            </a:r>
            <a:r>
              <a:rPr lang="en-US" dirty="0" err="1"/>
              <a:t>активизирует</a:t>
            </a:r>
            <a:r>
              <a:rPr lang="en-US" dirty="0"/>
              <a:t> </a:t>
            </a:r>
            <a:r>
              <a:rPr lang="en-US" dirty="0" err="1"/>
              <a:t>лексический</a:t>
            </a:r>
            <a:r>
              <a:rPr lang="en-US" dirty="0"/>
              <a:t> и </a:t>
            </a:r>
            <a:r>
              <a:rPr lang="en-US" dirty="0" err="1"/>
              <a:t>грамматический</a:t>
            </a:r>
            <a:r>
              <a:rPr lang="en-US" dirty="0"/>
              <a:t> </a:t>
            </a:r>
            <a:r>
              <a:rPr lang="en-US" dirty="0" err="1"/>
              <a:t>запас</a:t>
            </a:r>
            <a:r>
              <a:rPr lang="en-US" dirty="0"/>
              <a:t> </a:t>
            </a:r>
            <a:r>
              <a:rPr lang="en-US" dirty="0" err="1"/>
              <a:t>учащихся</a:t>
            </a:r>
            <a:r>
              <a:rPr lang="en-US" dirty="0"/>
              <a:t>, </a:t>
            </a:r>
            <a:r>
              <a:rPr lang="en-US" dirty="0" err="1"/>
              <a:t>развивает</a:t>
            </a:r>
            <a:r>
              <a:rPr lang="en-US" dirty="0"/>
              <a:t> </a:t>
            </a:r>
            <a:r>
              <a:rPr lang="en-US" dirty="0" err="1"/>
              <a:t>умение</a:t>
            </a:r>
            <a:r>
              <a:rPr lang="en-US" dirty="0"/>
              <a:t> </a:t>
            </a:r>
            <a:r>
              <a:rPr lang="en-US" dirty="0" err="1"/>
              <a:t>перефразировать</a:t>
            </a:r>
            <a:r>
              <a:rPr lang="en-US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1" y="4488727"/>
            <a:ext cx="3380509" cy="2179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>
                <a:sym typeface="+mn-ea"/>
              </a:rPr>
              <a:t>Fast Photos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Классу показывают фотографию формата А4</a:t>
            </a:r>
            <a:r>
              <a:rPr lang="ru-RU" altLang="en-US"/>
              <a:t>.</a:t>
            </a:r>
          </a:p>
          <a:p>
            <a:r>
              <a:rPr lang="ru-RU" altLang="en-US"/>
              <a:t>Ученики</a:t>
            </a:r>
            <a:r>
              <a:rPr lang="en-US"/>
              <a:t> по памяти должны описать фотографию в мельчайших подробностях: кто во что одет, кто что делает. </a:t>
            </a:r>
          </a:p>
          <a:p>
            <a:r>
              <a:rPr lang="en-US"/>
              <a:t>Главное, чтобы изображение было информативным, содержало много героев и деталей.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4" y="4267201"/>
            <a:ext cx="4876801" cy="2467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>
                <a:sym typeface="+mn-ea"/>
              </a:rPr>
              <a:t>Opinion dictation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" y="1174750"/>
            <a:ext cx="11289030" cy="49530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Pair work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ru-RU" altLang="en-US"/>
              <a:t>Данное задание </a:t>
            </a:r>
            <a:r>
              <a:rPr lang="en-US"/>
              <a:t>развивает умение обобщать, соотносить и аргументировать разные точки зрения. </a:t>
            </a:r>
          </a:p>
          <a:p>
            <a:endParaRPr lang="en-US"/>
          </a:p>
        </p:txBody>
      </p:sp>
      <p:graphicFrame>
        <p:nvGraphicFramePr>
          <p:cNvPr id="5" name="Table 4"/>
          <p:cNvGraphicFramePr/>
          <p:nvPr/>
        </p:nvGraphicFramePr>
        <p:xfrm>
          <a:off x="293370" y="2913380"/>
          <a:ext cx="11335385" cy="147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250"/>
                <a:gridCol w="3778885"/>
                <a:gridCol w="3778250"/>
              </a:tblGrid>
              <a:tr h="8597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3600"/>
                        <a:t>I agree 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I disagree 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It depends.</a:t>
                      </a:r>
                    </a:p>
                  </a:txBody>
                  <a:tcPr/>
                </a:tc>
              </a:tr>
              <a:tr h="61595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619125" y="4758055"/>
            <a:ext cx="10801350" cy="179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anose="02020603050405020304" pitchFamily="18" charset="0"/>
              </a:rPr>
              <a:t>1. Nowadays smoking is not sharp.</a:t>
            </a:r>
          </a:p>
          <a:p>
            <a:r>
              <a:rPr lang="en-US" sz="2800" i="1">
                <a:latin typeface="Times New Roman" panose="02020603050405020304" pitchFamily="18" charset="0"/>
              </a:rPr>
              <a:t>2. Young people don`t need to keep to a diet.</a:t>
            </a:r>
          </a:p>
          <a:p>
            <a:r>
              <a:rPr lang="en-US" sz="2800" i="1">
                <a:latin typeface="Times New Roman" panose="02020603050405020304" pitchFamily="18" charset="0"/>
              </a:rPr>
              <a:t>3. We must have at least five meals a day.</a:t>
            </a:r>
          </a:p>
          <a:p>
            <a:r>
              <a:rPr lang="en-US" sz="2800" i="1">
                <a:latin typeface="Times New Roman" panose="02020603050405020304" pitchFamily="18" charset="0"/>
              </a:rPr>
              <a:t>4.If you want to be healthy, drink two litres of fresh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ym typeface="+mn-ea"/>
              </a:rPr>
              <a:t/>
            </a:r>
            <a:br>
              <a:rPr lang="en-US">
                <a:sym typeface="+mn-ea"/>
              </a:rPr>
            </a:br>
            <a:r>
              <a:rPr lang="en-US" sz="5400">
                <a:sym typeface="+mn-ea"/>
              </a:rPr>
              <a:t>Opinion dictation</a:t>
            </a:r>
            <a:br>
              <a:rPr lang="en-US" sz="5400">
                <a:sym typeface="+mn-ea"/>
              </a:rPr>
            </a:br>
            <a:endParaRPr lang="en-US" sz="5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Учитель зачитывает высказывания, которые ученики записывают в соответствующую колонку. </a:t>
            </a:r>
          </a:p>
          <a:p>
            <a:r>
              <a:rPr lang="ru-RU"/>
              <a:t>У</a:t>
            </a:r>
            <a:r>
              <a:rPr lang="en-US"/>
              <a:t>ченики в парах сравнивают и сопоставляют свои результаты в таблицах. </a:t>
            </a:r>
          </a:p>
          <a:p>
            <a:r>
              <a:rPr lang="en-US"/>
              <a:t>Дается 2 минуты, после чего класс выслушива</a:t>
            </a:r>
            <a:r>
              <a:rPr lang="ru-RU" altLang="en-US"/>
              <a:t>е</a:t>
            </a:r>
            <a:r>
              <a:rPr lang="en-US"/>
              <a:t>т  пары и сравнивают свои результаты с остальными.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>We both consider/ believe/ supose that...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>Our opinions/ points of view about ... is opposite.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>As for </a:t>
            </a:r>
            <a:r>
              <a:rPr lang="en-US" altLang="en-US" sz="2800" i="1" u="sng">
                <a:latin typeface="Times New Roman" panose="02020603050405020304" pitchFamily="18" charset="0"/>
              </a:rPr>
              <a:t>smoking</a:t>
            </a:r>
            <a:r>
              <a:rPr lang="en-US" altLang="en-US" sz="2800" i="1">
                <a:latin typeface="Times New Roman" panose="02020603050405020304" pitchFamily="18" charset="0"/>
              </a:rPr>
              <a:t>.., our opinion depends on many things, e.g. ...</a:t>
            </a:r>
          </a:p>
          <a:p>
            <a:pPr marL="0" indent="0">
              <a:buNone/>
            </a:pPr>
            <a:endParaRPr lang="en-US" altLang="en-US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/>
              <a:t>S-E-N-T-E-N-C-E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Group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/>
              <a:t>В центре доски/ ватмана пишем предложение.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/>
              <a:t>Затем по цепочке с каждым словом составляем предложения (можно по одной теме).</a:t>
            </a:r>
          </a:p>
          <a:p>
            <a:pPr>
              <a:buFont typeface="Arial" panose="020B0604020202020204" pitchFamily="34" charset="0"/>
              <a:buChar char="•"/>
            </a:pPr>
            <a:endParaRPr lang="ru-RU"/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800" i="1"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i="1">
                <a:latin typeface="Times New Roman" panose="02020603050405020304" pitchFamily="18" charset="0"/>
              </a:rPr>
              <a:t>I want to visit different countries.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595370" y="4893945"/>
            <a:ext cx="379857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anose="02020603050405020304" pitchFamily="18" charset="0"/>
              </a:rPr>
              <a:t>Visit our foreign friends.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202940" y="3564890"/>
            <a:ext cx="439229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anose="02020603050405020304" pitchFamily="18" charset="0"/>
              </a:rPr>
              <a:t>People want to communicate.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69410" y="3972560"/>
            <a:ext cx="574040" cy="46799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" name="Straight Arrow Connector 7"/>
          <p:cNvCxnSpPr/>
          <p:nvPr/>
        </p:nvCxnSpPr>
        <p:spPr>
          <a:xfrm flipH="1">
            <a:off x="4214495" y="4606925"/>
            <a:ext cx="845820" cy="43815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9" name="Text Box 8"/>
          <p:cNvSpPr txBox="1"/>
          <p:nvPr/>
        </p:nvSpPr>
        <p:spPr>
          <a:xfrm>
            <a:off x="298450" y="3972560"/>
            <a:ext cx="290449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anose="02020603050405020304" pitchFamily="18" charset="0"/>
              </a:rPr>
              <a:t>I am keen on travelling</a:t>
            </a:r>
            <a:r>
              <a:rPr lang="en-US"/>
              <a:t>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145030" y="4440555"/>
            <a:ext cx="1208405" cy="1524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1" name="Straight Arrow Connector 10"/>
          <p:cNvCxnSpPr/>
          <p:nvPr/>
        </p:nvCxnSpPr>
        <p:spPr>
          <a:xfrm flipV="1">
            <a:off x="6782435" y="3866515"/>
            <a:ext cx="1798320" cy="42291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2" name="Straight Arrow Connector 11"/>
          <p:cNvCxnSpPr/>
          <p:nvPr/>
        </p:nvCxnSpPr>
        <p:spPr>
          <a:xfrm>
            <a:off x="7393940" y="4606925"/>
            <a:ext cx="876300" cy="70993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3" name="Rounded Rectangular Callout 12"/>
          <p:cNvSpPr/>
          <p:nvPr/>
        </p:nvSpPr>
        <p:spPr>
          <a:xfrm>
            <a:off x="8671560" y="2869565"/>
            <a:ext cx="3157220" cy="920750"/>
          </a:xfrm>
          <a:prstGeom prst="wedgeRoundRectCallout">
            <a:avLst>
              <a:gd name="adj1" fmla="val -50321"/>
              <a:gd name="adj2" fmla="val 68758"/>
              <a:gd name="adj3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8928735" y="5226685"/>
            <a:ext cx="3036570" cy="998220"/>
          </a:xfrm>
          <a:prstGeom prst="wedgeRoundRectCallout">
            <a:avLst>
              <a:gd name="adj1" fmla="val -69594"/>
              <a:gd name="adj2" fmla="val -50436"/>
              <a:gd name="adj3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?</a:t>
            </a:r>
            <a:endParaRPr kumimoji="0" lang="en-US" altLang="zh-CN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154430"/>
          </a:xfrm>
        </p:spPr>
        <p:txBody>
          <a:bodyPr/>
          <a:lstStyle/>
          <a:p>
            <a:pPr algn="ctr"/>
            <a:r>
              <a:rPr lang="ru-RU" altLang="en-US" sz="54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ОГЭ по английскому языку</a:t>
            </a:r>
            <a:br>
              <a:rPr lang="ru-RU" altLang="en-US" sz="54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устная часть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7655"/>
            <a:ext cx="10972800" cy="4570095"/>
          </a:xfrm>
        </p:spPr>
        <p:txBody>
          <a:bodyPr/>
          <a:lstStyle/>
          <a:p>
            <a:r>
              <a:rPr lang="ru-RU" altLang="en-US"/>
              <a:t>чтение текста научно-популярного характера;</a:t>
            </a:r>
          </a:p>
          <a:p>
            <a:endParaRPr lang="ru-RU" altLang="en-US"/>
          </a:p>
          <a:p>
            <a:r>
              <a:rPr lang="ru-RU" altLang="en-US"/>
              <a:t>Диалогическая речь, ответить на вопросы;</a:t>
            </a:r>
          </a:p>
          <a:p>
            <a:endParaRPr lang="ru-RU" altLang="en-US"/>
          </a:p>
          <a:p>
            <a:r>
              <a:rPr lang="ru-RU" altLang="en-US"/>
              <a:t>Монологическое высказывание, основываясь на предложенный план.</a:t>
            </a:r>
          </a:p>
          <a:p>
            <a:pPr marL="0" indent="0" algn="ctr">
              <a:buNone/>
            </a:pPr>
            <a:r>
              <a:rPr lang="ru-RU" altLang="ru-RU"/>
              <a:t> </a:t>
            </a:r>
            <a:r>
              <a:rPr lang="ru-RU" altLang="ru-RU">
                <a:latin typeface="Comic Sans MS" panose="030F0702030302020204" charset="0"/>
              </a:rPr>
              <a:t>На уроке задача учителя создать ситуацию, побуждающую к говорению.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696191"/>
          </a:xfrm>
        </p:spPr>
        <p:txBody>
          <a:bodyPr/>
          <a:lstStyle/>
          <a:p>
            <a:pPr algn="ctr"/>
            <a:r>
              <a:rPr lang="en-US" altLang="en-US" sz="5400" dirty="0" smtClean="0"/>
              <a:t>Associations</a:t>
            </a:r>
            <a:endParaRPr lang="ru-RU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" y="1174750"/>
            <a:ext cx="11739880" cy="4953000"/>
          </a:xfrm>
        </p:spPr>
        <p:txBody>
          <a:bodyPr/>
          <a:lstStyle/>
          <a:p>
            <a:r>
              <a:rPr lang="en-US"/>
              <a:t>What is the date? (10 January)</a:t>
            </a:r>
          </a:p>
          <a:p>
            <a:r>
              <a:rPr lang="en-US"/>
              <a:t>What association do you have with 10? (We have 10 fingers)</a:t>
            </a:r>
          </a:p>
          <a:p>
            <a:r>
              <a:rPr lang="en-US"/>
              <a:t>What about January?</a:t>
            </a:r>
          </a:p>
          <a:p>
            <a:r>
              <a:rPr lang="en-US"/>
              <a:t>Write down the words with Juice-Ant-Nose-U-A-R-Y</a:t>
            </a:r>
          </a:p>
          <a:p>
            <a:r>
              <a:rPr lang="en-US"/>
              <a:t>Make up a sentence with the words.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/>
              <a:t>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5454"/>
            <a:ext cx="10972800" cy="4953000"/>
          </a:xfrm>
        </p:spPr>
        <p:txBody>
          <a:bodyPr/>
          <a:lstStyle/>
          <a:p>
            <a:r>
              <a:rPr lang="en-US" dirty="0"/>
              <a:t>What is it?</a:t>
            </a:r>
          </a:p>
          <a:p>
            <a:r>
              <a:rPr lang="en-US" dirty="0"/>
              <a:t>Who is it?</a:t>
            </a:r>
          </a:p>
          <a:p>
            <a:r>
              <a:rPr lang="en-US" dirty="0"/>
              <a:t>What is he/she doing?</a:t>
            </a:r>
          </a:p>
          <a:p>
            <a:r>
              <a:rPr lang="en-US" dirty="0"/>
              <a:t>What is he/she wearing?</a:t>
            </a:r>
          </a:p>
          <a:p>
            <a:r>
              <a:rPr lang="en-US" dirty="0"/>
              <a:t>Where is he/she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What has he/she just done?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2" y="1551709"/>
            <a:ext cx="5112328" cy="48629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6470072" y="1551710"/>
            <a:ext cx="2154383" cy="5029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624455" y="3722978"/>
            <a:ext cx="3075709" cy="2857932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9878291" y="1593415"/>
            <a:ext cx="1821873" cy="2563092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482446" y="1551708"/>
            <a:ext cx="1537854" cy="637311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Picture Logic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 1 She is a </a:t>
            </a:r>
            <a:r>
              <a:rPr lang="en-US" dirty="0" smtClean="0"/>
              <a:t>guide.</a:t>
            </a:r>
            <a:endParaRPr lang="en-US" dirty="0"/>
          </a:p>
          <a:p>
            <a:endParaRPr lang="en-US" dirty="0"/>
          </a:p>
          <a:p>
            <a:r>
              <a:rPr lang="en-US" dirty="0"/>
              <a:t>Pic 2 She has </a:t>
            </a:r>
            <a:r>
              <a:rPr lang="en-US" dirty="0" smtClean="0"/>
              <a:t>a large </a:t>
            </a:r>
            <a:r>
              <a:rPr lang="en-US" dirty="0"/>
              <a:t>family.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Pic 3 She used to be a nurse.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87" y="1034186"/>
            <a:ext cx="2632363" cy="2105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79" y="3541714"/>
            <a:ext cx="2299854" cy="2867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" y="4378036"/>
            <a:ext cx="2835852" cy="21513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11" y="4378037"/>
            <a:ext cx="2184689" cy="2151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711" y="4378036"/>
            <a:ext cx="2604654" cy="2479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/>
              <a:t>Pull  - Push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6" y="1492250"/>
            <a:ext cx="11455054" cy="4953000"/>
          </a:xfrm>
        </p:spPr>
        <p:txBody>
          <a:bodyPr/>
          <a:lstStyle/>
          <a:p>
            <a:r>
              <a:rPr lang="en-US" dirty="0"/>
              <a:t>Look at the picture. One of you is </a:t>
            </a:r>
            <a:r>
              <a:rPr lang="ru-RU" dirty="0" smtClean="0"/>
              <a:t> </a:t>
            </a:r>
          </a:p>
          <a:p>
            <a:r>
              <a:rPr lang="en-US" dirty="0" smtClean="0"/>
              <a:t>a </a:t>
            </a:r>
            <a:r>
              <a:rPr lang="en-US" dirty="0"/>
              <a:t>positive thinker. </a:t>
            </a:r>
          </a:p>
          <a:p>
            <a:pPr marL="0" indent="0">
              <a:buNone/>
            </a:pPr>
            <a:r>
              <a:rPr lang="en-US" dirty="0"/>
              <a:t>The second one is a negative thinker.</a:t>
            </a:r>
          </a:p>
          <a:p>
            <a:pPr marL="0" indent="0">
              <a:buNone/>
            </a:pPr>
            <a:r>
              <a:rPr lang="en-US" dirty="0"/>
              <a:t>Stand back to back and hold each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others </a:t>
            </a:r>
            <a:r>
              <a:rPr lang="en-US" dirty="0"/>
              <a:t>hands.</a:t>
            </a:r>
          </a:p>
          <a:p>
            <a:pPr marL="0" indent="0">
              <a:buNone/>
            </a:pPr>
            <a:r>
              <a:rPr lang="en-US" dirty="0"/>
              <a:t> Give 3-4 arguments and support them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The pictures of Andy Warhol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121" y="1384877"/>
            <a:ext cx="4288879" cy="51677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85" y="4142921"/>
            <a:ext cx="2601685" cy="2549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>
                <a:sym typeface="+mn-ea"/>
              </a:rPr>
              <a:t>Running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Pair work</a:t>
            </a:r>
          </a:p>
          <a:p>
            <a:r>
              <a:rPr lang="ru-RU" altLang="en-US"/>
              <a:t>О</a:t>
            </a:r>
            <a:r>
              <a:rPr lang="en-US"/>
              <a:t>дин будет записывать предложения, которые будет диктовать ему второй. </a:t>
            </a:r>
          </a:p>
          <a:p>
            <a:r>
              <a:rPr lang="en-US"/>
              <a:t>Задача второго -  найти на стенах, прочитать и озвучить предложения своему партнеру. </a:t>
            </a:r>
          </a:p>
          <a:p>
            <a:r>
              <a:rPr lang="en-US"/>
              <a:t>Как только они запишут пять предложений, их задача расположить их в логическом порядке. </a:t>
            </a:r>
          </a:p>
          <a:p>
            <a:r>
              <a:rPr lang="en-US"/>
              <a:t>В качестве текста может быть взято стихотворение, песня и тд.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>
                <a:sym typeface="+mn-ea"/>
              </a:rPr>
              <a:t>Board races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Group work</a:t>
            </a:r>
          </a:p>
          <a:p>
            <a:r>
              <a:rPr lang="en-US"/>
              <a:t> Класс делится на две группы, которые встают перед доской. </a:t>
            </a:r>
          </a:p>
          <a:p>
            <a:r>
              <a:rPr lang="ru-RU"/>
              <a:t>П</a:t>
            </a:r>
            <a:r>
              <a:rPr lang="en-US"/>
              <a:t>о команде учителя учащиеся записывают словарные слова (неправильные глаголы, ассоциации) на доску. </a:t>
            </a:r>
          </a:p>
          <a:p>
            <a:r>
              <a:rPr lang="en-US"/>
              <a:t>Оценивается скорость и правильность выполнения задания</a:t>
            </a:r>
            <a:r>
              <a:rPr lang="ru-RU" altLang="en-US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3" y="4640406"/>
            <a:ext cx="3035630" cy="1999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>
                <a:sym typeface="+mn-ea"/>
              </a:rPr>
              <a:t>A cup of conversation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Pair Work</a:t>
            </a:r>
          </a:p>
          <a:p>
            <a:r>
              <a:rPr lang="en-US" dirty="0"/>
              <a:t>В </a:t>
            </a:r>
            <a:r>
              <a:rPr lang="en-US" dirty="0" err="1"/>
              <a:t>чашку</a:t>
            </a:r>
            <a:r>
              <a:rPr lang="en-US" dirty="0"/>
              <a:t> </a:t>
            </a:r>
            <a:r>
              <a:rPr lang="en-US" dirty="0" err="1"/>
              <a:t>кладутся</a:t>
            </a:r>
            <a:r>
              <a:rPr lang="en-US" dirty="0"/>
              <a:t> </a:t>
            </a:r>
            <a:r>
              <a:rPr lang="en-US" dirty="0" err="1"/>
              <a:t>листки</a:t>
            </a:r>
            <a:r>
              <a:rPr lang="en-US" dirty="0"/>
              <a:t> с </a:t>
            </a:r>
            <a:r>
              <a:rPr lang="en-US" dirty="0" err="1"/>
              <a:t>написанными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них</a:t>
            </a:r>
            <a:r>
              <a:rPr lang="en-US" dirty="0"/>
              <a:t> </a:t>
            </a:r>
            <a:r>
              <a:rPr lang="en-US" dirty="0" err="1"/>
              <a:t>темами</a:t>
            </a:r>
            <a:r>
              <a:rPr lang="en-US" dirty="0"/>
              <a:t>. </a:t>
            </a:r>
          </a:p>
          <a:p>
            <a:r>
              <a:rPr lang="en-US" dirty="0" err="1"/>
              <a:t>Группа</a:t>
            </a:r>
            <a:r>
              <a:rPr lang="en-US" dirty="0"/>
              <a:t> </a:t>
            </a:r>
            <a:r>
              <a:rPr lang="en-US" dirty="0" err="1"/>
              <a:t>делится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пары</a:t>
            </a:r>
            <a:r>
              <a:rPr lang="en-US" dirty="0"/>
              <a:t>, </a:t>
            </a:r>
            <a:r>
              <a:rPr lang="en-US" dirty="0" err="1"/>
              <a:t>каждая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которых</a:t>
            </a:r>
            <a:r>
              <a:rPr lang="en-US" dirty="0"/>
              <a:t> </a:t>
            </a:r>
            <a:r>
              <a:rPr lang="en-US" dirty="0" err="1"/>
              <a:t>получает</a:t>
            </a:r>
            <a:r>
              <a:rPr lang="en-US" dirty="0"/>
              <a:t> </a:t>
            </a:r>
            <a:r>
              <a:rPr lang="en-US" dirty="0" err="1"/>
              <a:t>разговорную</a:t>
            </a:r>
            <a:r>
              <a:rPr lang="en-US" dirty="0"/>
              <a:t> </a:t>
            </a:r>
            <a:r>
              <a:rPr lang="en-US" dirty="0" err="1"/>
              <a:t>тему</a:t>
            </a:r>
            <a:r>
              <a:rPr lang="en-US" dirty="0"/>
              <a:t>. </a:t>
            </a:r>
          </a:p>
          <a:p>
            <a:r>
              <a:rPr lang="en-US" dirty="0"/>
              <a:t>В </a:t>
            </a:r>
            <a:r>
              <a:rPr lang="en-US" dirty="0" err="1"/>
              <a:t>течение</a:t>
            </a:r>
            <a:r>
              <a:rPr lang="en-US" dirty="0"/>
              <a:t> 2 </a:t>
            </a:r>
            <a:r>
              <a:rPr lang="en-US" dirty="0" err="1"/>
              <a:t>минут</a:t>
            </a:r>
            <a:r>
              <a:rPr lang="en-US" dirty="0"/>
              <a:t> </a:t>
            </a:r>
            <a:r>
              <a:rPr lang="en-US" dirty="0" err="1"/>
              <a:t>учащиеся</a:t>
            </a:r>
            <a:r>
              <a:rPr lang="en-US" dirty="0"/>
              <a:t> </a:t>
            </a:r>
            <a:r>
              <a:rPr lang="en-US" dirty="0" err="1"/>
              <a:t>ведут</a:t>
            </a:r>
            <a:r>
              <a:rPr lang="en-US" dirty="0"/>
              <a:t> </a:t>
            </a:r>
            <a:r>
              <a:rPr lang="en-US" dirty="0" err="1"/>
              <a:t>беседу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заданной</a:t>
            </a:r>
            <a:r>
              <a:rPr lang="en-US" dirty="0"/>
              <a:t> </a:t>
            </a:r>
            <a:r>
              <a:rPr lang="en-US" dirty="0" err="1"/>
              <a:t>теме</a:t>
            </a:r>
            <a:r>
              <a:rPr lang="en-US" dirty="0"/>
              <a:t>.</a:t>
            </a:r>
          </a:p>
          <a:p>
            <a:r>
              <a:rPr lang="ru-RU" dirty="0"/>
              <a:t>З</a:t>
            </a:r>
            <a:r>
              <a:rPr lang="en-US" dirty="0" err="1"/>
              <a:t>атем</a:t>
            </a:r>
            <a:r>
              <a:rPr lang="en-US" dirty="0"/>
              <a:t> </a:t>
            </a:r>
            <a:r>
              <a:rPr lang="ru-RU" altLang="en-US" dirty="0"/>
              <a:t>все</a:t>
            </a:r>
            <a:r>
              <a:rPr lang="en-US" dirty="0"/>
              <a:t> </a:t>
            </a:r>
            <a:r>
              <a:rPr lang="en-US" dirty="0" err="1"/>
              <a:t>меняются</a:t>
            </a:r>
            <a:r>
              <a:rPr lang="en-US" dirty="0"/>
              <a:t> </a:t>
            </a:r>
            <a:r>
              <a:rPr lang="en-US" dirty="0" err="1"/>
              <a:t>партнерами</a:t>
            </a:r>
            <a:r>
              <a:rPr lang="en-US" dirty="0"/>
              <a:t> и </a:t>
            </a:r>
            <a:r>
              <a:rPr lang="en-US" dirty="0" err="1"/>
              <a:t>ведут</a:t>
            </a:r>
            <a:r>
              <a:rPr lang="en-US" dirty="0"/>
              <a:t> </a:t>
            </a:r>
            <a:r>
              <a:rPr lang="en-US" dirty="0" err="1"/>
              <a:t>беседу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следующей</a:t>
            </a:r>
            <a:r>
              <a:rPr lang="en-US" dirty="0"/>
              <a:t> </a:t>
            </a:r>
            <a:r>
              <a:rPr lang="en-US" dirty="0" err="1"/>
              <a:t>теме</a:t>
            </a:r>
            <a:r>
              <a:rPr lang="en-US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9" y="190500"/>
            <a:ext cx="2186709" cy="181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610</Words>
  <Application>Microsoft Office PowerPoint</Application>
  <PresentationFormat>Произвольный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Communications and Dialogues</vt:lpstr>
      <vt:lpstr>  РАЗВИТИЕ РЕЧЕВОЙ КОМПЕТЕНЦИИ НА УРОКАХ АНГЛИЙСКОГО ЯЗЫКА</vt:lpstr>
      <vt:lpstr>ОГЭ по английскому языку устная часть</vt:lpstr>
      <vt:lpstr>Associations</vt:lpstr>
      <vt:lpstr>Window</vt:lpstr>
      <vt:lpstr>Picture Logic</vt:lpstr>
      <vt:lpstr>Pull  - Push</vt:lpstr>
      <vt:lpstr>Running sentences</vt:lpstr>
      <vt:lpstr>Board races</vt:lpstr>
      <vt:lpstr>A cup of conversation</vt:lpstr>
      <vt:lpstr>Define it</vt:lpstr>
      <vt:lpstr>Fast Photos</vt:lpstr>
      <vt:lpstr>Opinion dictation</vt:lpstr>
      <vt:lpstr> Opinion dictation </vt:lpstr>
      <vt:lpstr>S-E-N-T-E-N-C-E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Гуманитарная педагогика  РАЗВИТИЕ РЕЧЕВОЙ КОМПЕТЕНЦИИ НА УРОКАХ АНГЛИЙСКОГО ЯЗЫКА</dc:title>
  <dc:creator/>
  <cp:lastModifiedBy>User-2018-06</cp:lastModifiedBy>
  <cp:revision>15</cp:revision>
  <dcterms:created xsi:type="dcterms:W3CDTF">2019-01-08T03:19:00Z</dcterms:created>
  <dcterms:modified xsi:type="dcterms:W3CDTF">2019-04-08T04:10:01Z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1033-10.2.0.5824</vt:lpwstr>
  </property>
</Properties>
</file>