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1FB107-F351-47D7-A4A0-743539B16230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CB86A3-4826-4CA0-A8CB-E35CDF971A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9"/>
            <a:ext cx="8519864" cy="2088231"/>
          </a:xfrm>
        </p:spPr>
        <p:txBody>
          <a:bodyPr/>
          <a:lstStyle/>
          <a:p>
            <a:r>
              <a:rPr lang="ru-RU" dirty="0"/>
              <a:t>Инновационные технологии в логопедической практике.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 учитель-логопед </a:t>
            </a:r>
            <a:r>
              <a:rPr lang="ru-RU" b="1" i="1" dirty="0"/>
              <a:t>Лебедева Т.В.</a:t>
            </a:r>
          </a:p>
          <a:p>
            <a:r>
              <a:rPr lang="ru-RU" dirty="0"/>
              <a:t>МДОУ детский сад № 96</a:t>
            </a:r>
          </a:p>
          <a:p>
            <a:r>
              <a:rPr lang="ru-RU"/>
              <a:t>«Радуга»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58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764704"/>
            <a:ext cx="4762872" cy="6010683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sz="1600" b="1" i="1" dirty="0"/>
              <a:t>Криотерапия -</a:t>
            </a:r>
            <a:r>
              <a:rPr lang="ru-RU" sz="1600" b="1" dirty="0"/>
              <a:t> </a:t>
            </a:r>
          </a:p>
          <a:p>
            <a:pPr marL="109728" indent="0">
              <a:buNone/>
            </a:pPr>
            <a:r>
              <a:rPr lang="ru-RU" sz="1600" b="1" dirty="0"/>
              <a:t>одна из наиболее современных нетрадиционных­ технологий коррекционной педагогики, предполагающей использование игр со льдом с целью развития артикуляционной и  тактильной чувствительности и возбуждения иннервации мышц артикуляционной и тонкой моторики. Тем самым опосредованно происходит вторичная компенсация и развитие моторных центров коры головного мозга. В связи с этим улучшается артикуляционная моторика, произносительные навыки детей и в целом состояние их самостоятельного высказывания.</a:t>
            </a:r>
          </a:p>
          <a:p>
            <a:pPr marL="109728" indent="0">
              <a:buNone/>
            </a:pPr>
            <a:r>
              <a:rPr lang="ru-RU" sz="1600" b="1" dirty="0"/>
              <a:t>Для более продуктивного воздействия мы используем лед и теплую ложку - </a:t>
            </a:r>
          </a:p>
          <a:p>
            <a:pPr marL="109728" indent="0">
              <a:buNone/>
            </a:pPr>
            <a:r>
              <a:rPr lang="ru-RU" sz="1600" b="1" dirty="0"/>
              <a:t> Эффект основан на изменении деятельности сосудов - первоначальный спазм мелких артерий сопровождается выраженным их расширением, что значительно усиливает приток крови к месту воздействия, в результате чего улучшается питание нервных и мышечных тканей. Воздействие холода и тепла приводит к попеременному сокращению и расслаблению мышц. Всё это способствует совершенствованию более тонких движений органов артикуляции и  кисти руки и, как следствие, улучшает процесс развития речи.</a:t>
            </a:r>
          </a:p>
          <a:p>
            <a:pPr marL="109728" indent="0">
              <a:buNone/>
            </a:pP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96" y="707814"/>
            <a:ext cx="3511600" cy="22891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45024"/>
            <a:ext cx="331236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1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12418"/>
            <a:ext cx="3894584" cy="2579529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835777"/>
            <a:ext cx="3898776" cy="2582306"/>
          </a:xfrm>
        </p:spPr>
      </p:pic>
      <p:sp>
        <p:nvSpPr>
          <p:cNvPr id="15" name="Прямоугольник 14"/>
          <p:cNvSpPr/>
          <p:nvPr/>
        </p:nvSpPr>
        <p:spPr>
          <a:xfrm>
            <a:off x="107504" y="476672"/>
            <a:ext cx="45365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Игры и массаж прищепками</a:t>
            </a:r>
          </a:p>
          <a:p>
            <a:endParaRPr lang="ru-RU" sz="1600" b="1" dirty="0"/>
          </a:p>
          <a:p>
            <a:r>
              <a:rPr lang="ru-RU" sz="1600" b="1" dirty="0"/>
              <a:t> Игры и массаж с прищепками развивают мелкую моторику рук. Особенно они полезны, если пальчики ребенка действуют неуверенно, неловко. Игры с прищепками хорошо развивают щипковый хват, способность перераспределять при щипковом хвате мышечный тонус. Очень важно заниматься последовательно (правая рука, левая рука, обе руки), переходить от простого к сложному (прикрепить прищепку большим и средним пальцем, большим и безымянным, большим и мизинцем). Развивая движения пальцев рук, мы тем самым способствуем развитию интеллектуальных и мыслительных процессов ребенка, становлению его речи.</a:t>
            </a:r>
          </a:p>
        </p:txBody>
      </p:sp>
    </p:spTree>
    <p:extLst>
      <p:ext uri="{BB962C8B-B14F-4D97-AF65-F5344CB8AC3E}">
        <p14:creationId xmlns:p14="http://schemas.microsoft.com/office/powerpoint/2010/main" val="811657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692696"/>
            <a:ext cx="4258816" cy="60826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/>
              <a:t>Упражнения с пипеткой –</a:t>
            </a:r>
          </a:p>
          <a:p>
            <a:pPr marL="109728" indent="0">
              <a:buNone/>
            </a:pPr>
            <a:r>
              <a:rPr lang="ru-RU" sz="1600" b="1" dirty="0"/>
              <a:t>Еще одно занятие для развития силы пальцев и мелкой моторики ребенка. Суть занятия такова: необходимо перелить воду из одной емкости в другую при помощи пипетки.</a:t>
            </a:r>
          </a:p>
          <a:p>
            <a:pPr marL="109728" indent="0">
              <a:buNone/>
            </a:pPr>
            <a:r>
              <a:rPr lang="ru-RU" sz="1600" b="1" dirty="0"/>
              <a:t>Самое сложное для ребенка в этой игре – это усвоить последовательность действий: сначала надавливаем на грушу, затем опускаем наконечник в воду, набираем воду, потом, не надавливая, переносим в другую емкость и т.д.</a:t>
            </a:r>
          </a:p>
          <a:p>
            <a:pPr marL="109728" lvl="0" indent="0">
              <a:buNone/>
            </a:pPr>
            <a:r>
              <a:rPr lang="ru-RU" sz="1600" b="1" dirty="0"/>
              <a:t> Для этого упражнения вам понадобится пипетка и небольшие емкости для наливания жидкости. Я использовала в своей работе сподручные средства: части от конструктора, различные мелкие формочки, стаканчики…</a:t>
            </a:r>
          </a:p>
          <a:p>
            <a:pPr marL="109728" indent="0">
              <a:buNone/>
            </a:pPr>
            <a:r>
              <a:rPr lang="ru-RU" sz="1600" b="1" dirty="0"/>
              <a:t>Для старших деток можно использовать в своей работе «рисование» пипетками - </a:t>
            </a:r>
            <a:r>
              <a:rPr lang="ru-RU" sz="1600" b="1" i="1" u="sng" dirty="0"/>
              <a:t>ребенок набирает пипеткой цветную воду и «рисует» капельками на пластиковой доске или бумаге.</a:t>
            </a:r>
          </a:p>
          <a:p>
            <a:pPr marL="109728" lvl="0" indent="0">
              <a:buNone/>
            </a:pPr>
            <a:endParaRPr lang="ru-RU" sz="1600" dirty="0"/>
          </a:p>
          <a:p>
            <a:pPr marL="109728" indent="0">
              <a:buNone/>
            </a:pPr>
            <a:endParaRPr lang="ru-RU" sz="1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176464" cy="3266903"/>
          </a:xfrm>
        </p:spPr>
      </p:pic>
    </p:spTree>
    <p:extLst>
      <p:ext uri="{BB962C8B-B14F-4D97-AF65-F5344CB8AC3E}">
        <p14:creationId xmlns:p14="http://schemas.microsoft.com/office/powerpoint/2010/main" val="2969880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Данная система мероприятий по активизации органов артикуляции с использованием нетрадиционных методов зарекомендовала себя как доступное, эффективное средство, которое можно активно применять в логопедической практике.</a:t>
            </a:r>
          </a:p>
          <a:p>
            <a:r>
              <a:rPr lang="ru-RU" sz="2000" b="1" dirty="0"/>
              <a:t>Применение вышеперечисленных методов способствует достижению положительных результатов в короткие сроки. У детей-логопатов:</a:t>
            </a:r>
          </a:p>
          <a:p>
            <a:r>
              <a:rPr lang="ru-RU" sz="2000" b="1" dirty="0"/>
              <a:t>-нормализуется мышечный тонус органов артикуляции;</a:t>
            </a:r>
          </a:p>
          <a:p>
            <a:r>
              <a:rPr lang="ru-RU" sz="2000" b="1" dirty="0"/>
              <a:t>-стимулируются двигательные функции артикуляционного аппарата;</a:t>
            </a:r>
          </a:p>
          <a:p>
            <a:r>
              <a:rPr lang="ru-RU" sz="2000" b="1" dirty="0"/>
              <a:t>-активизируется речевая функция</a:t>
            </a:r>
          </a:p>
          <a:p>
            <a:r>
              <a:rPr lang="ru-RU" sz="2000" b="1" dirty="0"/>
              <a:t>-повышается работоспособность,</a:t>
            </a:r>
          </a:p>
          <a:p>
            <a:r>
              <a:rPr lang="ru-RU" sz="2000" b="1" dirty="0"/>
              <a:t>- улучшается соматическое состояние.</a:t>
            </a:r>
          </a:p>
        </p:txBody>
      </p:sp>
    </p:spTree>
    <p:extLst>
      <p:ext uri="{BB962C8B-B14F-4D97-AF65-F5344CB8AC3E}">
        <p14:creationId xmlns:p14="http://schemas.microsoft.com/office/powerpoint/2010/main" val="2817460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24480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Инновационные технологии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/>
              <a:t>Внедренные, новые, обладающие повышенной эффективностью методы и инструменты, приемы, являющиеся конечным результатом интеллектуальной деятельности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364404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59340"/>
            <a:ext cx="6174432" cy="437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76470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Любая инновация, используемая в логопедической практике, относится к так называемым «</a:t>
            </a:r>
            <a:r>
              <a:rPr lang="ru-RU" sz="3200" b="1" dirty="0" err="1"/>
              <a:t>микроинновациям</a:t>
            </a:r>
            <a:r>
              <a:rPr lang="ru-RU" sz="3200" b="1" dirty="0"/>
              <a:t>», поскольку ее использование не меняет базисную организацию логопедической помощи, а лишь локально модифицирует ее методическую составляющую</a:t>
            </a:r>
          </a:p>
        </p:txBody>
      </p:sp>
    </p:spTree>
    <p:extLst>
      <p:ext uri="{BB962C8B-B14F-4D97-AF65-F5344CB8AC3E}">
        <p14:creationId xmlns:p14="http://schemas.microsoft.com/office/powerpoint/2010/main" val="172961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Применительно к педагогическому процессу </a:t>
            </a:r>
            <a:r>
              <a:rPr lang="ru-RU" sz="2800" b="1" dirty="0">
                <a:solidFill>
                  <a:srgbClr val="FF0000"/>
                </a:solidFill>
              </a:rPr>
              <a:t>«инновация» </a:t>
            </a:r>
            <a:r>
              <a:rPr lang="ru-RU" sz="2800" b="1" dirty="0"/>
              <a:t>означает введение нового в цели, содержание, методы и формы образования, организацию совместной деятельности педагога и ребенка.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Основным </a:t>
            </a:r>
            <a:r>
              <a:rPr lang="ru-RU" sz="2800" b="1" i="1" dirty="0">
                <a:solidFill>
                  <a:srgbClr val="FF0000"/>
                </a:solidFill>
              </a:rPr>
              <a:t>критерием </a:t>
            </a:r>
            <a:r>
              <a:rPr lang="ru-RU" sz="2800" b="1" dirty="0">
                <a:solidFill>
                  <a:srgbClr val="FF0000"/>
                </a:solidFill>
              </a:rPr>
              <a:t>«</a:t>
            </a:r>
            <a:r>
              <a:rPr lang="ru-RU" sz="2800" b="1" dirty="0" err="1">
                <a:solidFill>
                  <a:srgbClr val="FF0000"/>
                </a:solidFill>
              </a:rPr>
              <a:t>инновационности</a:t>
            </a:r>
            <a:r>
              <a:rPr lang="ru-RU" sz="2800" b="1" dirty="0">
                <a:solidFill>
                  <a:srgbClr val="FF0000"/>
                </a:solidFill>
              </a:rPr>
              <a:t>» технологии </a:t>
            </a:r>
            <a:r>
              <a:rPr lang="ru-RU" sz="2800" b="1" dirty="0"/>
              <a:t>является повышение эффективности образовательного процесса за счет ее применения.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17410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Инновационные технологии в логопедии: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/>
              <a:t>Современные технологии элементов логопедического и пальцевого массажа;</a:t>
            </a:r>
          </a:p>
          <a:p>
            <a:pPr marL="109728" indent="0">
              <a:buNone/>
            </a:pPr>
            <a:endParaRPr lang="ru-RU" sz="4000" b="1" i="1" dirty="0"/>
          </a:p>
          <a:p>
            <a:r>
              <a:rPr lang="ru-RU" sz="4000" b="1" i="1" dirty="0"/>
              <a:t>Криотерапия</a:t>
            </a:r>
          </a:p>
        </p:txBody>
      </p:sp>
    </p:spTree>
    <p:extLst>
      <p:ext uri="{BB962C8B-B14F-4D97-AF65-F5344CB8AC3E}">
        <p14:creationId xmlns:p14="http://schemas.microsoft.com/office/powerpoint/2010/main" val="157749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504056"/>
          </a:xfrm>
        </p:spPr>
        <p:txBody>
          <a:bodyPr>
            <a:normAutofit fontScale="90000"/>
          </a:bodyPr>
          <a:lstStyle/>
          <a:p>
            <a:br>
              <a:rPr lang="ru-RU" sz="3600" dirty="0"/>
            </a:br>
            <a:r>
              <a:rPr lang="ru-RU" sz="3600" dirty="0"/>
              <a:t>Элементы логопедического массажа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50177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dirty="0"/>
              <a:t>Массаж мышц периферического речевого аппарата помогает нормализовать мышечный тонус и тем самым подготовить мышцы к выполнению сложных движений, необходимых при артикуляции звуков.</a:t>
            </a:r>
          </a:p>
          <a:p>
            <a:endParaRPr lang="ru-RU" sz="2400" b="1" dirty="0"/>
          </a:p>
          <a:p>
            <a:pPr marL="109728" indent="0">
              <a:buNone/>
            </a:pPr>
            <a:r>
              <a:rPr lang="ru-RU" sz="2400" b="1" dirty="0"/>
              <a:t>Выполнение приёмов логопедического массажа требует чёткой диагностики состояния мышечного тонуса не только собственно мышц, участвующих в артикуляции, но также мышц лица и шеи.</a:t>
            </a:r>
          </a:p>
          <a:p>
            <a:pPr marL="109728" indent="0">
              <a:buNone/>
            </a:pPr>
            <a:r>
              <a:rPr lang="ru-RU" sz="2400" b="1" i="1" dirty="0"/>
              <a:t>Поэтому, в своей работе я использую </a:t>
            </a:r>
            <a:r>
              <a:rPr lang="ru-RU" sz="2400" b="1" i="1" dirty="0">
                <a:solidFill>
                  <a:srgbClr val="FF0000"/>
                </a:solidFill>
              </a:rPr>
              <a:t>элементы логопедического массажа.</a:t>
            </a:r>
            <a:endParaRPr lang="en-US" sz="2400" b="1" i="1" dirty="0">
              <a:solidFill>
                <a:srgbClr val="FF0000"/>
              </a:solidFill>
            </a:endParaRPr>
          </a:p>
          <a:p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82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Развитие подвижности артикуляционного аппарата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ru-RU" b="1" dirty="0"/>
              <a:t>Известно, что произношение звуков обеспечивается хорошей подвижностью и дифференцированной работой органов артикулярного аппарата. Выработать чёткие и согласованные движения органов артикуляции помогает не только проведение артикуляционной гимнастики в традиционном её виде, но и разнообразные нетрадиционные артикуляционные упражнения, которые носят игровой характер и вызывают положительные эмоции у детей: артикуляционные упражнения с шариком и упражнения с ложками.</a:t>
            </a:r>
          </a:p>
        </p:txBody>
      </p:sp>
    </p:spTree>
    <p:extLst>
      <p:ext uri="{BB962C8B-B14F-4D97-AF65-F5344CB8AC3E}">
        <p14:creationId xmlns:p14="http://schemas.microsoft.com/office/powerpoint/2010/main" val="117208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620688"/>
            <a:ext cx="4474840" cy="6154699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300" b="1" i="1" dirty="0"/>
              <a:t>Упражнения с ложкой </a:t>
            </a:r>
          </a:p>
          <a:p>
            <a:pPr marL="109728" indent="0">
              <a:buNone/>
            </a:pPr>
            <a:endParaRPr lang="ru-RU" sz="2300" b="1" i="1" dirty="0"/>
          </a:p>
          <a:p>
            <a:pPr marL="109728" indent="0">
              <a:buNone/>
            </a:pPr>
            <a:r>
              <a:rPr lang="ru-RU" b="1" dirty="0"/>
              <a:t>1.Чайную ложку зажать в кулак и приставить к углу рта, толкать языком в вогнутую сторону ложки влево и вправо, соответственно поворачивая руку с ложкой. 2. Толкать ложку в вогнутую часть вверх и вниз. </a:t>
            </a:r>
          </a:p>
          <a:p>
            <a:pPr marL="109728" indent="0">
              <a:buNone/>
            </a:pPr>
            <a:r>
              <a:rPr lang="ru-RU" b="1" dirty="0"/>
              <a:t>3. То же, но подталкивать ложку в выпуклую часть.</a:t>
            </a:r>
          </a:p>
          <a:p>
            <a:pPr marL="109728" indent="0">
              <a:buNone/>
            </a:pPr>
            <a:r>
              <a:rPr lang="ru-RU" b="1" dirty="0"/>
              <a:t> 4. Язык – «лопаточка». Похлопывать выпуклой частью чайной ложки по языку.</a:t>
            </a:r>
          </a:p>
          <a:p>
            <a:pPr marL="109728" indent="0">
              <a:buNone/>
            </a:pPr>
            <a:r>
              <a:rPr lang="ru-RU" b="1" dirty="0"/>
              <a:t> 5. Толчками надавливать краем ложки на расслабленный язык.</a:t>
            </a:r>
          </a:p>
          <a:p>
            <a:pPr marL="109728" indent="0">
              <a:buNone/>
            </a:pPr>
            <a:r>
              <a:rPr lang="ru-RU" b="1" dirty="0"/>
              <a:t> 6. Губы растянуть в улыбку. Выпуклой частью чайной ложки совершать круговые движения вокруг губ по часовой стрелке и против часовой стрелки.</a:t>
            </a:r>
          </a:p>
          <a:p>
            <a:pPr marL="109728" indent="0">
              <a:buNone/>
            </a:pPr>
            <a:r>
              <a:rPr lang="ru-RU" b="1" dirty="0"/>
              <a:t> 7. Взять по чайной ложечке в правую и левую руку и совершать легкие похлопывающие движения по щекам снизу вверх и сверху вниз. 8. Круговые движения чайными ложками по щекам (от носа к ушам и обратно).</a:t>
            </a:r>
          </a:p>
          <a:p>
            <a:pPr marL="109728" indent="0">
              <a:buNone/>
            </a:pPr>
            <a:r>
              <a:rPr lang="ru-RU" b="1" dirty="0"/>
              <a:t> 9. Похлопывание чайными ложками по щекам обеими руками одновременно от углов растянутого в улыбке рта к вискам и обратно. Дети с удовольствием помогают ложками своему язычку «подняться на лифте на верхний этаж», отрабатывая верхний подъём языка; делают массаж языка, губ, поколачивая, похлопывая и поглаживая их ложками.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0" y="1124744"/>
            <a:ext cx="3358549" cy="22322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325094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6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4680520" cy="6226707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i="1" dirty="0"/>
              <a:t>Упражнения с шариком</a:t>
            </a:r>
          </a:p>
          <a:p>
            <a:pPr marL="109728" indent="0">
              <a:buNone/>
            </a:pPr>
            <a:r>
              <a:rPr lang="ru-RU" b="1" dirty="0"/>
              <a:t> 1. Двигать шарик по горизонтально натянутой на пальцах обеих рук веревке языком вправо- влево.</a:t>
            </a:r>
          </a:p>
          <a:p>
            <a:pPr marL="109728" indent="0">
              <a:buNone/>
            </a:pPr>
            <a:r>
              <a:rPr lang="ru-RU" b="1" dirty="0"/>
              <a:t> 2. Двигать шарик по вертикально натянутой веревочке вверх (вниз шарик падает произвольно).</a:t>
            </a:r>
          </a:p>
          <a:p>
            <a:pPr marL="109728" indent="0">
              <a:buNone/>
            </a:pPr>
            <a:r>
              <a:rPr lang="ru-RU" b="1" dirty="0"/>
              <a:t> 3. Толкать языком шарик вверх-вниз, веревка натянута горизонтально.</a:t>
            </a:r>
          </a:p>
          <a:p>
            <a:pPr marL="109728" indent="0">
              <a:buNone/>
            </a:pPr>
            <a:r>
              <a:rPr lang="ru-RU" b="1" dirty="0"/>
              <a:t> 4. Язык – «чашечка», цель: поймать шарик в «чашечку».</a:t>
            </a:r>
          </a:p>
          <a:p>
            <a:pPr marL="109728" indent="0">
              <a:buNone/>
            </a:pPr>
            <a:r>
              <a:rPr lang="ru-RU" b="1" dirty="0"/>
              <a:t> 5. Ловить шарик губами, с силой выталкивать, «выплевывая» его.</a:t>
            </a:r>
          </a:p>
          <a:p>
            <a:pPr marL="109728" indent="0">
              <a:buNone/>
            </a:pPr>
            <a:r>
              <a:rPr lang="ru-RU" b="1" dirty="0"/>
              <a:t> 6. Поймать шарик губами. Сомкнуть, насколько это можно, губы и покатать шарик от щеки к щеке.</a:t>
            </a:r>
          </a:p>
          <a:p>
            <a:pPr marL="109728" indent="0">
              <a:buNone/>
            </a:pPr>
            <a:r>
              <a:rPr lang="ru-RU" b="1" dirty="0"/>
              <a:t> 7. Рассказывать скороговорки с шариком во рту, держа руками веревочку. </a:t>
            </a:r>
          </a:p>
          <a:p>
            <a:pPr marL="109728" indent="0">
              <a:buNone/>
            </a:pPr>
            <a:r>
              <a:rPr lang="ru-RU" b="1" dirty="0"/>
              <a:t>Примечание: во время работы взрослый удерживает веревку в руке, а шарик с веревочкой после каждого артикуляционного упражнения тщательно промывать теплой водой с мылом. </a:t>
            </a:r>
          </a:p>
          <a:p>
            <a:pPr marL="109728" indent="0">
              <a:buNone/>
            </a:pPr>
            <a:r>
              <a:rPr lang="ru-RU" b="1" dirty="0"/>
              <a:t>Артикуляционные упражнения с шариком усиливают воздействие на мышцы языка.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946" y="980728"/>
            <a:ext cx="3247363" cy="21573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58" y="3717032"/>
            <a:ext cx="3462905" cy="230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8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</TotalTime>
  <Words>1071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Trebuchet MS</vt:lpstr>
      <vt:lpstr>Wingdings 2</vt:lpstr>
      <vt:lpstr>Городская</vt:lpstr>
      <vt:lpstr>Инновационные технологии в логопедической практике.</vt:lpstr>
      <vt:lpstr>Инновационные технологии -</vt:lpstr>
      <vt:lpstr>Презентация PowerPoint</vt:lpstr>
      <vt:lpstr>Презентация PowerPoint</vt:lpstr>
      <vt:lpstr>Инновационные технологии в логопедии: </vt:lpstr>
      <vt:lpstr> Элементы логопедического массажа</vt:lpstr>
      <vt:lpstr>Развитие подвижности артикуляционного аппарата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в логопедической работе.</dc:title>
  <dc:creator>User</dc:creator>
  <cp:lastModifiedBy>123</cp:lastModifiedBy>
  <cp:revision>21</cp:revision>
  <dcterms:created xsi:type="dcterms:W3CDTF">2017-03-23T17:13:42Z</dcterms:created>
  <dcterms:modified xsi:type="dcterms:W3CDTF">2022-04-08T12:47:09Z</dcterms:modified>
</cp:coreProperties>
</file>