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5"/>
      <p:bold r:id="rId26"/>
    </p:embeddedFont>
    <p:embeddedFont>
      <p:font typeface="Arial Black" panose="020B0A04020102020204" pitchFamily="34" charset="0"/>
      <p:regular r:id="rId27"/>
      <p:bold r:id="rId28"/>
    </p:embeddedFont>
    <p:embeddedFont>
      <p:font typeface="Source Code Pro" panose="020B0509030403020204" pitchFamily="49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5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ecf9ef650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ecf9ef650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cf9ef650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cf9ef650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cf9ef650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cf9ef650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cf9ef650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cf9ef650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cf9ef650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cf9ef650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cf9ef650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cf9ef650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cf9ef650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cf9ef650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cf17f3d7c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cf17f3d7c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cf17f3d7c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cf17f3d7c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cf9ef650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cf9ef650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cf17f3d7c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ecf17f3d7c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ecf17f3d7c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ecf17f3d7c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cf17f3d7c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cf17f3d7c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cf17f3d7c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cf17f3d7c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cf17f3d7c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cf17f3d7c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cf17f3d7c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cf17f3d7c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cf17f3d7c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cf17f3d7c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cf9ef650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cf9ef650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cf17f3d7c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cf17f3d7c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cf9ef650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cf9ef650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cf9ef650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cf9ef650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forms/d/1VUNnKj3efXTJgipk_7e8WoXzOjdrfCt1D1fEoSKce98/ed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tmir.ru/product/index/id/2944731/" TargetMode="External"/><Relationship Id="rId3" Type="http://schemas.openxmlformats.org/officeDocument/2006/relationships/hyperlink" Target="https://golos-pravda.ru/news/obshhestvo/55257-ot-chego-v-sovremennom-mire-sleduet-zashhishhat-detej/" TargetMode="External"/><Relationship Id="rId7" Type="http://schemas.openxmlformats.org/officeDocument/2006/relationships/hyperlink" Target="https://simdou3.crimea-school.ru/content/vishenka" TargetMode="External"/><Relationship Id="rId2" Type="http://schemas.openxmlformats.org/officeDocument/2006/relationships/hyperlink" Target="https://online.globus.ru/products/yogurt-pitevoy-agusha-immuniti-severnye-yagody-s-8-mesyatsev-2-7-180-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ro-kur.ru/idealnyj-nasest-dlya-kur-kak-sdelat-svoimi-rukami/" TargetMode="External"/><Relationship Id="rId11" Type="http://schemas.openxmlformats.org/officeDocument/2006/relationships/hyperlink" Target="https://www.vectorhq.com/psd/yellow-light-psd-439859" TargetMode="External"/><Relationship Id="rId5" Type="http://schemas.openxmlformats.org/officeDocument/2006/relationships/hyperlink" Target="https://xcook.info/product/konfeti-shokoladnie.html" TargetMode="External"/><Relationship Id="rId10" Type="http://schemas.openxmlformats.org/officeDocument/2006/relationships/hyperlink" Target="https://nsportal.ru/detskiy-sad/materialy-dlya-roditeley/2020/05/01/sostav-chisla" TargetMode="External"/><Relationship Id="rId4" Type="http://schemas.openxmlformats.org/officeDocument/2006/relationships/hyperlink" Target="https://bi.ua/rus/product/mashinka-igrushechnaya-bugatti-chironmaisto-31514-met-blueblack.html" TargetMode="External"/><Relationship Id="rId9" Type="http://schemas.openxmlformats.org/officeDocument/2006/relationships/hyperlink" Target="https://irecommend.ru/content/konfety-glazirovannye-ooo-nevskii-konditer-temnaya-no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Выполним тест в Classroom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250"/>
            <a:ext cx="8839200" cy="216278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900825" y="361832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https://docs.google.com/forms/d/1VUNnKj3efXTJgipk_7e8WoXzOjdrfCt1D1fEoSKce98/edit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774" y="340750"/>
            <a:ext cx="4398500" cy="43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нфеты шоколадные – виды сладости, полезные свойства, а также способы  приготовления">
            <a:extLst>
              <a:ext uri="{FF2B5EF4-FFF2-40B4-BE49-F238E27FC236}">
                <a16:creationId xmlns:a16="http://schemas.microsoft.com/office/drawing/2014/main" id="{BCEB4793-ED60-21AE-8BBD-E824B5457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66" y="504127"/>
            <a:ext cx="5687867" cy="355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асест для кур несушек – размер, правила установки и советы">
            <a:extLst>
              <a:ext uri="{FF2B5EF4-FFF2-40B4-BE49-F238E27FC236}">
                <a16:creationId xmlns:a16="http://schemas.microsoft.com/office/drawing/2014/main" id="{FD259DA0-67F0-78F7-FDFE-D5ED4354F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1" b="10249"/>
          <a:stretch/>
        </p:blipFill>
        <p:spPr bwMode="auto">
          <a:xfrm>
            <a:off x="1524000" y="744279"/>
            <a:ext cx="6096000" cy="34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775" y="357375"/>
            <a:ext cx="5771826" cy="432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 l="14098" r="13636"/>
          <a:stretch/>
        </p:blipFill>
        <p:spPr>
          <a:xfrm>
            <a:off x="1755600" y="951650"/>
            <a:ext cx="1761525" cy="16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 l="14098" r="13636"/>
          <a:stretch/>
        </p:blipFill>
        <p:spPr>
          <a:xfrm>
            <a:off x="2707400" y="2724150"/>
            <a:ext cx="1761525" cy="16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 rotWithShape="1">
          <a:blip r:embed="rId3">
            <a:alphaModFix/>
          </a:blip>
          <a:srcRect l="14098" r="13636"/>
          <a:stretch/>
        </p:blipFill>
        <p:spPr>
          <a:xfrm>
            <a:off x="3691238" y="951650"/>
            <a:ext cx="1761525" cy="16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 l="14098" r="13636"/>
          <a:stretch/>
        </p:blipFill>
        <p:spPr>
          <a:xfrm>
            <a:off x="4789825" y="2724150"/>
            <a:ext cx="1761525" cy="16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 rotWithShape="1">
          <a:blip r:embed="rId3">
            <a:alphaModFix/>
          </a:blip>
          <a:srcRect l="14098" r="13636"/>
          <a:stretch/>
        </p:blipFill>
        <p:spPr>
          <a:xfrm>
            <a:off x="5836300" y="951650"/>
            <a:ext cx="1761525" cy="16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Конфеты глазированные ООО Невский кондитер Темная ночь | отзывы">
            <a:extLst>
              <a:ext uri="{FF2B5EF4-FFF2-40B4-BE49-F238E27FC236}">
                <a16:creationId xmlns:a16="http://schemas.microsoft.com/office/drawing/2014/main" id="{64CB77AC-2736-2FDE-A74D-E8289B91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2862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637775" y="790925"/>
            <a:ext cx="46311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ДОМИКИ ЧИСЕЛ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 t="5829"/>
          <a:stretch/>
        </p:blipFill>
        <p:spPr>
          <a:xfrm>
            <a:off x="383800" y="3636125"/>
            <a:ext cx="1560450" cy="11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 rotWithShape="1">
          <a:blip r:embed="rId4">
            <a:alphaModFix/>
          </a:blip>
          <a:srcRect l="5482"/>
          <a:stretch/>
        </p:blipFill>
        <p:spPr>
          <a:xfrm>
            <a:off x="2042500" y="3132659"/>
            <a:ext cx="1560450" cy="1696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1200" y="2868450"/>
            <a:ext cx="1464750" cy="19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7375" y="2254029"/>
            <a:ext cx="1560450" cy="263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53825" y="916000"/>
            <a:ext cx="115252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68500" y="2157750"/>
            <a:ext cx="1560450" cy="267104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1024250" y="4190650"/>
            <a:ext cx="798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8"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3088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2669875" y="3767913"/>
            <a:ext cx="798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8"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3088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5991375" y="2868450"/>
            <a:ext cx="798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8"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3088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4315500" y="4251475"/>
            <a:ext cx="798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8"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3088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4330625" y="3815363"/>
            <a:ext cx="798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8"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3088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5991375" y="3767913"/>
            <a:ext cx="798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8"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3088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311700" y="1235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Самостоятельная работа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723325" y="1016450"/>
            <a:ext cx="3379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latin typeface="Source Code Pro"/>
                <a:ea typeface="Source Code Pro"/>
                <a:cs typeface="Source Code Pro"/>
                <a:sym typeface="Source Code Pro"/>
              </a:rPr>
              <a:t>1  +     = 2 </a:t>
            </a:r>
            <a:endParaRPr sz="3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723325" y="1816325"/>
            <a:ext cx="359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latin typeface="Source Code Pro"/>
                <a:ea typeface="Source Code Pro"/>
                <a:cs typeface="Source Code Pro"/>
                <a:sym typeface="Source Code Pro"/>
              </a:rPr>
              <a:t>   +  2  = 5 </a:t>
            </a:r>
            <a:endParaRPr sz="3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764050" y="3282550"/>
            <a:ext cx="359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latin typeface="Source Code Pro"/>
                <a:ea typeface="Source Code Pro"/>
                <a:cs typeface="Source Code Pro"/>
                <a:sym typeface="Source Code Pro"/>
              </a:rPr>
              <a:t>4  -  3  =  </a:t>
            </a:r>
            <a:endParaRPr sz="3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764050" y="3936450"/>
            <a:ext cx="359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latin typeface="Source Code Pro"/>
                <a:ea typeface="Source Code Pro"/>
                <a:cs typeface="Source Code Pro"/>
                <a:sym typeface="Source Code Pro"/>
              </a:rPr>
              <a:t>   +  1  = 5 </a:t>
            </a:r>
            <a:endParaRPr sz="3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6" name="Google Shape;196;p29"/>
          <p:cNvSpPr/>
          <p:nvPr/>
        </p:nvSpPr>
        <p:spPr>
          <a:xfrm>
            <a:off x="2304925" y="1165850"/>
            <a:ext cx="433200" cy="40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9"/>
          <p:cNvSpPr/>
          <p:nvPr/>
        </p:nvSpPr>
        <p:spPr>
          <a:xfrm>
            <a:off x="3617025" y="3451050"/>
            <a:ext cx="433200" cy="40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9"/>
          <p:cNvSpPr/>
          <p:nvPr/>
        </p:nvSpPr>
        <p:spPr>
          <a:xfrm>
            <a:off x="836625" y="4085850"/>
            <a:ext cx="433200" cy="40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9"/>
          <p:cNvSpPr/>
          <p:nvPr/>
        </p:nvSpPr>
        <p:spPr>
          <a:xfrm>
            <a:off x="723325" y="1965725"/>
            <a:ext cx="433200" cy="40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9"/>
          <p:cNvSpPr txBox="1"/>
          <p:nvPr/>
        </p:nvSpPr>
        <p:spPr>
          <a:xfrm>
            <a:off x="723325" y="2551150"/>
            <a:ext cx="359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latin typeface="Source Code Pro"/>
                <a:ea typeface="Source Code Pro"/>
                <a:cs typeface="Source Code Pro"/>
                <a:sym typeface="Source Code Pro"/>
              </a:rPr>
              <a:t>3  -  1  =  </a:t>
            </a:r>
            <a:endParaRPr sz="3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1" name="Google Shape;201;p29"/>
          <p:cNvSpPr/>
          <p:nvPr/>
        </p:nvSpPr>
        <p:spPr>
          <a:xfrm>
            <a:off x="3617025" y="2622638"/>
            <a:ext cx="433200" cy="40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311700" y="1140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Проверим работу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25" y="1046425"/>
            <a:ext cx="3553725" cy="35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2016800" y="1093850"/>
            <a:ext cx="798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8"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3088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548125" y="3942975"/>
            <a:ext cx="798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8"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 sz="3088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3297650" y="2517163"/>
            <a:ext cx="798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8"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3088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450850" y="1853188"/>
            <a:ext cx="798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8"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3088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3303850" y="3307875"/>
            <a:ext cx="798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88"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3088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311700" y="1561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Оценим работу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 t="37624" r="58590"/>
          <a:stretch/>
        </p:blipFill>
        <p:spPr>
          <a:xfrm>
            <a:off x="5952000" y="2476725"/>
            <a:ext cx="1388400" cy="23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1071400" y="1140925"/>
            <a:ext cx="5578200" cy="37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5        + </a:t>
            </a:r>
            <a:endParaRPr sz="6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6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4 </a:t>
            </a:r>
            <a:r>
              <a:rPr lang="ru" sz="3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ru" sz="6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   +</a:t>
            </a:r>
            <a:endParaRPr sz="6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6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2;1 </a:t>
            </a:r>
            <a:r>
              <a:rPr lang="ru" sz="3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ru" sz="6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    +</a:t>
            </a:r>
            <a:endParaRPr sz="6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31"/>
          <p:cNvPicPr preferRelativeResize="0"/>
          <p:nvPr/>
        </p:nvPicPr>
        <p:blipFill rotWithShape="1">
          <a:blip r:embed="rId4">
            <a:alphaModFix/>
          </a:blip>
          <a:srcRect l="14595" t="25870" r="14927" b="12575"/>
          <a:stretch/>
        </p:blipFill>
        <p:spPr>
          <a:xfrm>
            <a:off x="6040012" y="1214688"/>
            <a:ext cx="1212382" cy="116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Оценим работу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t="38007" r="58590"/>
          <a:stretch/>
        </p:blipFill>
        <p:spPr>
          <a:xfrm>
            <a:off x="6420338" y="2445675"/>
            <a:ext cx="1388400" cy="23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503925" y="1161200"/>
            <a:ext cx="5985000" cy="35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верно    3 из 3  </a:t>
            </a:r>
            <a:endParaRPr sz="6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6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верно    2 из 3 </a:t>
            </a:r>
            <a:endParaRPr sz="6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6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верно 1</a:t>
            </a:r>
            <a:r>
              <a:rPr lang="ru" sz="2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или  </a:t>
            </a:r>
            <a:r>
              <a:rPr lang="ru" sz="6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из 3 </a:t>
            </a:r>
            <a:endParaRPr sz="6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l="14595" t="25870" r="14927" b="12575"/>
          <a:stretch/>
        </p:blipFill>
        <p:spPr>
          <a:xfrm>
            <a:off x="6488925" y="1246250"/>
            <a:ext cx="1251218" cy="11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311700" y="13507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в паре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74850"/>
            <a:ext cx="3544075" cy="35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3625" y="2862325"/>
            <a:ext cx="2629808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6025" y="2217800"/>
            <a:ext cx="10668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6025" y="4153200"/>
            <a:ext cx="1702118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9125" y="3506850"/>
            <a:ext cx="2236679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 rotWithShape="1">
          <a:blip r:embed="rId8">
            <a:alphaModFix/>
          </a:blip>
          <a:srcRect t="14529"/>
          <a:stretch/>
        </p:blipFill>
        <p:spPr>
          <a:xfrm>
            <a:off x="6159925" y="1452613"/>
            <a:ext cx="2752725" cy="6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311700" y="1666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Оценим работу на уроке</a:t>
            </a:r>
            <a:endParaRPr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7" name="Google Shape;237;p33"/>
          <p:cNvPicPr preferRelativeResize="0"/>
          <p:nvPr/>
        </p:nvPicPr>
        <p:blipFill rotWithShape="1">
          <a:blip r:embed="rId3">
            <a:alphaModFix/>
          </a:blip>
          <a:srcRect r="40137"/>
          <a:stretch/>
        </p:blipFill>
        <p:spPr>
          <a:xfrm>
            <a:off x="1990075" y="1046375"/>
            <a:ext cx="2027026" cy="3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 rotWithShape="1">
          <a:blip r:embed="rId4">
            <a:alphaModFix/>
          </a:blip>
          <a:srcRect l="67403" t="29262" r="5312" b="30579"/>
          <a:stretch/>
        </p:blipFill>
        <p:spPr>
          <a:xfrm>
            <a:off x="4396400" y="3634275"/>
            <a:ext cx="1181400" cy="123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 rotWithShape="1">
          <a:blip r:embed="rId4">
            <a:alphaModFix/>
          </a:blip>
          <a:srcRect l="5013" t="30525" r="67104" b="30642"/>
          <a:stretch/>
        </p:blipFill>
        <p:spPr>
          <a:xfrm>
            <a:off x="4396388" y="1046375"/>
            <a:ext cx="1217100" cy="119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 rotWithShape="1">
          <a:blip r:embed="rId4">
            <a:alphaModFix/>
          </a:blip>
          <a:srcRect l="36365" t="31006" r="35925" b="31240"/>
          <a:stretch/>
        </p:blipFill>
        <p:spPr>
          <a:xfrm>
            <a:off x="4396400" y="2358687"/>
            <a:ext cx="1217100" cy="1173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6;p33">
            <a:extLst>
              <a:ext uri="{FF2B5EF4-FFF2-40B4-BE49-F238E27FC236}">
                <a16:creationId xmlns:a16="http://schemas.microsoft.com/office/drawing/2014/main" id="{F5E5C358-7BFD-A4B4-742F-3CE5C1951C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666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Ссылки на используемые изображения</a:t>
            </a:r>
            <a:endParaRPr sz="3600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36;p33">
            <a:extLst>
              <a:ext uri="{FF2B5EF4-FFF2-40B4-BE49-F238E27FC236}">
                <a16:creationId xmlns:a16="http://schemas.microsoft.com/office/drawing/2014/main" id="{34F046E1-2E7D-0321-210E-E0D06B088F6C}"/>
              </a:ext>
            </a:extLst>
          </p:cNvPr>
          <p:cNvSpPr txBox="1">
            <a:spLocks/>
          </p:cNvSpPr>
          <p:nvPr/>
        </p:nvSpPr>
        <p:spPr>
          <a:xfrm>
            <a:off x="311700" y="967625"/>
            <a:ext cx="8520600" cy="384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1600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https://online.globus.ru/products/yogurt-pitevoy-agusha-immuniti-severnye-yagody-s-8-mesyatsev-2-7-180-g/</a:t>
            </a:r>
            <a:endParaRPr lang="ru-RU" sz="1600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1600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https://golos-pravda.ru/news/obshhestvo/55257-ot-chego-v-sovremennom-mire-sleduet-zashhishhat-detej/</a:t>
            </a:r>
            <a:endParaRPr lang="ru-RU" sz="1600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1600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https://bi.ua/rus/product/mashinka-igrushechnaya-bugatti-chironmaisto-31514-met-blueblack.html</a:t>
            </a:r>
            <a:endParaRPr lang="ru-RU" sz="1600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1600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https://xcook.info/product/konfeti-shokoladnie.html</a:t>
            </a:r>
            <a:endParaRPr lang="ru-RU" sz="1600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1600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https://pro-kur.ru/idealnyj-nasest-dlya-kur-kak-sdelat-svoimi-rukami/</a:t>
            </a:r>
            <a:endParaRPr lang="ru-RU" sz="1600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1600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https://simdou3.crimea-school.ru/content/vishenka</a:t>
            </a:r>
            <a:endParaRPr lang="ru-RU" sz="1600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1600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https://www.detmir.ru/product/index/id/2944731/</a:t>
            </a:r>
            <a:endParaRPr lang="ru-RU" sz="1600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1600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https://irecommend.ru/content/konfety-glazirovannye-ooo-nevskii-konditer-temnaya-noch</a:t>
            </a:r>
            <a:endParaRPr lang="ru-RU" sz="1600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1600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https://nsportal.ru/detskiy-sad/materialy-dlya-roditeley/2020/05/01/sostav-chisla</a:t>
            </a:r>
            <a:endParaRPr lang="ru-RU" sz="1600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1600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https://www.vectorhq.com/psd/yellow-light-psd-439859</a:t>
            </a:r>
            <a:endParaRPr lang="ru-RU" sz="1600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ru-RU" sz="1600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ru-RU" sz="1600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870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ДА/НЕТ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1264613"/>
            <a:ext cx="6172200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234200"/>
            <a:ext cx="8520600" cy="12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08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способа записи неравенств</a:t>
            </a:r>
            <a:endParaRPr sz="408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375" y="2152738"/>
            <a:ext cx="801000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538" y="2135888"/>
            <a:ext cx="834725" cy="83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377" y="3578200"/>
            <a:ext cx="756900" cy="7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402" y="3586825"/>
            <a:ext cx="756900" cy="7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427" y="3586825"/>
            <a:ext cx="756900" cy="7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5452" y="3586825"/>
            <a:ext cx="756900" cy="7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4150" y="3676313"/>
            <a:ext cx="801000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6452" y="3633675"/>
            <a:ext cx="756900" cy="7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4375" y="2256338"/>
            <a:ext cx="801000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3477" y="3578200"/>
            <a:ext cx="756900" cy="7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6177" y="2278400"/>
            <a:ext cx="756900" cy="756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6"/>
          <p:cNvCxnSpPr/>
          <p:nvPr/>
        </p:nvCxnSpPr>
        <p:spPr>
          <a:xfrm>
            <a:off x="5163575" y="2256350"/>
            <a:ext cx="0" cy="24297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7200" y="3340850"/>
            <a:ext cx="860000" cy="8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737875" y="3340850"/>
            <a:ext cx="860000" cy="8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648550" y="3340850"/>
            <a:ext cx="860000" cy="8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0375" y="2414125"/>
            <a:ext cx="801000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7375" y="2414125"/>
            <a:ext cx="801000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7475" y="2414125"/>
            <a:ext cx="801000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8275" y="3009225"/>
            <a:ext cx="801000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571887" y="2979725"/>
            <a:ext cx="860000" cy="8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7"/>
          <p:cNvCxnSpPr/>
          <p:nvPr/>
        </p:nvCxnSpPr>
        <p:spPr>
          <a:xfrm flipH="1">
            <a:off x="4583450" y="2310525"/>
            <a:ext cx="21000" cy="2198400"/>
          </a:xfrm>
          <a:prstGeom prst="straightConnector1">
            <a:avLst/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85325" y="98300"/>
            <a:ext cx="8520600" cy="12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08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способа записи равенства</a:t>
            </a:r>
            <a:endParaRPr sz="408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Проверка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89431"/>
          <a:stretch/>
        </p:blipFill>
        <p:spPr>
          <a:xfrm>
            <a:off x="152400" y="1246250"/>
            <a:ext cx="8853126" cy="12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18663" y="14129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2 &lt; 5           5 &gt; 2           3 = 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1" name="Google Shape;111;p18"/>
          <p:cNvCxnSpPr/>
          <p:nvPr/>
        </p:nvCxnSpPr>
        <p:spPr>
          <a:xfrm>
            <a:off x="1071950" y="2051575"/>
            <a:ext cx="0" cy="2946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8"/>
          <p:cNvCxnSpPr/>
          <p:nvPr/>
        </p:nvCxnSpPr>
        <p:spPr>
          <a:xfrm>
            <a:off x="956250" y="2194637"/>
            <a:ext cx="231300" cy="84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8"/>
          <p:cNvCxnSpPr/>
          <p:nvPr/>
        </p:nvCxnSpPr>
        <p:spPr>
          <a:xfrm>
            <a:off x="3501525" y="2056250"/>
            <a:ext cx="0" cy="2946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8"/>
          <p:cNvCxnSpPr/>
          <p:nvPr/>
        </p:nvCxnSpPr>
        <p:spPr>
          <a:xfrm>
            <a:off x="3385875" y="2199362"/>
            <a:ext cx="231300" cy="84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5815500" y="2056250"/>
            <a:ext cx="0" cy="2946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5699800" y="2199312"/>
            <a:ext cx="231300" cy="84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Оценим работу</a:t>
            </a:r>
            <a:endParaRPr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t="37558" r="58590"/>
          <a:stretch/>
        </p:blipFill>
        <p:spPr>
          <a:xfrm>
            <a:off x="6114200" y="2406050"/>
            <a:ext cx="1388400" cy="23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1710925" y="1093850"/>
            <a:ext cx="3832500" cy="35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3       + </a:t>
            </a:r>
            <a:endParaRPr sz="6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6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2       +</a:t>
            </a:r>
            <a:endParaRPr sz="6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6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ru" sz="38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ru" sz="61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   +</a:t>
            </a:r>
            <a:endParaRPr sz="61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4">
            <a:alphaModFix/>
          </a:blip>
          <a:srcRect l="14595" t="25870" r="14927" b="12575"/>
          <a:stretch/>
        </p:blipFill>
        <p:spPr>
          <a:xfrm>
            <a:off x="6137824" y="1167625"/>
            <a:ext cx="1212382" cy="116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l="30884" r="29823"/>
          <a:stretch/>
        </p:blipFill>
        <p:spPr>
          <a:xfrm>
            <a:off x="2714975" y="725775"/>
            <a:ext cx="1857026" cy="35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l="30884" r="29823"/>
          <a:stretch/>
        </p:blipFill>
        <p:spPr>
          <a:xfrm>
            <a:off x="4947825" y="725775"/>
            <a:ext cx="1857026" cy="35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 чего в современном мире следует защищать детей | Голос Правды – Новости  Красноармейского района">
            <a:extLst>
              <a:ext uri="{FF2B5EF4-FFF2-40B4-BE49-F238E27FC236}">
                <a16:creationId xmlns:a16="http://schemas.microsoft.com/office/drawing/2014/main" id="{CDBC3540-EC39-5DE9-C951-B3252CE6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42" y="1025390"/>
            <a:ext cx="4898715" cy="30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254</Words>
  <Application>Microsoft Office PowerPoint</Application>
  <PresentationFormat>Экран (16:9)</PresentationFormat>
  <Paragraphs>51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Amatic SC</vt:lpstr>
      <vt:lpstr>Arial</vt:lpstr>
      <vt:lpstr>Source Code Pro</vt:lpstr>
      <vt:lpstr>Times New Roman</vt:lpstr>
      <vt:lpstr>Arial Black</vt:lpstr>
      <vt:lpstr>Beach Day</vt:lpstr>
      <vt:lpstr>Выполним тест в Classroom</vt:lpstr>
      <vt:lpstr>Оценим работу</vt:lpstr>
      <vt:lpstr>Игра ДА/НЕТ</vt:lpstr>
      <vt:lpstr>2 способа записи неравенств</vt:lpstr>
      <vt:lpstr>2 способа записи равенства</vt:lpstr>
      <vt:lpstr>Проверка</vt:lpstr>
      <vt:lpstr>Оценим работу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ДОМИКИ ЧИСЕЛ</vt:lpstr>
      <vt:lpstr>Самостоятельная работа</vt:lpstr>
      <vt:lpstr>Проверим работу</vt:lpstr>
      <vt:lpstr>Оценим работу</vt:lpstr>
      <vt:lpstr>Работа в паре</vt:lpstr>
      <vt:lpstr>Оценим работу на уроке</vt:lpstr>
      <vt:lpstr>Ссылки на используемые изображения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Выполним тест в Classroom</dc:title>
  <dc:creator>Lenovo</dc:creator>
  <cp:lastModifiedBy>Сергей Михин</cp:lastModifiedBy>
  <cp:revision>2</cp:revision>
  <dcterms:modified xsi:type="dcterms:W3CDTF">2022-06-25T14:23:14Z</dcterms:modified>
</cp:coreProperties>
</file>