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1" r:id="rId1"/>
  </p:sldMasterIdLst>
  <p:sldIdLst>
    <p:sldId id="358" r:id="rId2"/>
    <p:sldId id="256" r:id="rId3"/>
    <p:sldId id="352" r:id="rId4"/>
    <p:sldId id="355" r:id="rId5"/>
    <p:sldId id="362" r:id="rId6"/>
    <p:sldId id="354" r:id="rId7"/>
    <p:sldId id="357" r:id="rId8"/>
    <p:sldId id="344" r:id="rId9"/>
    <p:sldId id="356" r:id="rId10"/>
    <p:sldId id="361" r:id="rId11"/>
    <p:sldId id="3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526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81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65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31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96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2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2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68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76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9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38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35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949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1E10545D-59A3-4EBA-B49B-280648E14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5948" b="4950"/>
          <a:stretch/>
        </p:blipFill>
        <p:spPr bwMode="auto">
          <a:xfrm>
            <a:off x="0" y="-93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5F1B1C6-C003-4349-A6A2-9902F28B029A}"/>
              </a:ext>
            </a:extLst>
          </p:cNvPr>
          <p:cNvSpPr/>
          <p:nvPr/>
        </p:nvSpPr>
        <p:spPr>
          <a:xfrm>
            <a:off x="99308" y="31012"/>
            <a:ext cx="11781182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ln w="0"/>
              </a:rPr>
              <a:t>Compare your life with the astronauts’ one.</a:t>
            </a:r>
          </a:p>
          <a:p>
            <a:pPr algn="ctr"/>
            <a:r>
              <a:rPr lang="en-US" sz="4000" b="1" i="1" dirty="0">
                <a:ln w="0"/>
              </a:rPr>
              <a:t>Use the ideas below </a:t>
            </a:r>
            <a:r>
              <a:rPr lang="en-US" sz="3200" b="1" i="1" dirty="0">
                <a:ln w="0"/>
              </a:rPr>
              <a:t>.</a:t>
            </a:r>
          </a:p>
          <a:p>
            <a:pPr algn="ctr"/>
            <a:r>
              <a:rPr lang="en-US" sz="3200" b="1" i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Astronauts get up early, but I get up not very early.</a:t>
            </a:r>
          </a:p>
          <a:p>
            <a:endParaRPr lang="en-US" sz="3200" b="1" i="1" dirty="0">
              <a:ln w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D565E-271E-4BC8-8969-08858676AD84}"/>
              </a:ext>
            </a:extLst>
          </p:cNvPr>
          <p:cNvSpPr txBox="1"/>
          <p:nvPr/>
        </p:nvSpPr>
        <p:spPr>
          <a:xfrm>
            <a:off x="463826" y="2544417"/>
            <a:ext cx="11416664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everyday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sleep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1E10545D-59A3-4EBA-B49B-280648E14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5948" b="4950"/>
          <a:stretch/>
        </p:blipFill>
        <p:spPr bwMode="auto">
          <a:xfrm>
            <a:off x="-66261" y="12284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5F1B1C6-C003-4349-A6A2-9902F28B029A}"/>
              </a:ext>
            </a:extLst>
          </p:cNvPr>
          <p:cNvSpPr/>
          <p:nvPr/>
        </p:nvSpPr>
        <p:spPr>
          <a:xfrm>
            <a:off x="99308" y="31012"/>
            <a:ext cx="11781182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>
                <a:ln w="0"/>
              </a:rPr>
              <a:t>Do you find today’s lesson exciting or boring?</a:t>
            </a:r>
          </a:p>
          <a:p>
            <a:pPr algn="ctr"/>
            <a:r>
              <a:rPr lang="en-US" sz="3200" b="1" i="1" dirty="0">
                <a:ln w="0"/>
              </a:rPr>
              <a:t>What have you learnt about space exploration?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D565E-271E-4BC8-8969-08858676AD84}"/>
              </a:ext>
            </a:extLst>
          </p:cNvPr>
          <p:cNvSpPr txBox="1"/>
          <p:nvPr/>
        </p:nvSpPr>
        <p:spPr>
          <a:xfrm>
            <a:off x="0" y="2544417"/>
            <a:ext cx="1188049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Today’s lesson is boring/exciting.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learnt that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4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CFD7F-CF88-4440-A9C3-4697B5FB7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19200" y="4960136"/>
            <a:ext cx="9369287" cy="1897863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Space Exploration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E2521B-884A-48B9-B94A-B354888C5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1878" y="3909391"/>
            <a:ext cx="3790122" cy="649357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February, 8,2022</a:t>
            </a:r>
            <a:endParaRPr lang="ru-RU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2E9A68-564A-4344-8DD6-A2C7DDD90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17" y="-1479953"/>
            <a:ext cx="13517217" cy="62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08934F-8902-4037-AE65-32C22E0345C5}"/>
              </a:ext>
            </a:extLst>
          </p:cNvPr>
          <p:cNvSpPr/>
          <p:nvPr/>
        </p:nvSpPr>
        <p:spPr>
          <a:xfrm>
            <a:off x="8242853" y="4960136"/>
            <a:ext cx="3790122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February, 8,2022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6383E1B1-55E6-4F20-A717-F3FF07A11235}"/>
              </a:ext>
            </a:extLst>
          </p:cNvPr>
          <p:cNvSpPr/>
          <p:nvPr/>
        </p:nvSpPr>
        <p:spPr>
          <a:xfrm>
            <a:off x="-126625" y="1126349"/>
            <a:ext cx="10383808" cy="2956983"/>
          </a:xfrm>
          <a:custGeom>
            <a:avLst/>
            <a:gdLst>
              <a:gd name="connsiteX0" fmla="*/ 1014521 w 6722596"/>
              <a:gd name="connsiteY0" fmla="*/ 2133686 h 2956983"/>
              <a:gd name="connsiteX1" fmla="*/ 1345825 w 6722596"/>
              <a:gd name="connsiteY1" fmla="*/ 2942068 h 2956983"/>
              <a:gd name="connsiteX2" fmla="*/ 3293895 w 6722596"/>
              <a:gd name="connsiteY2" fmla="*/ 1510834 h 2956983"/>
              <a:gd name="connsiteX3" fmla="*/ 3227634 w 6722596"/>
              <a:gd name="connsiteY3" fmla="*/ 1484329 h 2956983"/>
              <a:gd name="connsiteX4" fmla="*/ 6712955 w 6722596"/>
              <a:gd name="connsiteY4" fmla="*/ 1497581 h 2956983"/>
              <a:gd name="connsiteX5" fmla="*/ 4208295 w 6722596"/>
              <a:gd name="connsiteY5" fmla="*/ 1630103 h 2956983"/>
              <a:gd name="connsiteX6" fmla="*/ 2459008 w 6722596"/>
              <a:gd name="connsiteY6" fmla="*/ 357894 h 2956983"/>
              <a:gd name="connsiteX7" fmla="*/ 7355 w 6722596"/>
              <a:gd name="connsiteY7" fmla="*/ 86 h 2956983"/>
              <a:gd name="connsiteX8" fmla="*/ 1769895 w 6722596"/>
              <a:gd name="connsiteY8" fmla="*/ 304886 h 295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2596" h="2956983">
                <a:moveTo>
                  <a:pt x="1014521" y="2133686"/>
                </a:moveTo>
                <a:cubicBezTo>
                  <a:pt x="990225" y="2589781"/>
                  <a:pt x="965929" y="3045877"/>
                  <a:pt x="1345825" y="2942068"/>
                </a:cubicBezTo>
                <a:cubicBezTo>
                  <a:pt x="1725721" y="2838259"/>
                  <a:pt x="2980260" y="1753790"/>
                  <a:pt x="3293895" y="1510834"/>
                </a:cubicBezTo>
                <a:cubicBezTo>
                  <a:pt x="3607530" y="1267877"/>
                  <a:pt x="3227634" y="1484329"/>
                  <a:pt x="3227634" y="1484329"/>
                </a:cubicBezTo>
                <a:lnTo>
                  <a:pt x="6712955" y="1497581"/>
                </a:lnTo>
                <a:cubicBezTo>
                  <a:pt x="6876399" y="1521877"/>
                  <a:pt x="4917286" y="1820051"/>
                  <a:pt x="4208295" y="1630103"/>
                </a:cubicBezTo>
                <a:cubicBezTo>
                  <a:pt x="3499304" y="1440155"/>
                  <a:pt x="3159165" y="629563"/>
                  <a:pt x="2459008" y="357894"/>
                </a:cubicBezTo>
                <a:cubicBezTo>
                  <a:pt x="1758851" y="86225"/>
                  <a:pt x="122207" y="8921"/>
                  <a:pt x="7355" y="86"/>
                </a:cubicBezTo>
                <a:cubicBezTo>
                  <a:pt x="-107497" y="-8749"/>
                  <a:pt x="1151460" y="662695"/>
                  <a:pt x="1769895" y="3048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4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AD9CFCE-52B7-4C4F-8551-12A73E00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5948" b="49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775F83-C992-4D33-A5B3-A51A47894CBE}"/>
              </a:ext>
            </a:extLst>
          </p:cNvPr>
          <p:cNvSpPr/>
          <p:nvPr/>
        </p:nvSpPr>
        <p:spPr>
          <a:xfrm>
            <a:off x="556591" y="1086678"/>
            <a:ext cx="1109207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540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DFF651-7653-4488-9BDD-22CE398D45DA}"/>
              </a:ext>
            </a:extLst>
          </p:cNvPr>
          <p:cNvSpPr/>
          <p:nvPr/>
        </p:nvSpPr>
        <p:spPr>
          <a:xfrm>
            <a:off x="0" y="225287"/>
            <a:ext cx="1204194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Complete the following quotation.</a:t>
            </a:r>
          </a:p>
          <a:p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“That’s one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s_____ll </a:t>
            </a:r>
            <a:r>
              <a:rPr lang="en-US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step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 for </a:t>
            </a:r>
            <a:r>
              <a:rPr lang="en-US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man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; one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g____t</a:t>
            </a:r>
          </a:p>
          <a:p>
            <a:r>
              <a:rPr lang="en-US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leap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for </a:t>
            </a:r>
            <a:r>
              <a:rPr lang="en-US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mankind.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” </a:t>
            </a:r>
          </a:p>
          <a:p>
            <a:pPr algn="r"/>
            <a:r>
              <a:rPr lang="en-US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Neil Armstrong</a:t>
            </a:r>
          </a:p>
          <a:p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5605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AD9CFCE-52B7-4C4F-8551-12A73E00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5948" b="49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775F83-C992-4D33-A5B3-A51A47894CBE}"/>
              </a:ext>
            </a:extLst>
          </p:cNvPr>
          <p:cNvSpPr/>
          <p:nvPr/>
        </p:nvSpPr>
        <p:spPr>
          <a:xfrm>
            <a:off x="556591" y="1086678"/>
            <a:ext cx="1109207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540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70112D-62F4-4700-9614-658029F109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7" r="717"/>
          <a:stretch>
            <a:fillRect/>
          </a:stretch>
        </p:blipFill>
        <p:spPr>
          <a:xfrm>
            <a:off x="1024903" y="1763355"/>
            <a:ext cx="10623758" cy="455130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DFF651-7653-4488-9BDD-22CE398D45DA}"/>
              </a:ext>
            </a:extLst>
          </p:cNvPr>
          <p:cNvSpPr/>
          <p:nvPr/>
        </p:nvSpPr>
        <p:spPr>
          <a:xfrm>
            <a:off x="808382" y="662609"/>
            <a:ext cx="11233563" cy="557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999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DF0D0C3-0F3E-4935-8735-3BC8E023888C}"/>
              </a:ext>
            </a:extLst>
          </p:cNvPr>
          <p:cNvGrpSpPr/>
          <p:nvPr/>
        </p:nvGrpSpPr>
        <p:grpSpPr>
          <a:xfrm>
            <a:off x="-119270" y="-92765"/>
            <a:ext cx="13477459" cy="6950765"/>
            <a:chOff x="0" y="0"/>
            <a:chExt cx="13186173" cy="6858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AD9CFCE-52B7-4C4F-8551-12A73E002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" t="5948" b="4950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701EE26-AFB8-49E5-9BE3-9652DDFC3DCC}"/>
                </a:ext>
              </a:extLst>
            </p:cNvPr>
            <p:cNvSpPr/>
            <p:nvPr/>
          </p:nvSpPr>
          <p:spPr>
            <a:xfrm flipH="1">
              <a:off x="12421195" y="5321651"/>
              <a:ext cx="764978" cy="10021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775F83-C992-4D33-A5B3-A51A47894CBE}"/>
              </a:ext>
            </a:extLst>
          </p:cNvPr>
          <p:cNvSpPr/>
          <p:nvPr/>
        </p:nvSpPr>
        <p:spPr>
          <a:xfrm>
            <a:off x="556591" y="1086678"/>
            <a:ext cx="1109207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540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DFF651-7653-4488-9BDD-22CE398D45DA}"/>
              </a:ext>
            </a:extLst>
          </p:cNvPr>
          <p:cNvSpPr/>
          <p:nvPr/>
        </p:nvSpPr>
        <p:spPr>
          <a:xfrm>
            <a:off x="344557" y="212035"/>
            <a:ext cx="116973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ru-RU" sz="44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E19B68-248B-4054-A955-9972E406F0A0}"/>
              </a:ext>
            </a:extLst>
          </p:cNvPr>
          <p:cNvSpPr txBox="1">
            <a:spLocks/>
          </p:cNvSpPr>
          <p:nvPr/>
        </p:nvSpPr>
        <p:spPr>
          <a:xfrm>
            <a:off x="530087" y="145774"/>
            <a:ext cx="11012556" cy="8083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Outcome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D33C6-8E28-47D8-8644-21B07E8D013A}"/>
              </a:ext>
            </a:extLst>
          </p:cNvPr>
          <p:cNvSpPr txBox="1"/>
          <p:nvPr/>
        </p:nvSpPr>
        <p:spPr>
          <a:xfrm>
            <a:off x="556591" y="1258957"/>
            <a:ext cx="1109207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learn more about space exploration and astronauts’ lives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2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AD9CFCE-52B7-4C4F-8551-12A73E00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5948" b="4950"/>
          <a:stretch/>
        </p:blipFill>
        <p:spPr bwMode="auto">
          <a:xfrm>
            <a:off x="0" y="-150223"/>
            <a:ext cx="12474713" cy="70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775F83-C992-4D33-A5B3-A51A47894CBE}"/>
              </a:ext>
            </a:extLst>
          </p:cNvPr>
          <p:cNvSpPr/>
          <p:nvPr/>
        </p:nvSpPr>
        <p:spPr>
          <a:xfrm>
            <a:off x="556591" y="1086678"/>
            <a:ext cx="1109207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540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D1355-58E4-49C9-BFBE-18AB64BE1FB6}"/>
              </a:ext>
            </a:extLst>
          </p:cNvPr>
          <p:cNvSpPr/>
          <p:nvPr/>
        </p:nvSpPr>
        <p:spPr>
          <a:xfrm>
            <a:off x="8487177" y="1792592"/>
            <a:ext cx="3799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2)Yuri Gagarin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7D50CD4-2A9C-4E93-8159-394FD8D94B3C}"/>
              </a:ext>
            </a:extLst>
          </p:cNvPr>
          <p:cNvSpPr/>
          <p:nvPr/>
        </p:nvSpPr>
        <p:spPr>
          <a:xfrm>
            <a:off x="8487176" y="2794839"/>
            <a:ext cx="3987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Konstantin Tsiolkovsky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BD7635-4684-44A4-9944-A59E140784F0}"/>
              </a:ext>
            </a:extLst>
          </p:cNvPr>
          <p:cNvSpPr/>
          <p:nvPr/>
        </p:nvSpPr>
        <p:spPr>
          <a:xfrm>
            <a:off x="8487177" y="2287626"/>
            <a:ext cx="3360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3)Sergei Korolev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88A87C-7668-4629-855C-502F133206BC}"/>
              </a:ext>
            </a:extLst>
          </p:cNvPr>
          <p:cNvSpPr/>
          <p:nvPr/>
        </p:nvSpPr>
        <p:spPr>
          <a:xfrm>
            <a:off x="8487174" y="3547922"/>
            <a:ext cx="3561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5)Alexey Leonov</a:t>
            </a:r>
          </a:p>
          <a:p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D1EADF-4717-46E4-9FF3-96780469DDBC}"/>
              </a:ext>
            </a:extLst>
          </p:cNvPr>
          <p:cNvSpPr/>
          <p:nvPr/>
        </p:nvSpPr>
        <p:spPr>
          <a:xfrm flipH="1">
            <a:off x="8487174" y="1269372"/>
            <a:ext cx="37992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1)Neil Armstrong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1D240FC-3141-4174-AADA-92EF8EEDE965}"/>
              </a:ext>
            </a:extLst>
          </p:cNvPr>
          <p:cNvSpPr/>
          <p:nvPr/>
        </p:nvSpPr>
        <p:spPr>
          <a:xfrm>
            <a:off x="8613912" y="4402659"/>
            <a:ext cx="36725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7 )Valentina Tereshkova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0CBED7A-D6DA-44A9-AE4F-2A15BD20DE5E}"/>
              </a:ext>
            </a:extLst>
          </p:cNvPr>
          <p:cNvSpPr/>
          <p:nvPr/>
        </p:nvSpPr>
        <p:spPr>
          <a:xfrm>
            <a:off x="112639" y="349601"/>
            <a:ext cx="1217380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Space Exploration</a:t>
            </a:r>
            <a:endParaRPr lang="ru-RU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2F3AE9-C91F-413C-AA77-2330B584B3A0}"/>
              </a:ext>
            </a:extLst>
          </p:cNvPr>
          <p:cNvSpPr/>
          <p:nvPr/>
        </p:nvSpPr>
        <p:spPr>
          <a:xfrm flipH="1">
            <a:off x="0" y="1792593"/>
            <a:ext cx="11648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B788E70-E764-43FE-BF4B-C0227745BD1B}"/>
              </a:ext>
            </a:extLst>
          </p:cNvPr>
          <p:cNvSpPr/>
          <p:nvPr/>
        </p:nvSpPr>
        <p:spPr>
          <a:xfrm>
            <a:off x="8613912" y="5240074"/>
            <a:ext cx="3434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 The amount of time Gagarin spent in space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C5F85A-A49E-4509-BA2F-1FBF388CAD6F}"/>
              </a:ext>
            </a:extLst>
          </p:cNvPr>
          <p:cNvSpPr/>
          <p:nvPr/>
        </p:nvSpPr>
        <p:spPr>
          <a:xfrm>
            <a:off x="8487177" y="3881510"/>
            <a:ext cx="3987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6)12 minutes 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427" y="1643270"/>
            <a:ext cx="8144965" cy="438795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was the first man to go into outer space?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was the first person to invent the idea of space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rockets?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constructed the first spaceship?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was the first man to walk on the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Moon?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was the first man to walk in space?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long did the first spacewalk last?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Who was the first woman in space?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the number 108 mean?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9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AA1A0DA-6AFA-4351-BC57-DA5F66F985B5}"/>
              </a:ext>
            </a:extLst>
          </p:cNvPr>
          <p:cNvGrpSpPr/>
          <p:nvPr/>
        </p:nvGrpSpPr>
        <p:grpSpPr>
          <a:xfrm>
            <a:off x="0" y="-935"/>
            <a:ext cx="12192000" cy="6858000"/>
            <a:chOff x="0" y="0"/>
            <a:chExt cx="12192000" cy="685800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E10545D-59A3-4EBA-B49B-280648E148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" t="5948" b="4950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hlinkClick r:id="rId3"/>
              <a:extLst>
                <a:ext uri="{FF2B5EF4-FFF2-40B4-BE49-F238E27FC236}">
                  <a16:creationId xmlns:a16="http://schemas.microsoft.com/office/drawing/2014/main" id="{F1F66E4E-8E59-48F7-B6FF-C0B443EA60BE}"/>
                </a:ext>
              </a:extLst>
            </p:cNvPr>
            <p:cNvSpPr/>
            <p:nvPr/>
          </p:nvSpPr>
          <p:spPr>
            <a:xfrm>
              <a:off x="10493869" y="6427813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5F1B1C6-C003-4349-A6A2-9902F28B029A}"/>
              </a:ext>
            </a:extLst>
          </p:cNvPr>
          <p:cNvSpPr/>
          <p:nvPr/>
        </p:nvSpPr>
        <p:spPr>
          <a:xfrm>
            <a:off x="1363683" y="373148"/>
            <a:ext cx="913018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ln w="0"/>
              </a:rPr>
              <a:t>Complete the following  sentences</a:t>
            </a:r>
            <a:r>
              <a:rPr lang="en-US" sz="2800" i="1" dirty="0">
                <a:ln w="0"/>
              </a:rPr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4772D6-CDAA-4FEE-9709-979195BC8E4A}"/>
              </a:ext>
            </a:extLst>
          </p:cNvPr>
          <p:cNvSpPr/>
          <p:nvPr/>
        </p:nvSpPr>
        <p:spPr>
          <a:xfrm>
            <a:off x="1073427" y="1964810"/>
            <a:ext cx="10243930" cy="39968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The ISS goes round the Earth </a:t>
            </a:r>
          </a:p>
          <a:p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     _____ times a day.</a:t>
            </a:r>
          </a:p>
          <a:p>
            <a:pPr marL="457200" indent="-457200">
              <a:buAutoNum type="arabicPeriod" startAt="2"/>
            </a:pP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The astronauts do __________ </a:t>
            </a:r>
          </a:p>
          <a:p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     in the Science Laboratory and outside.</a:t>
            </a:r>
          </a:p>
          <a:p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3.    The astronauts exercise for _____ hours </a:t>
            </a:r>
          </a:p>
          <a:p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    every day.</a:t>
            </a:r>
          </a:p>
          <a:p>
            <a:pPr marL="457200" indent="-457200">
              <a:buAutoNum type="arabicPeriod" startAt="4"/>
            </a:pP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Space food is __________ to eat!</a:t>
            </a:r>
          </a:p>
          <a:p>
            <a:pPr marL="457200" indent="-457200">
              <a:buAutoNum type="arabicPeriod" startAt="4"/>
            </a:pP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Astronauts sleep for ___ hours </a:t>
            </a:r>
          </a:p>
          <a:p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   every night.</a:t>
            </a:r>
          </a:p>
        </p:txBody>
      </p:sp>
    </p:spTree>
    <p:extLst>
      <p:ext uri="{BB962C8B-B14F-4D97-AF65-F5344CB8AC3E}">
        <p14:creationId xmlns:p14="http://schemas.microsoft.com/office/powerpoint/2010/main" val="293924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1E10545D-59A3-4EBA-B49B-280648E14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5948" b="4950"/>
          <a:stretch/>
        </p:blipFill>
        <p:spPr bwMode="auto">
          <a:xfrm>
            <a:off x="0" y="-93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 Getter 2 Get Culture Unit 3 International Space Station">
            <a:hlinkClick r:id="" action="ppaction://media"/>
            <a:extLst>
              <a:ext uri="{FF2B5EF4-FFF2-40B4-BE49-F238E27FC236}">
                <a16:creationId xmlns:a16="http://schemas.microsoft.com/office/drawing/2014/main" id="{C91BA364-6A59-469B-89CE-43BC7B94C7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6297" y="1522487"/>
            <a:ext cx="6657398" cy="3725374"/>
          </a:xfrm>
          <a:prstGeom prst="rect">
            <a:avLst/>
          </a:prstGeom>
          <a:ln w="28575">
            <a:solidFill>
              <a:srgbClr val="FF12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5F1B1C6-C003-4349-A6A2-9902F28B029A}"/>
              </a:ext>
            </a:extLst>
          </p:cNvPr>
          <p:cNvSpPr/>
          <p:nvPr/>
        </p:nvSpPr>
        <p:spPr>
          <a:xfrm>
            <a:off x="715617" y="296738"/>
            <a:ext cx="1080052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ln w="0"/>
              </a:rPr>
              <a:t>Watch the video  and complete the sentences</a:t>
            </a:r>
            <a:r>
              <a:rPr lang="en-US" sz="3200" b="1" i="1" dirty="0">
                <a:ln w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48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1E10545D-59A3-4EBA-B49B-280648E14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5948" b="49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5F1B1C6-C003-4349-A6A2-9902F28B029A}"/>
              </a:ext>
            </a:extLst>
          </p:cNvPr>
          <p:cNvSpPr/>
          <p:nvPr/>
        </p:nvSpPr>
        <p:spPr>
          <a:xfrm>
            <a:off x="2239617" y="296738"/>
            <a:ext cx="7963995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ln w="0"/>
              </a:rPr>
              <a:t>Watch the video  and complete the sentences.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B3EF6AA-228E-4AB1-B3A9-A0D249918FF2}"/>
              </a:ext>
            </a:extLst>
          </p:cNvPr>
          <p:cNvSpPr/>
          <p:nvPr/>
        </p:nvSpPr>
        <p:spPr>
          <a:xfrm>
            <a:off x="7076661" y="1917850"/>
            <a:ext cx="4965284" cy="2905793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>
                <a:ln w="0"/>
              </a:rPr>
              <a:t>The ISS goes round the Earth </a:t>
            </a:r>
          </a:p>
          <a:p>
            <a:r>
              <a:rPr lang="en-US" sz="2000" dirty="0">
                <a:ln w="0"/>
              </a:rPr>
              <a:t>        _____ times a day.</a:t>
            </a:r>
          </a:p>
          <a:p>
            <a:pPr marL="457200" indent="-457200">
              <a:buAutoNum type="arabicPeriod" startAt="2"/>
            </a:pPr>
            <a:r>
              <a:rPr lang="en-US" sz="2000" dirty="0">
                <a:ln w="0"/>
              </a:rPr>
              <a:t>The astronauts do __________ </a:t>
            </a:r>
          </a:p>
          <a:p>
            <a:r>
              <a:rPr lang="en-US" sz="2000" dirty="0">
                <a:ln w="0"/>
              </a:rPr>
              <a:t>        in the Science Laboratory and outside.</a:t>
            </a:r>
          </a:p>
          <a:p>
            <a:r>
              <a:rPr lang="en-US" sz="2000" dirty="0">
                <a:ln w="0"/>
              </a:rPr>
              <a:t>3.    The astronauts exercise for _____ hours </a:t>
            </a:r>
          </a:p>
          <a:p>
            <a:r>
              <a:rPr lang="en-US" sz="2000" dirty="0">
                <a:ln w="0"/>
              </a:rPr>
              <a:t>       every day.</a:t>
            </a:r>
          </a:p>
          <a:p>
            <a:pPr marL="457200" indent="-457200">
              <a:buAutoNum type="arabicPeriod" startAt="4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Space food is __________ to eat!</a:t>
            </a:r>
          </a:p>
          <a:p>
            <a:pPr marL="457200" indent="-457200">
              <a:buAutoNum type="arabicPeriod" startAt="4"/>
            </a:pPr>
            <a:r>
              <a:rPr lang="en-US" sz="2000" dirty="0">
                <a:ln w="0"/>
              </a:rPr>
              <a:t>Astronauts sleep for ___ hours </a:t>
            </a:r>
          </a:p>
          <a:p>
            <a:r>
              <a:rPr lang="en-US" sz="2000" dirty="0">
                <a:ln w="0"/>
              </a:rPr>
              <a:t>      every night.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142653E-2A85-4F59-AAEA-DDCFDB3204B7}"/>
              </a:ext>
            </a:extLst>
          </p:cNvPr>
          <p:cNvSpPr/>
          <p:nvPr/>
        </p:nvSpPr>
        <p:spPr>
          <a:xfrm>
            <a:off x="7769193" y="2125623"/>
            <a:ext cx="4571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i="1" dirty="0">
                <a:ln w="0"/>
                <a:solidFill>
                  <a:srgbClr val="FF124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16</a:t>
            </a:r>
            <a:endParaRPr lang="ru-RU" sz="3200" b="1" i="1" cap="none" spc="0" dirty="0">
              <a:ln w="0"/>
              <a:solidFill>
                <a:srgbClr val="FF124F"/>
              </a:solidFill>
              <a:cs typeface="AngsanaUPC" panose="02020603050405020304" pitchFamily="18" charset="-3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D778614-A547-4589-8FB3-B38BFF32B7F4}"/>
              </a:ext>
            </a:extLst>
          </p:cNvPr>
          <p:cNvSpPr/>
          <p:nvPr/>
        </p:nvSpPr>
        <p:spPr>
          <a:xfrm>
            <a:off x="9456821" y="2300083"/>
            <a:ext cx="24704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>
                <a:ln w="0"/>
                <a:solidFill>
                  <a:srgbClr val="FF124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experiments</a:t>
            </a:r>
            <a:endParaRPr lang="ru-RU" sz="3200" b="1" i="1" cap="none" spc="0" dirty="0">
              <a:ln w="0"/>
              <a:solidFill>
                <a:srgbClr val="FF124F"/>
              </a:solidFill>
              <a:cs typeface="AngsanaUPC" panose="02020603050405020304" pitchFamily="18" charset="-34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BEA8EA0-B8F8-43CD-906E-51B109C756AE}"/>
              </a:ext>
            </a:extLst>
          </p:cNvPr>
          <p:cNvSpPr/>
          <p:nvPr/>
        </p:nvSpPr>
        <p:spPr>
          <a:xfrm>
            <a:off x="10493869" y="3100094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i="1" dirty="0">
                <a:ln w="0"/>
                <a:solidFill>
                  <a:srgbClr val="FF124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endParaRPr lang="ru-RU" sz="3200" b="1" i="1" cap="none" spc="0" dirty="0">
              <a:ln w="0"/>
              <a:solidFill>
                <a:srgbClr val="FF124F"/>
              </a:solidFill>
              <a:cs typeface="AngsanaUPC" panose="02020603050405020304" pitchFamily="18" charset="-34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FE15908-79DA-40E5-A75E-23FB5BBDC1CF}"/>
              </a:ext>
            </a:extLst>
          </p:cNvPr>
          <p:cNvSpPr/>
          <p:nvPr/>
        </p:nvSpPr>
        <p:spPr>
          <a:xfrm>
            <a:off x="9218029" y="3641599"/>
            <a:ext cx="1072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i="1" dirty="0">
                <a:ln w="0"/>
                <a:solidFill>
                  <a:srgbClr val="FF124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difficult</a:t>
            </a:r>
            <a:endParaRPr lang="ru-RU" sz="3200" b="1" i="1" cap="none" spc="0" dirty="0">
              <a:ln w="0"/>
              <a:solidFill>
                <a:srgbClr val="FF124F"/>
              </a:solidFill>
              <a:cs typeface="AngsanaUPC" panose="02020603050405020304" pitchFamily="18" charset="-34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9F007F0-A3D8-44BE-A00F-A27A510B2662}"/>
              </a:ext>
            </a:extLst>
          </p:cNvPr>
          <p:cNvSpPr/>
          <p:nvPr/>
        </p:nvSpPr>
        <p:spPr>
          <a:xfrm>
            <a:off x="9690185" y="3966913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i="1" dirty="0">
                <a:ln w="0"/>
                <a:solidFill>
                  <a:srgbClr val="FF124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</a:t>
            </a:r>
            <a:endParaRPr lang="ru-RU" sz="3200" b="1" i="1" cap="none" spc="0" dirty="0">
              <a:ln w="0"/>
              <a:solidFill>
                <a:srgbClr val="FF124F"/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559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520</TotalTime>
  <Words>360</Words>
  <Application>Microsoft Office PowerPoint</Application>
  <PresentationFormat>Широкоэкранный</PresentationFormat>
  <Paragraphs>84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AngsanaUPC</vt:lpstr>
      <vt:lpstr>Arial</vt:lpstr>
      <vt:lpstr>Arial Black</vt:lpstr>
      <vt:lpstr>Calibri</vt:lpstr>
      <vt:lpstr>Edwardian Script ITC</vt:lpstr>
      <vt:lpstr>Segoe UI Black</vt:lpstr>
      <vt:lpstr>Times New Roman</vt:lpstr>
      <vt:lpstr>Tw Cen MT</vt:lpstr>
      <vt:lpstr>Tw Cen MT Condensed</vt:lpstr>
      <vt:lpstr>Wingdings 3</vt:lpstr>
      <vt:lpstr>Интеграл</vt:lpstr>
      <vt:lpstr>Презентация PowerPoint</vt:lpstr>
      <vt:lpstr>Space Exploration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</dc:title>
  <dc:creator>User</dc:creator>
  <cp:lastModifiedBy>User</cp:lastModifiedBy>
  <cp:revision>73</cp:revision>
  <dcterms:created xsi:type="dcterms:W3CDTF">2022-01-28T20:35:11Z</dcterms:created>
  <dcterms:modified xsi:type="dcterms:W3CDTF">2022-06-29T20:22:57Z</dcterms:modified>
</cp:coreProperties>
</file>