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67" r:id="rId5"/>
    <p:sldId id="269" r:id="rId6"/>
    <p:sldId id="270" r:id="rId7"/>
    <p:sldId id="271" r:id="rId8"/>
    <p:sldId id="272" r:id="rId9"/>
    <p:sldId id="273" r:id="rId10"/>
    <p:sldId id="274" r:id="rId11"/>
    <p:sldId id="275" r:id="rId12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9" d="100"/>
          <a:sy n="99" d="100"/>
        </p:scale>
        <p:origin x="357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B082A3F-97A2-4616-8087-F4F9C32F322A}" type="datetime1">
              <a:rPr lang="ru-RU" noProof="1" smtClean="0"/>
              <a:t>17.05.2022</a:t>
            </a:fld>
            <a:endParaRPr lang="ru-RU" noProof="1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6F79B2A-BF25-4862-8EEB-C1ACE5554C14}" type="slidenum">
              <a:rPr lang="ru-RU" noProof="1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0273556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DB540F7-3AE0-49D6-8D98-5D07B76EA3AD}" type="datetime1">
              <a:rPr lang="ru-RU" noProof="1" smtClean="0"/>
              <a:t>17.05.2022</a:t>
            </a:fld>
            <a:endParaRPr lang="ru-RU" noProof="1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1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2B46F2B-1084-40BA-9F0A-B1F6847335C5}" type="slidenum">
              <a:rPr lang="ru-RU" noProof="1" dirty="0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81207630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2B46F2B-1084-40BA-9F0A-B1F6847335C5}" type="slidenum">
              <a:rPr lang="ru-RU" noProof="1" smtClean="0"/>
              <a:t>1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378259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олилиния 6" title="круг с выемками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rtlCol="0" anchor="ctr">
            <a:noAutofit/>
          </a:bodyPr>
          <a:lstStyle>
            <a:lvl1pPr algn="ctr">
              <a:defRPr sz="10000" spc="800" baseline="0"/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rtlCol="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1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0595A572-1A41-49FA-B746-B4027ADB84ED}" type="datetime1">
              <a:rPr lang="ru-RU" noProof="1" smtClean="0"/>
              <a:t>17.05.2022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71766878-3199-4EAB-94E7-2D6D11070E14}" type="slidenum">
              <a:rPr lang="ru-RU" noProof="1" dirty="0" smtClean="0"/>
              <a:pPr/>
              <a:t>‹#›</a:t>
            </a:fld>
            <a:endParaRPr lang="ru-RU" noProof="1"/>
          </a:p>
        </p:txBody>
      </p:sp>
      <p:sp>
        <p:nvSpPr>
          <p:cNvPr id="13" name="Прямоугольник 12" title="левая граница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911E82B-BB3D-4E5A-9BC8-44CA10BA022B}" type="datetime1">
              <a:rPr lang="ru-RU" noProof="1" smtClean="0"/>
              <a:t>17.05.2022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>
          <a:xfrm>
            <a:off x="1257300" y="382385"/>
            <a:ext cx="8392585" cy="5600405"/>
          </a:xfrm>
        </p:spPr>
        <p:txBody>
          <a:bodyPr vert="eaVert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742FD06-4E52-401D-BD88-F19DD433F6A2}" type="datetime1">
              <a:rPr lang="ru-RU" noProof="1" smtClean="0"/>
              <a:t>17.05.2022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9C5850E-93E1-4695-852B-985B66EF3FBB}" type="datetime1">
              <a:rPr lang="ru-RU" noProof="1" smtClean="0"/>
              <a:t>17.05.2022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rtlCol="0"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3242930" y="5159781"/>
            <a:ext cx="7017488" cy="951135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A7559076-4A76-4C3A-A994-77B2BDD3F05B}" type="datetime1">
              <a:rPr lang="ru-RU" noProof="1" smtClean="0"/>
              <a:t>17.05.2022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71766878-3199-4EAB-94E7-2D6D11070E14}" type="slidenum">
              <a:rPr lang="ru-RU" noProof="1" dirty="0" smtClean="0"/>
              <a:pPr/>
              <a:t>‹#›</a:t>
            </a:fld>
            <a:endParaRPr lang="ru-RU" noProof="1"/>
          </a:p>
        </p:txBody>
      </p:sp>
      <p:grpSp>
        <p:nvGrpSpPr>
          <p:cNvPr id="7" name="Группа 6" title="волнообразная фигура слева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Полилиния 6" title="волнообразная фигура слева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Полилиния 11" title="встроенная волнообразная фигура слева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1257300" y="2286000"/>
            <a:ext cx="4800600" cy="3619500"/>
          </a:xfrm>
        </p:spPr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6647796" y="2286000"/>
            <a:ext cx="4800600" cy="3619500"/>
          </a:xfrm>
        </p:spPr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F1CC32F-0266-4BFE-A3A6-D084C470CAE0}" type="datetime1">
              <a:rPr lang="ru-RU" noProof="1" smtClean="0"/>
              <a:t>17.05.2022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251678" y="2199633"/>
            <a:ext cx="4800600" cy="632529"/>
          </a:xfrm>
        </p:spPr>
        <p:txBody>
          <a:bodyPr rtlCol="0"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1257300" y="2909102"/>
            <a:ext cx="4800600" cy="2996398"/>
          </a:xfrm>
        </p:spPr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6633864" y="2199633"/>
            <a:ext cx="4800600" cy="632529"/>
          </a:xfrm>
        </p:spPr>
        <p:txBody>
          <a:bodyPr rtlCol="0"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 hasCustomPrompt="1"/>
          </p:nvPr>
        </p:nvSpPr>
        <p:spPr>
          <a:xfrm>
            <a:off x="6633864" y="2909102"/>
            <a:ext cx="4800600" cy="2996398"/>
          </a:xfrm>
        </p:spPr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10EFD0F-6EED-4075-B7D2-7345242FE3AC}" type="datetime1">
              <a:rPr lang="ru-RU" noProof="1" smtClean="0"/>
              <a:t>17.05.2022</a:t>
            </a:fld>
            <a:endParaRPr lang="ru-RU" noProof="1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ACA36C4-C2D9-45B2-8FDC-958E30E5B885}" type="datetime1">
              <a:rPr lang="ru-RU" noProof="1" smtClean="0"/>
              <a:t>17.05.2022</a:t>
            </a:fld>
            <a:endParaRPr lang="ru-RU" noProof="1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057413A-B44B-4073-BF98-ADE89A18B20C}" type="datetime1">
              <a:rPr lang="ru-RU" noProof="1" smtClean="0"/>
              <a:t>17.05.2022</a:t>
            </a:fld>
            <a:endParaRPr lang="ru-RU" noProof="1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олилиния 11" title="фоновая волнообразная фигура справа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rtlCol="0"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765051" y="920377"/>
            <a:ext cx="6158418" cy="4985124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8337885" y="1741336"/>
            <a:ext cx="3092115" cy="4164164"/>
          </a:xfrm>
        </p:spPr>
        <p:txBody>
          <a:bodyPr rtlCol="0"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 rtlCol="0"/>
          <a:lstStyle/>
          <a:p>
            <a:pPr rtl="0"/>
            <a:fld id="{1C43500C-DCF2-4348-AC96-CB9EA2B9EEAE}" type="datetime1">
              <a:rPr lang="ru-RU" noProof="1" smtClean="0"/>
              <a:t>17.05.2022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 rtlCol="0"/>
          <a:lstStyle/>
          <a:p>
            <a:pPr rtl="0"/>
            <a:fld id="{71766878-3199-4EAB-94E7-2D6D11070E14}" type="slidenum">
              <a:rPr lang="ru-RU" noProof="1" dirty="0" smtClean="0"/>
              <a:t>‹#›</a:t>
            </a:fld>
            <a:endParaRPr lang="ru-RU" noProof="1"/>
          </a:p>
        </p:txBody>
      </p:sp>
      <p:sp>
        <p:nvSpPr>
          <p:cNvPr id="8" name="Прямоугольник 7" title="левая граница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283464" y="0"/>
            <a:ext cx="7355585" cy="6857999"/>
          </a:xfrm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11" name="Полилиния 11" title="фоновая волнообразная фигура справа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Прямоугольник 11" title="левая граница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rtlCol="0"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8337883" y="1741336"/>
            <a:ext cx="3092117" cy="4164164"/>
          </a:xfrm>
        </p:spPr>
        <p:txBody>
          <a:bodyPr rtlCol="0"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 rtlCol="0"/>
          <a:lstStyle/>
          <a:p>
            <a:pPr rtl="0"/>
            <a:fld id="{347CA653-D199-4A46-A89A-31725D97DCF4}" type="datetime1">
              <a:rPr lang="ru-RU" noProof="1" smtClean="0"/>
              <a:t>17.05.2022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 rtlCol="0"/>
          <a:lstStyle/>
          <a:p>
            <a:pPr rtl="0"/>
            <a:fld id="{71766878-3199-4EAB-94E7-2D6D11070E14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D38D1A89-C508-4E5F-9832-25927B926A5C}" type="datetime1">
              <a:rPr lang="ru-RU" noProof="1" smtClean="0"/>
              <a:pPr/>
              <a:t>17.05.2022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71766878-3199-4EAB-94E7-2D6D11070E14}" type="slidenum">
              <a:rPr lang="ru-RU" noProof="1" smtClean="0"/>
              <a:pPr/>
              <a:t>‹#›</a:t>
            </a:fld>
            <a:endParaRPr lang="ru-RU" noProof="1"/>
          </a:p>
        </p:txBody>
      </p:sp>
      <p:sp>
        <p:nvSpPr>
          <p:cNvPr id="11" name="Полилиния 6" title="Левый волнообразный край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Прямоугольник 11" title="правая граница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nl.wikipedia.org/wiki/Pavel_Boere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Valeri_Bure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6A1A43-B750-4259-AA02-68777493B1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5485" y="583147"/>
            <a:ext cx="5088835" cy="3657248"/>
          </a:xfrm>
        </p:spPr>
        <p:txBody>
          <a:bodyPr rtlCol="0">
            <a:normAutofit/>
          </a:bodyPr>
          <a:lstStyle/>
          <a:p>
            <a:r>
              <a:rPr lang="ru-RU" sz="4800" noProof="1">
                <a:cs typeface="Times New Roman" panose="02020603050405020304" pitchFamily="18" charset="0"/>
              </a:rPr>
              <a:t>«спортивная Династия»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1F61DBF-2C3F-4F06-BAE0-5C6A7317D5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5485" y="4446229"/>
            <a:ext cx="5877385" cy="1968238"/>
          </a:xfrm>
        </p:spPr>
        <p:txBody>
          <a:bodyPr rtlCol="0">
            <a:normAutofit fontScale="92500" lnSpcReduction="10000"/>
          </a:bodyPr>
          <a:lstStyle/>
          <a:p>
            <a:pPr algn="l" rtl="0"/>
            <a:r>
              <a:rPr lang="ru-RU" b="0" noProof="1">
                <a:solidFill>
                  <a:schemeClr val="bg2"/>
                </a:solidFill>
                <a:latin typeface="+mn-lt"/>
              </a:rPr>
              <a:t>Участник</a:t>
            </a:r>
            <a:r>
              <a:rPr lang="en-US" b="0" noProof="1">
                <a:solidFill>
                  <a:schemeClr val="bg2"/>
                </a:solidFill>
                <a:latin typeface="+mn-lt"/>
              </a:rPr>
              <a:t>:</a:t>
            </a:r>
            <a:r>
              <a:rPr lang="ru-RU" b="0" noProof="1">
                <a:solidFill>
                  <a:schemeClr val="bg2"/>
                </a:solidFill>
                <a:latin typeface="+mn-lt"/>
              </a:rPr>
              <a:t> Кодзокова Асана Аслановна</a:t>
            </a:r>
          </a:p>
          <a:p>
            <a:pPr algn="l" rtl="0"/>
            <a:r>
              <a:rPr lang="ru-RU" b="0" noProof="1">
                <a:solidFill>
                  <a:schemeClr val="bg2"/>
                </a:solidFill>
                <a:latin typeface="+mn-lt"/>
              </a:rPr>
              <a:t>9 «А» класс</a:t>
            </a:r>
          </a:p>
          <a:p>
            <a:pPr algn="l" rtl="0"/>
            <a:r>
              <a:rPr lang="ru-RU" b="0" noProof="1">
                <a:solidFill>
                  <a:schemeClr val="bg2"/>
                </a:solidFill>
                <a:latin typeface="+mn-lt"/>
              </a:rPr>
              <a:t>Маоу «бутовская сош №2»</a:t>
            </a:r>
          </a:p>
          <a:p>
            <a:pPr algn="l" rtl="0"/>
            <a:r>
              <a:rPr lang="ru-RU" b="0" noProof="1">
                <a:solidFill>
                  <a:schemeClr val="bg2"/>
                </a:solidFill>
                <a:latin typeface="+mn-lt"/>
              </a:rPr>
              <a:t>Научный Руководитель</a:t>
            </a:r>
            <a:r>
              <a:rPr lang="en-US" b="0" noProof="1">
                <a:solidFill>
                  <a:schemeClr val="bg2"/>
                </a:solidFill>
                <a:latin typeface="+mn-lt"/>
              </a:rPr>
              <a:t>:</a:t>
            </a:r>
            <a:r>
              <a:rPr lang="ru-RU" b="0" noProof="1">
                <a:solidFill>
                  <a:schemeClr val="bg2"/>
                </a:solidFill>
                <a:latin typeface="+mn-lt"/>
              </a:rPr>
              <a:t> игаев Андрей валериевич</a:t>
            </a:r>
          </a:p>
        </p:txBody>
      </p:sp>
      <p:sp>
        <p:nvSpPr>
          <p:cNvPr id="19" name="Полилиния: Фигура 18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1">
              <a:latin typeface="Calibri" panose="020F0502020204030204" pitchFamily="34" charset="0"/>
            </a:endParaRPr>
          </a:p>
        </p:txBody>
      </p:sp>
      <p:pic>
        <p:nvPicPr>
          <p:cNvPr id="7" name="Рисунок 6" descr="отражение бегущего человека в луже">
            <a:extLst>
              <a:ext uri="{FF2B5EF4-FFF2-40B4-BE49-F238E27FC236}">
                <a16:creationId xmlns:a16="http://schemas.microsoft.com/office/drawing/2014/main" id="{F92AED05-CE03-4017-91A7-1CB221B81A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00" r="29584" b="-1"/>
          <a:stretch/>
        </p:blipFill>
        <p:spPr>
          <a:xfrm>
            <a:off x="6909478" y="10"/>
            <a:ext cx="5282519" cy="685799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18279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D5F9EC-AB4A-4F19-9062-1BC024150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4"/>
            <a:ext cx="10178322" cy="2113165"/>
          </a:xfrm>
        </p:spPr>
        <p:txBody>
          <a:bodyPr>
            <a:normAutofit fontScale="90000"/>
          </a:bodyPr>
          <a:lstStyle/>
          <a:p>
            <a:r>
              <a:rPr lang="ru-RU" sz="5400" dirty="0">
                <a:cs typeface="Times New Roman" panose="02020603050405020304" pitchFamily="18" charset="0"/>
              </a:rPr>
              <a:t>Одна из крупнейших спортивных династий –династия Буре .</a:t>
            </a:r>
            <a:br>
              <a:rPr lang="ru-RU" sz="4800" dirty="0">
                <a:cs typeface="Times New Roman" panose="02020603050405020304" pitchFamily="18" charset="0"/>
              </a:rPr>
            </a:br>
            <a:endParaRPr lang="ru-RU" dirty="0"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F23235-C02E-43D9-A373-77D07D2EBA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1678" y="2670313"/>
            <a:ext cx="4800600" cy="3677478"/>
          </a:xfrm>
        </p:spPr>
        <p:txBody>
          <a:bodyPr/>
          <a:lstStyle/>
          <a:p>
            <a:r>
              <a:rPr lang="ru-RU" dirty="0">
                <a:latin typeface="+mn-lt"/>
                <a:cs typeface="Times New Roman" panose="02020603050405020304" pitchFamily="18" charset="0"/>
              </a:rPr>
              <a:t>История Российского спорта насчитывает немало случаев, когда родители и их дети добивались выдающихся спортивных достижений. Наследственные склонности, организаторский опыт отцов и матерей, семейные традиции помноженные на спортивное мастерство, становятся залогом успеха.</a:t>
            </a:r>
          </a:p>
          <a:p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8C6F606D-08F3-4D39-B869-D13E9F712A7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29400" y="2762252"/>
            <a:ext cx="4800600" cy="3200400"/>
          </a:xfrm>
        </p:spPr>
      </p:pic>
    </p:spTree>
    <p:extLst>
      <p:ext uri="{BB962C8B-B14F-4D97-AF65-F5344CB8AC3E}">
        <p14:creationId xmlns:p14="http://schemas.microsoft.com/office/powerpoint/2010/main" val="2361252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D53C9F-FA37-49E4-B7F6-B775E224B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2209" y="196855"/>
            <a:ext cx="10549383" cy="969337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cs typeface="Times New Roman" panose="02020603050405020304" pitchFamily="18" charset="0"/>
              </a:rPr>
              <a:t>Валерий Владимирович буре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832D0AAA-0F7A-480A-80EA-6DAD122A1FC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43270" y="1371599"/>
            <a:ext cx="3352800" cy="5104015"/>
          </a:xfr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7BC36B98-28C1-4EBB-BBC1-2787229377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33396" y="1371599"/>
            <a:ext cx="5279160" cy="5104015"/>
          </a:xfrm>
        </p:spPr>
        <p:txBody>
          <a:bodyPr>
            <a:normAutofit fontScale="92500" lnSpcReduction="20000"/>
          </a:bodyPr>
          <a:lstStyle/>
          <a:p>
            <a:r>
              <a:rPr lang="ru-RU" dirty="0">
                <a:latin typeface="+mn-lt"/>
                <a:cs typeface="Times New Roman" panose="02020603050405020304" pitchFamily="18" charset="0"/>
              </a:rPr>
              <a:t>Родился в Москве 13 апреля 1912 г. Спортивную династию начал именно Валерий Владимирович Буре –вратарь сборной СССР по водному поло, заслуженный тренер СССР. Учился в медицинском институте. </a:t>
            </a:r>
          </a:p>
          <a:p>
            <a:r>
              <a:rPr lang="ru-RU" dirty="0">
                <a:latin typeface="+mn-lt"/>
                <a:cs typeface="Times New Roman" panose="02020603050405020304" pitchFamily="18" charset="0"/>
              </a:rPr>
              <a:t>В 1937 репрессирован, жил в Норильске, где работал на металлургическом заводе и в заводской секции плавания. С 1957 — в Москве. Работал старшим тренером по плаванию ДСО «Медик», тренером сборной СССР на Олимпийских играх 1968 и 1972 годов.</a:t>
            </a:r>
          </a:p>
          <a:p>
            <a:r>
              <a:rPr lang="ru-RU" dirty="0">
                <a:latin typeface="+mn-lt"/>
                <a:cs typeface="Times New Roman" panose="02020603050405020304" pitchFamily="18" charset="0"/>
              </a:rPr>
              <a:t>Скончался Валерий Владимирович Буре 26 марта 1974 г. Валерий Владимирович умер на бортике прямо во время соревнований, когда ему сообщили о возможной дисквалификации его сына. </a:t>
            </a:r>
          </a:p>
        </p:txBody>
      </p:sp>
    </p:spTree>
    <p:extLst>
      <p:ext uri="{BB962C8B-B14F-4D97-AF65-F5344CB8AC3E}">
        <p14:creationId xmlns:p14="http://schemas.microsoft.com/office/powerpoint/2010/main" val="2197799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EE9B76-3152-4766-ADD0-F61F4A30C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74" y="461898"/>
            <a:ext cx="10178322" cy="969337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cs typeface="Times New Roman" panose="02020603050405020304" pitchFamily="18" charset="0"/>
              </a:rPr>
              <a:t>Владимир Валерьевич Буре</a:t>
            </a:r>
            <a:endParaRPr lang="ru-RU" dirty="0"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787B9A-8346-4C63-9DAE-E4A0C1C171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299" y="1431235"/>
            <a:ext cx="6521727" cy="5088835"/>
          </a:xfrm>
        </p:spPr>
        <p:txBody>
          <a:bodyPr>
            <a:noAutofit/>
          </a:bodyPr>
          <a:lstStyle/>
          <a:p>
            <a:r>
              <a:rPr lang="ru-RU" sz="1800" dirty="0">
                <a:latin typeface="+mn-lt"/>
                <a:cs typeface="Times New Roman" panose="02020603050405020304" pitchFamily="18" charset="0"/>
              </a:rPr>
              <a:t>Родился 4 декабря 1950 года, в Норильске. После блестящей карьеры в плавании потомок знаменитого часовщика нашел себя в хоккее, которому посвятил не меньше чем полжизни.</a:t>
            </a:r>
          </a:p>
          <a:p>
            <a:r>
              <a:rPr lang="ru-RU" sz="1800" dirty="0">
                <a:latin typeface="+mn-lt"/>
                <a:cs typeface="Times New Roman" panose="02020603050405020304" pitchFamily="18" charset="0"/>
              </a:rPr>
              <a:t>Заслуженный мастер спорта СССР (1972, плавание), четыре олимпийские медали, 17-кратный чемпион СССР, заслуженный тренер России по хоккею (2003). </a:t>
            </a:r>
          </a:p>
          <a:p>
            <a:r>
              <a:rPr lang="ru-RU" sz="1800" dirty="0">
                <a:latin typeface="+mn-lt"/>
                <a:cs typeface="Times New Roman" panose="02020603050405020304" pitchFamily="18" charset="0"/>
              </a:rPr>
              <a:t>Владимир Валерьевич был в своё время внештатным корреспондентом в “Московском комсомольце”. Потом на телевидении освещал московскую Олимпиаду-80. Занимался выпуском методических пособий по хоккею, по разминке и психологической подготовке. Выступал на тренерских конференциях и участвовал в их организации. Знакомил тренеров со своими методами подготовки спортсмена. Несмотря на загруженность у него всегда оставалось время для своих двух сыновей, которым он с раннего возраста прививал любовь к хоккею и стремление быть лучшими.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D1980EB3-C2B8-4F33-A220-4E2C5629C3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083827" y="1934817"/>
            <a:ext cx="3364570" cy="3697357"/>
          </a:xfrm>
        </p:spPr>
      </p:pic>
    </p:spTree>
    <p:extLst>
      <p:ext uri="{BB962C8B-B14F-4D97-AF65-F5344CB8AC3E}">
        <p14:creationId xmlns:p14="http://schemas.microsoft.com/office/powerpoint/2010/main" val="2406089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6F00BB-92B6-4A17-AB43-FFCC100F3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Times New Roman" panose="02020603050405020304" pitchFamily="18" charset="0"/>
              </a:rPr>
              <a:t>Павел </a:t>
            </a:r>
            <a:r>
              <a:rPr lang="ru-RU" dirty="0" err="1">
                <a:cs typeface="Times New Roman" panose="02020603050405020304" pitchFamily="18" charset="0"/>
              </a:rPr>
              <a:t>владимирович</a:t>
            </a:r>
            <a:r>
              <a:rPr lang="ru-RU" dirty="0">
                <a:cs typeface="Times New Roman" panose="02020603050405020304" pitchFamily="18" charset="0"/>
              </a:rPr>
              <a:t> буре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780DD559-B002-488B-A52B-8A5D20E1288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37253" y="1874517"/>
            <a:ext cx="3046255" cy="4261815"/>
          </a:xfr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44A49374-C017-44B1-B015-7F29CE408F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52317" y="1784345"/>
            <a:ext cx="5577683" cy="4691270"/>
          </a:xfrm>
        </p:spPr>
        <p:txBody>
          <a:bodyPr>
            <a:normAutofit/>
          </a:bodyPr>
          <a:lstStyle/>
          <a:p>
            <a:r>
              <a:rPr lang="ru-RU" dirty="0">
                <a:latin typeface="+mn-lt"/>
                <a:cs typeface="Times New Roman" panose="02020603050405020304" pitchFamily="18" charset="0"/>
              </a:rPr>
              <a:t>Родился 31 марта 1971 г. в Минске, но проживал в Москве. Павел Буре – советский и российский хоккеист, воспитанник спортивной школы ЦСКА.</a:t>
            </a:r>
          </a:p>
          <a:p>
            <a:r>
              <a:rPr lang="ru-RU" dirty="0">
                <a:latin typeface="+mn-lt"/>
                <a:cs typeface="Times New Roman" panose="02020603050405020304" pitchFamily="18" charset="0"/>
              </a:rPr>
              <a:t>Начинал играть в детской команде ЦСКА с 6 лет и одновременно играл за «Олимпию» (Москва). В 1988 дебютировал за основу ЦСКА в матче против «Динамо» (Рига).</a:t>
            </a:r>
          </a:p>
          <a:p>
            <a:r>
              <a:rPr lang="ru-RU" dirty="0">
                <a:latin typeface="+mn-lt"/>
                <a:cs typeface="Times New Roman" panose="02020603050405020304" pitchFamily="18" charset="0"/>
              </a:rPr>
              <a:t> В 1989 году дебютировал на победном для СССР молодёжном чемпионате. Павел, записав на свой актив 8 голов и 6 передач, был признан лучшим нападающим турнира и вошёл в символическую пятёрку чемпионата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33206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A63A5B6F-8363-446C-8388-7742FC4FA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0950" y="331788"/>
            <a:ext cx="10179050" cy="6108700"/>
          </a:xfrm>
        </p:spPr>
        <p:txBody>
          <a:bodyPr/>
          <a:lstStyle/>
          <a:p>
            <a:r>
              <a:rPr lang="ru-RU" dirty="0">
                <a:latin typeface="+mn-lt"/>
                <a:cs typeface="Times New Roman" panose="02020603050405020304" pitchFamily="18" charset="0"/>
              </a:rPr>
              <a:t>На международном уровне выступал за сборную СССР, а потом за сборную России. В составе сборной СССР выиграл золото молодёжного чемпионата мира 1989 года и серебро в 1990 и 1991 годах. Также в составе основной сборной СССР выигрывал золото чемпионата мира 1990 года и бронзу в 1991 году. После распада СССР выступал за сборную России на Олимпийских играх 1998 года, где завоевал серебро, и 2002 года, взяв бронзу.</a:t>
            </a:r>
          </a:p>
          <a:p>
            <a:r>
              <a:rPr lang="ru-RU" dirty="0">
                <a:latin typeface="+mn-lt"/>
                <a:cs typeface="Times New Roman" panose="02020603050405020304" pitchFamily="18" charset="0"/>
              </a:rPr>
              <a:t>На зимних Олимпийских играх 2006 года в Турине выступал в должности генерального менеджера сборной России.</a:t>
            </a:r>
          </a:p>
          <a:p>
            <a:r>
              <a:rPr lang="ru-RU" dirty="0">
                <a:latin typeface="+mn-lt"/>
                <a:cs typeface="Times New Roman" panose="02020603050405020304" pitchFamily="18" charset="0"/>
              </a:rPr>
              <a:t>Член зала славы ИИХФ и Зала хоккейной славы (2012). Первый в истории российский хоккеист, чей игровой номер был выведен из обращения командой НХЛ. </a:t>
            </a:r>
          </a:p>
          <a:p>
            <a:r>
              <a:rPr lang="ru-RU" dirty="0">
                <a:latin typeface="+mn-lt"/>
                <a:cs typeface="Times New Roman" panose="02020603050405020304" pitchFamily="18" charset="0"/>
              </a:rPr>
              <a:t>В январе 2017 Буре был включён в список 100 величайших хоккеистов за всю историю НХЛ.</a:t>
            </a:r>
          </a:p>
          <a:p>
            <a:r>
              <a:rPr lang="ru-RU" dirty="0">
                <a:latin typeface="+mn-lt"/>
                <a:cs typeface="Times New Roman" panose="02020603050405020304" pitchFamily="18" charset="0"/>
              </a:rPr>
              <a:t>Павел обладал особым талантом в хоккее. Терпение и способность переносить большие нагрузки —фамильная черта Буре.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0011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83AFE8-2FFB-4A0A-83B1-DDE95119E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Times New Roman" panose="02020603050405020304" pitchFamily="18" charset="0"/>
              </a:rPr>
              <a:t>Валерий </a:t>
            </a:r>
            <a:r>
              <a:rPr lang="ru-RU" dirty="0" err="1">
                <a:cs typeface="Times New Roman" panose="02020603050405020304" pitchFamily="18" charset="0"/>
              </a:rPr>
              <a:t>владимирович</a:t>
            </a:r>
            <a:r>
              <a:rPr lang="ru-RU" dirty="0">
                <a:cs typeface="Times New Roman" panose="02020603050405020304" pitchFamily="18" charset="0"/>
              </a:rPr>
              <a:t> Буре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604788-9646-4765-8FFE-B4CE823BA8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03073" y="1874517"/>
            <a:ext cx="5832613" cy="4420266"/>
          </a:xfrm>
        </p:spPr>
        <p:txBody>
          <a:bodyPr>
            <a:normAutofit fontScale="85000" lnSpcReduction="10000"/>
          </a:bodyPr>
          <a:lstStyle/>
          <a:p>
            <a:r>
              <a:rPr lang="ru-RU" dirty="0">
                <a:latin typeface="+mn-lt"/>
                <a:cs typeface="Times New Roman" panose="02020603050405020304" pitchFamily="18" charset="0"/>
              </a:rPr>
              <a:t>Валерий родился 13 июня 1974 года, в Москве. Является бывшим российским хоккеистом. </a:t>
            </a:r>
          </a:p>
          <a:p>
            <a:r>
              <a:rPr lang="ru-RU" dirty="0">
                <a:latin typeface="+mn-lt"/>
                <a:cs typeface="Times New Roman" panose="02020603050405020304" pitchFamily="18" charset="0"/>
              </a:rPr>
              <a:t> В 1991 перебрался в Западную хоккейную лигу, «</a:t>
            </a:r>
            <a:r>
              <a:rPr lang="ru-RU" dirty="0" err="1">
                <a:latin typeface="+mn-lt"/>
                <a:cs typeface="Times New Roman" panose="02020603050405020304" pitchFamily="18" charset="0"/>
              </a:rPr>
              <a:t>Спокан</a:t>
            </a:r>
            <a:r>
              <a:rPr lang="ru-RU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+mn-lt"/>
                <a:cs typeface="Times New Roman" panose="02020603050405020304" pitchFamily="18" charset="0"/>
              </a:rPr>
              <a:t>Чифс</a:t>
            </a:r>
            <a:r>
              <a:rPr lang="ru-RU" dirty="0">
                <a:latin typeface="+mn-lt"/>
                <a:cs typeface="Times New Roman" panose="02020603050405020304" pitchFamily="18" charset="0"/>
              </a:rPr>
              <a:t>». С 1994 выступал за «Монреаль </a:t>
            </a:r>
            <a:r>
              <a:rPr lang="ru-RU" dirty="0" err="1">
                <a:latin typeface="+mn-lt"/>
                <a:cs typeface="Times New Roman" panose="02020603050405020304" pitchFamily="18" charset="0"/>
              </a:rPr>
              <a:t>Канадиенс</a:t>
            </a:r>
            <a:r>
              <a:rPr lang="ru-RU" dirty="0">
                <a:latin typeface="+mn-lt"/>
                <a:cs typeface="Times New Roman" panose="02020603050405020304" pitchFamily="18" charset="0"/>
              </a:rPr>
              <a:t>» после чего уехал во «Флориду </a:t>
            </a:r>
            <a:r>
              <a:rPr lang="ru-RU" dirty="0" err="1">
                <a:latin typeface="+mn-lt"/>
                <a:cs typeface="Times New Roman" panose="02020603050405020304" pitchFamily="18" charset="0"/>
              </a:rPr>
              <a:t>Пантерз</a:t>
            </a:r>
            <a:r>
              <a:rPr lang="ru-RU" dirty="0">
                <a:latin typeface="+mn-lt"/>
                <a:cs typeface="Times New Roman" panose="02020603050405020304" pitchFamily="18" charset="0"/>
              </a:rPr>
              <a:t>», где выступал в одной тройке с братом. В середине сезона 2002/2003 был обменен в «Сент-Луис Блюз». По окончании сезона вновь вернулся в состав «Флориды». После локаута был обменен в «Лос-Анджелес </a:t>
            </a:r>
            <a:r>
              <a:rPr lang="ru-RU" dirty="0" err="1">
                <a:latin typeface="+mn-lt"/>
                <a:cs typeface="Times New Roman" panose="02020603050405020304" pitchFamily="18" charset="0"/>
              </a:rPr>
              <a:t>Кингз</a:t>
            </a:r>
            <a:r>
              <a:rPr lang="ru-RU" dirty="0">
                <a:latin typeface="+mn-lt"/>
                <a:cs typeface="Times New Roman" panose="02020603050405020304" pitchFamily="18" charset="0"/>
              </a:rPr>
              <a:t>», в составе которого так и не смог сыграть из-за травмы.</a:t>
            </a:r>
          </a:p>
          <a:p>
            <a:r>
              <a:rPr lang="ru-RU" dirty="0">
                <a:latin typeface="+mn-lt"/>
              </a:rPr>
              <a:t>Участник матча Всех звезд НХЛ в 2000 году. В составе сборной России: серебряный призёр Олимпиады в 1998 году, бронзовый призёр в 2002 году, участник чемпионата мира 1994 года, Кубка мира 1996 года. Заслуженный мастер спорта России (1998).</a:t>
            </a:r>
            <a:endParaRPr lang="ru-RU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439FE4D9-0708-4B9E-B8D2-E7D5138FCD7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428382" y="2213194"/>
            <a:ext cx="2557669" cy="3742911"/>
          </a:xfrm>
        </p:spPr>
      </p:pic>
    </p:spTree>
    <p:extLst>
      <p:ext uri="{BB962C8B-B14F-4D97-AF65-F5344CB8AC3E}">
        <p14:creationId xmlns:p14="http://schemas.microsoft.com/office/powerpoint/2010/main" val="766222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1186DC-DDF3-4BBB-8734-389AEECB0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Times New Roman" panose="02020603050405020304" pitchFamily="18" charset="0"/>
              </a:rPr>
              <a:t>заключение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2B944E-41AE-492B-A09F-933B5C95D9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fontAlgn="ctr"/>
            <a:r>
              <a:rPr lang="ru-RU" dirty="0">
                <a:latin typeface="+mn-lt"/>
                <a:cs typeface="Times New Roman" panose="02020603050405020304" pitchFamily="18" charset="0"/>
              </a:rPr>
              <a:t>В России есть множество семьей , в которых несколько поколений знамениты спортсменов, как у Буре. Династия Буре одна из успешных, и, наверное, в каждом виде спорта можно найти примеры преемственности, когда сын идет по стопам отца. Так рождается понятие "спортивная династия". Огромную важность в воспитании подрастающего поколения играет положительный пример родителей. Если родители будут заниматься спортом, то и дети следуя их примеру будут заниматься. Если большее количество молодых людей занимается физкультурой и спортом, то в будущем можно ожидать больше спортивных побед. Но самое главное : будут вырастать здоровые и сильные поколения, и династий-чемпионов в России безусловно будет еще больше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63847922"/>
      </p:ext>
    </p:extLst>
  </p:cSld>
  <p:clrMapOvr>
    <a:masterClrMapping/>
  </p:clrMapOvr>
</p:sld>
</file>

<file path=ppt/theme/theme1.xml><?xml version="1.0" encoding="utf-8"?>
<a:theme xmlns:a="http://schemas.openxmlformats.org/drawingml/2006/main" name="Эмблема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6549_TF67530480.potx" id="{CC507B9C-48B5-4676-BDDE-C18FDECA189B}" vid="{695C6414-FB64-4D0C-AC9B-E3947B2C1B0D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55D5C12-9048-448D-A69C-F00736C0732E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DD0DBFED-7AB5-403D-9982-F81C20C3F5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32C9D10-CA80-4BC9-9D59-B4B9486E932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Оформление Эмблема</Template>
  <TotalTime>0</TotalTime>
  <Words>164</Words>
  <Application>Microsoft Office PowerPoint</Application>
  <PresentationFormat>Широкоэкранный</PresentationFormat>
  <Paragraphs>31</Paragraphs>
  <Slides>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5" baseType="lpstr">
      <vt:lpstr>Arial</vt:lpstr>
      <vt:lpstr>Calibri</vt:lpstr>
      <vt:lpstr>Corbel</vt:lpstr>
      <vt:lpstr>Gill Sans MT</vt:lpstr>
      <vt:lpstr>Impact</vt:lpstr>
      <vt:lpstr>Times New Roman</vt:lpstr>
      <vt:lpstr>Эмблема</vt:lpstr>
      <vt:lpstr>«спортивная Династия»</vt:lpstr>
      <vt:lpstr>Одна из крупнейших спортивных династий –династия Буре . </vt:lpstr>
      <vt:lpstr>Валерий Владимирович буре</vt:lpstr>
      <vt:lpstr>Владимир Валерьевич Буре</vt:lpstr>
      <vt:lpstr>Павел владимирович буре</vt:lpstr>
      <vt:lpstr>Презентация PowerPoint</vt:lpstr>
      <vt:lpstr>Валерий владимирович Буре</vt:lpstr>
      <vt:lpstr>заключение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2022-05-09T15:31:36Z</dcterms:created>
  <dcterms:modified xsi:type="dcterms:W3CDTF">2022-05-17T14:10:11Z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