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9" r:id="rId3"/>
    <p:sldId id="274" r:id="rId4"/>
    <p:sldId id="260" r:id="rId5"/>
    <p:sldId id="258" r:id="rId6"/>
    <p:sldId id="273" r:id="rId7"/>
    <p:sldId id="256" r:id="rId8"/>
    <p:sldId id="261" r:id="rId9"/>
    <p:sldId id="263" r:id="rId10"/>
    <p:sldId id="272" r:id="rId11"/>
    <p:sldId id="264" r:id="rId12"/>
    <p:sldId id="262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итель" initials="У" lastIdx="0" clrIdx="0">
    <p:extLst>
      <p:ext uri="{19B8F6BF-5375-455C-9EA6-DF929625EA0E}">
        <p15:presenceInfo xmlns:p15="http://schemas.microsoft.com/office/powerpoint/2012/main" userId="Учи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01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19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153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07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95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62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7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5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22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2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83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4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3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5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62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82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6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0B48C6-B570-4162-AE9E-A69659E25C47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BD6EB2-9196-4977-8C87-223B3A8F9A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9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2" Target="../media/image1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477" y="1002323"/>
            <a:ext cx="10251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БЛИЦ-ОПРОС </a:t>
            </a:r>
          </a:p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 страницам проектной деятельности»</a:t>
            </a:r>
            <a:endParaRPr lang="ru-RU" sz="6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1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5308" y="898344"/>
            <a:ext cx="1012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2060"/>
                </a:solidFill>
              </a:rPr>
              <a:t>Сформулированный в общем виде желаемый результат, который будет получен в ходе Вашего проекта.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18" y="3435927"/>
            <a:ext cx="690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ЦЕЛЬ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1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06" r="-35"/>
          <a:stretch/>
        </p:blipFill>
        <p:spPr>
          <a:xfrm>
            <a:off x="860439" y="1532619"/>
            <a:ext cx="10407031" cy="2951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7885" y="4853354"/>
            <a:ext cx="4985238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400">
                <a:solidFill>
                  <a:srgbClr val="FF0000"/>
                </a:solidFill>
              </a:rPr>
              <a:t>РЕФЛЕКСИЯ</a:t>
            </a:r>
            <a:endParaRPr b="1" dirty="0" lang="ru-RU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90796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292" y="1804382"/>
            <a:ext cx="10761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0" dirty="0" i="0" lang="ru-RU" smtClean="0">
                <a:solidFill>
                  <a:srgbClr val="333333"/>
                </a:solidFill>
                <a:effectLst/>
                <a:latin typeface="Helvetica Neue"/>
              </a:rPr>
              <a:t>Главы основной части.</a:t>
            </a:r>
          </a:p>
          <a:p>
            <a:pPr>
              <a:buFont charset="0" panose="020B0604020202020204" pitchFamily="34" typeface="Arial"/>
              <a:buChar char="•"/>
            </a:pPr>
            <a:endParaRPr b="0" dirty="0" i="0" lang="ru-RU" smtClean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57"/>
          <a:stretch/>
        </p:blipFill>
        <p:spPr>
          <a:xfrm>
            <a:off x="9196754" y="1845155"/>
            <a:ext cx="1223482" cy="49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112"/>
          <a:stretch/>
        </p:blipFill>
        <p:spPr>
          <a:xfrm>
            <a:off x="2022230" y="4817459"/>
            <a:ext cx="1851281" cy="4938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15390" y="5398449"/>
            <a:ext cx="399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dirty="0" lang="ru-RU">
                <a:solidFill>
                  <a:srgbClr val="333333"/>
                </a:solidFill>
                <a:latin typeface="Helvetica Neue"/>
              </a:rPr>
              <a:t>Список используемой литературы.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1664" y="3244334"/>
            <a:ext cx="159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ru-RU" smtClean="0"/>
              <a:t>Приложение.</a:t>
            </a:r>
            <a:endParaRPr b="1" dirty="0"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91143" y="3070385"/>
            <a:ext cx="313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dirty="0" lang="ru-RU">
                <a:solidFill>
                  <a:srgbClr val="333333"/>
                </a:solidFill>
                <a:latin typeface="Helvetica Neue"/>
              </a:rPr>
              <a:t>Оглавление (содержание</a:t>
            </a:r>
            <a:r>
              <a:rPr dirty="0" lang="ru-RU" smtClean="0">
                <a:solidFill>
                  <a:srgbClr val="333333"/>
                </a:solidFill>
                <a:latin typeface="Helvetica Neue"/>
              </a:rPr>
              <a:t>).</a:t>
            </a:r>
            <a:endParaRPr dirty="0" lang="ru-RU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9301" y="1345265"/>
            <a:ext cx="1555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dirty="0" lang="ru-RU">
                <a:solidFill>
                  <a:srgbClr val="333333"/>
                </a:solidFill>
                <a:latin typeface="Helvetica Neue"/>
              </a:rPr>
              <a:t>Заключение.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56352" y="3499379"/>
            <a:ext cx="2466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dirty="0" lang="ru-RU">
                <a:solidFill>
                  <a:srgbClr val="333333"/>
                </a:solidFill>
                <a:latin typeface="Helvetica Neue"/>
              </a:rPr>
              <a:t>Практическая часть.</a:t>
            </a:r>
            <a:endParaRPr dirty="0" lang="ru-RU">
              <a:solidFill>
                <a:srgbClr val="333333"/>
              </a:solidFill>
              <a:latin typeface="Helvetica Neu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1143" y="480291"/>
            <a:ext cx="10260347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400">
                <a:solidFill>
                  <a:srgbClr val="C00000"/>
                </a:solidFill>
              </a:rPr>
              <a:t>Пронумеруйте последовательность основных блоков проектной работы</a:t>
            </a:r>
            <a:endParaRPr b="1" dirty="0" lang="ru-RU" sz="24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09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39" y="500640"/>
            <a:ext cx="10077450" cy="39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68073" y="4996873"/>
            <a:ext cx="570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опрос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88" y="601229"/>
            <a:ext cx="981075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2727" y="4747491"/>
            <a:ext cx="606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ФОТОГРАФИРОВАНИЕ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49" y="525941"/>
            <a:ext cx="9480102" cy="3737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1964" y="4701309"/>
            <a:ext cx="580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НАБЛЮДЕНИЕ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823" y="403947"/>
            <a:ext cx="9648825" cy="427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60800" y="4932218"/>
            <a:ext cx="509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АНАЛИЗ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1" r="-21"/>
          <a:stretch/>
        </p:blipFill>
        <p:spPr>
          <a:xfrm>
            <a:off x="1681019" y="738908"/>
            <a:ext cx="9199418" cy="225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2109" y="3629891"/>
            <a:ext cx="600363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FF0000"/>
                </a:solidFill>
              </a:rPr>
              <a:t>ОБОБЩЕНИЕ</a:t>
            </a:r>
            <a:endParaRPr b="1" dirty="0"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3804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326" y="528714"/>
            <a:ext cx="9705673" cy="3676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2582" y="4451927"/>
            <a:ext cx="539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БЕСЕДА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468" y="493810"/>
            <a:ext cx="9242337" cy="3468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4873" y="4350327"/>
            <a:ext cx="6825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ИЗУЧЕНИЕ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7347" y="756138"/>
            <a:ext cx="1054197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</a:t>
            </a:r>
            <a:r>
              <a:rPr lang="ru-RU" sz="4400" b="1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роект – это «шесть П», выделяются следующие элементы:</a:t>
            </a:r>
            <a:endParaRPr lang="ru-RU" sz="5400" b="1" i="0" dirty="0" smtClean="0">
              <a:solidFill>
                <a:srgbClr val="0070C0"/>
              </a:solidFill>
              <a:effectLst/>
              <a:latin typeface="Open Sans"/>
            </a:endParaRPr>
          </a:p>
          <a:p>
            <a:pPr algn="just"/>
            <a:r>
              <a:rPr lang="ru-RU" sz="4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ru-RU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 </a:t>
            </a:r>
            <a:r>
              <a:rPr lang="ru-RU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4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П </a:t>
            </a:r>
            <a:r>
              <a:rPr lang="ru-RU" sz="4400" b="0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-</a:t>
            </a:r>
            <a:endParaRPr lang="ru-RU" sz="5400" b="1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algn="just"/>
            <a:r>
              <a:rPr lang="ru-RU" sz="4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ru-RU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ru-RU" sz="4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П -</a:t>
            </a:r>
            <a:endParaRPr lang="ru-RU" sz="5400" b="1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algn="just"/>
            <a:r>
              <a:rPr lang="ru-RU" sz="4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3.</a:t>
            </a:r>
            <a:r>
              <a:rPr lang="ru-RU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ru-RU" sz="4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П -</a:t>
            </a:r>
            <a:endParaRPr lang="ru-RU" sz="5400" b="1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algn="just"/>
            <a:r>
              <a:rPr lang="ru-RU" sz="4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4.</a:t>
            </a:r>
            <a:r>
              <a:rPr lang="ru-RU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ru-RU" sz="4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П -</a:t>
            </a:r>
            <a:endParaRPr lang="ru-RU" sz="5400" b="1" i="0" dirty="0" smtClean="0">
              <a:solidFill>
                <a:srgbClr val="181818"/>
              </a:solidFill>
              <a:effectLst/>
              <a:latin typeface="Open Sans"/>
            </a:endParaRPr>
          </a:p>
          <a:p>
            <a:pPr algn="just"/>
            <a:r>
              <a:rPr lang="ru-RU" sz="4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5.</a:t>
            </a:r>
            <a:r>
              <a:rPr lang="ru-RU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   </a:t>
            </a:r>
            <a:r>
              <a:rPr lang="ru-RU" sz="4400" b="1" i="0" dirty="0" smtClean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П -</a:t>
            </a:r>
          </a:p>
          <a:p>
            <a:pPr algn="just"/>
            <a:r>
              <a:rPr lang="ru-RU" sz="4400" b="1" dirty="0" smtClean="0">
                <a:solidFill>
                  <a:srgbClr val="181818"/>
                </a:solidFill>
                <a:latin typeface="Times New Roman" panose="02020603050405020304" pitchFamily="18" charset="0"/>
              </a:rPr>
              <a:t>6. П -</a:t>
            </a:r>
            <a:endParaRPr lang="ru-RU" sz="5400" b="1" i="0" dirty="0">
              <a:solidFill>
                <a:srgbClr val="181818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928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824344"/>
            <a:ext cx="6844148" cy="51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8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646" y="861646"/>
            <a:ext cx="1068265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стное или письменное сообщение с целью познакомить слушателей с определённой темой, проблемой</a:t>
            </a:r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т.д.</a:t>
            </a:r>
            <a:r>
              <a:rPr lang="ru-RU" sz="4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дать общую информацию.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7454" y="4176346"/>
            <a:ext cx="6031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ДОКЛАД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0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708" y="1134207"/>
            <a:ext cx="108936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уть исследования, специально организованный взрослым и самостоятельно выполняемый детьми комплекс действий, завершающийся созданием творческих работ.</a:t>
            </a:r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169" y="4053254"/>
            <a:ext cx="5336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4691" y="444849"/>
            <a:ext cx="9458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effectLst/>
                <a:latin typeface="Open Sans"/>
              </a:rPr>
              <a:t>Что представлено на слайде?</a:t>
            </a:r>
          </a:p>
          <a:p>
            <a:r>
              <a:rPr lang="ru-RU" sz="3600" b="1" i="0" dirty="0" smtClean="0">
                <a:solidFill>
                  <a:srgbClr val="002060"/>
                </a:solidFill>
                <a:effectLst/>
                <a:latin typeface="Open Sans"/>
              </a:rPr>
              <a:t>изучить;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Open Sans"/>
              </a:rPr>
              <a:t>описать;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Open Sans"/>
              </a:rPr>
              <a:t>установить;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Open Sans"/>
              </a:rPr>
              <a:t>выяснить;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Open Sans"/>
              </a:rPr>
              <a:t>охарактеризовать;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i="0" dirty="0" smtClean="0">
                <a:solidFill>
                  <a:srgbClr val="002060"/>
                </a:solidFill>
                <a:effectLst/>
                <a:latin typeface="Open Sans"/>
              </a:rPr>
              <a:t>проанализировать…</a:t>
            </a:r>
          </a:p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8473" y="4969164"/>
            <a:ext cx="629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ЗАДАЧИ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3" r="48"/>
          <a:stretch/>
        </p:blipFill>
        <p:spPr>
          <a:xfrm>
            <a:off x="3842238" y="1235406"/>
            <a:ext cx="4180742" cy="40268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215" y="650631"/>
            <a:ext cx="8651631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200">
                <a:solidFill>
                  <a:schemeClr val="accent6">
                    <a:lumMod val="50000"/>
                  </a:schemeClr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ЧТО ПРЕДСТАВЛЕНО НА СЛАЙДЕ?</a:t>
            </a:r>
            <a:endParaRPr b="1" dirty="0" lang="ru-RU" sz="3200">
              <a:solidFill>
                <a:schemeClr val="accent6">
                  <a:lumMod val="50000"/>
                </a:schemeClr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1215" y="5556738"/>
            <a:ext cx="90297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FF0000"/>
                </a:solidFill>
              </a:rPr>
              <a:t>ФОРМЫ ПРОДУКТОВ ПРОЕКТНОЙ ДЕЯТЕЛЬНОСТИ</a:t>
            </a:r>
            <a:endParaRPr b="1" dirty="0"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5855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879231"/>
            <a:ext cx="101111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Задача, требующая разрешения, исследования.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3438" y="4994031"/>
            <a:ext cx="7323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ПРОБЛЕМА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4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054" y="1090246"/>
            <a:ext cx="102430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предстоит решить на отдельных этапах работы проекта.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5085" y="4325815"/>
            <a:ext cx="7192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</TotalTime>
  <Words>125</Words>
  <Application>Microsoft Office PowerPoint</Application>
  <PresentationFormat>Широкоэкранный</PresentationFormat>
  <Paragraphs>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Helvetica Neue</vt:lpstr>
      <vt:lpstr>Open Sans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16</cp:revision>
  <dcterms:created xsi:type="dcterms:W3CDTF">2022-03-17T23:27:12Z</dcterms:created>
  <dcterms:modified xsi:type="dcterms:W3CDTF">2022-03-18T00:35:27Z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1119711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