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494">
              <a:srgbClr val="92D050"/>
            </a:gs>
            <a:gs pos="18935">
              <a:srgbClr val="CDE9AF"/>
            </a:gs>
            <a:gs pos="0">
              <a:srgbClr val="92D050"/>
            </a:gs>
            <a:gs pos="9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МБОУ «Школа № 2» г. Ждановка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Развитие творческого воображения как направления интеллектуального и личностного развития ребенка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/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/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Учитель начальных классов Грудина А.В.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Стаж работы-30 лет,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высшая квалификационная категория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2022 год</a:t>
            </a:r>
            <a:r>
              <a:rPr lang="ru-RU" sz="3100" dirty="0">
                <a:solidFill>
                  <a:schemeClr val="bg1"/>
                </a:solidFill>
              </a:rPr>
              <a:t/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6597" y="332656"/>
            <a:ext cx="4867421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Сочинение загадок по алгоритму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  <a:buClrTx/>
              <a:buSzTx/>
            </a:pPr>
            <a:r>
              <a:rPr lang="ru-RU" sz="3200" b="1" cap="non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гребень</a:t>
            </a:r>
            <a:endParaRPr lang="ru-RU" sz="3200" b="1" cap="none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05244"/>
            <a:ext cx="4040188" cy="473206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1. Выбрать объект.</a:t>
            </a:r>
          </a:p>
          <a:p>
            <a:r>
              <a:rPr lang="ru-RU" dirty="0">
                <a:solidFill>
                  <a:schemeClr val="bg1"/>
                </a:solidFill>
              </a:rPr>
              <a:t>2. Заполнить левую часть таблицы, ответив на вопрос «На что похож объект?» (3 – 4 сравнения)</a:t>
            </a:r>
          </a:p>
          <a:p>
            <a:r>
              <a:rPr lang="ru-RU" dirty="0">
                <a:solidFill>
                  <a:schemeClr val="bg1"/>
                </a:solidFill>
              </a:rPr>
              <a:t>3. Заполнить правую часть таблицы «Чем отличается?» </a:t>
            </a:r>
          </a:p>
          <a:p>
            <a:r>
              <a:rPr lang="ru-RU" dirty="0">
                <a:solidFill>
                  <a:schemeClr val="bg1"/>
                </a:solidFill>
              </a:rPr>
              <a:t>4. Вставить слова-связки «как…», «…но не…».</a:t>
            </a:r>
          </a:p>
          <a:p>
            <a:r>
              <a:rPr lang="ru-RU" dirty="0">
                <a:solidFill>
                  <a:schemeClr val="bg1"/>
                </a:solidFill>
              </a:rPr>
              <a:t>5. Прочитать готовую загадку.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3716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На что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137160" indent="0" fontAlgn="base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похоже?</a:t>
            </a:r>
          </a:p>
          <a:p>
            <a:pPr marL="137160" indent="0" fontAlgn="base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3716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как </a:t>
            </a:r>
            <a:r>
              <a:rPr lang="ru-RU" b="1" dirty="0" smtClean="0">
                <a:solidFill>
                  <a:schemeClr val="bg1"/>
                </a:solidFill>
              </a:rPr>
              <a:t>забор</a:t>
            </a:r>
          </a:p>
          <a:p>
            <a:pPr marL="137160" indent="0" fontAlgn="base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3716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 как </a:t>
            </a:r>
            <a:r>
              <a:rPr lang="ru-RU" b="1" dirty="0" smtClean="0">
                <a:solidFill>
                  <a:schemeClr val="bg1"/>
                </a:solidFill>
              </a:rPr>
              <a:t>пила</a:t>
            </a:r>
          </a:p>
          <a:p>
            <a:pPr marL="137160" indent="0" fontAlgn="base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3716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как трава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092280" y="2420887"/>
            <a:ext cx="66327" cy="370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21712"/>
              </p:ext>
            </p:extLst>
          </p:nvPr>
        </p:nvGraphicFramePr>
        <p:xfrm>
          <a:off x="6372200" y="2420886"/>
          <a:ext cx="2520280" cy="3257523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2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Чем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отлича-ется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 не перелезть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 не пилит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 не растёт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802"/>
            <a:ext cx="8928992" cy="636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ta\Desktop\image (5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3762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ata\Desktop\image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541265" cy="25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ata\Desktop\image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1" y="260648"/>
            <a:ext cx="2181225" cy="22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Tata\Desktop\image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Tata\Desktop\image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1027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Tata\Desktop\image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50" y="3491938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 результатах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учащихся развиваются творческие способности, что выражается в продуктивной творческой </a:t>
            </a:r>
            <a:r>
              <a:rPr lang="ru-RU" dirty="0" smtClean="0">
                <a:solidFill>
                  <a:schemeClr val="bg1"/>
                </a:solidFill>
              </a:rPr>
              <a:t>деятельности.</a:t>
            </a:r>
            <a:endParaRPr lang="ru-RU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Проявляется </a:t>
            </a:r>
            <a:r>
              <a:rPr lang="ru-RU" dirty="0">
                <a:solidFill>
                  <a:schemeClr val="bg1"/>
                </a:solidFill>
              </a:rPr>
              <a:t>умение общаться друг с другом и с учителем, слушать и </a:t>
            </a:r>
            <a:r>
              <a:rPr lang="ru-RU" dirty="0" smtClean="0">
                <a:solidFill>
                  <a:schemeClr val="bg1"/>
                </a:solidFill>
              </a:rPr>
              <a:t>слышать.</a:t>
            </a: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Появляется </a:t>
            </a:r>
            <a:r>
              <a:rPr lang="ru-RU" dirty="0">
                <a:solidFill>
                  <a:schemeClr val="bg1"/>
                </a:solidFill>
              </a:rPr>
              <a:t>самостоятельность и </a:t>
            </a:r>
            <a:r>
              <a:rPr lang="ru-RU" dirty="0" smtClean="0">
                <a:solidFill>
                  <a:schemeClr val="bg1"/>
                </a:solidFill>
              </a:rPr>
              <a:t>собственная  </a:t>
            </a:r>
            <a:r>
              <a:rPr lang="ru-RU" dirty="0">
                <a:solidFill>
                  <a:schemeClr val="bg1"/>
                </a:solidFill>
              </a:rPr>
              <a:t>точка </a:t>
            </a:r>
            <a:r>
              <a:rPr lang="ru-RU" dirty="0" smtClean="0">
                <a:solidFill>
                  <a:schemeClr val="bg1"/>
                </a:solidFill>
              </a:rPr>
              <a:t>зрения.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8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908720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«Воображение! Без этого качества нельзя быть </a:t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ни поэтом, ни философом, ни умным человеком, </a:t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ни мыслящим существом, ни просто человеком... </a:t>
            </a: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</a:t>
            </a:r>
          </a:p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Дени Дидро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2296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7675" y="1615019"/>
            <a:ext cx="73448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Гин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С.И. Мир фантазии. М.: Вита-Пресс,2006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Новоторцева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Н.В. Развитие речи детей. Ярославль: Академия развития, 1996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Святкова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О. Развиваем творческие способности. М.: Розовый слон, 2002. 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Субботина Л.Ю. Развитие воображения у детей. Ярославль: Академия развития, 1996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Тамберг</a:t>
            </a:r>
            <a:r>
              <a:rPr lang="ru-RU" sz="2400" dirty="0">
                <a:solidFill>
                  <a:schemeClr val="bg1"/>
                </a:solidFill>
              </a:rPr>
              <a:t> Ю.Г. Как научить ребёнка думать. Учебное пособие. СПб.: Издательство «Михаил </a:t>
            </a:r>
            <a:r>
              <a:rPr lang="ru-RU" sz="2400" dirty="0" err="1">
                <a:solidFill>
                  <a:schemeClr val="bg1"/>
                </a:solidFill>
              </a:rPr>
              <a:t>Сизов</a:t>
            </a:r>
            <a:r>
              <a:rPr lang="ru-RU" sz="2400" dirty="0">
                <a:solidFill>
                  <a:schemeClr val="bg1"/>
                </a:solidFill>
              </a:rPr>
              <a:t>», 1999.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1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3"/>
            <a:ext cx="8229600" cy="4842585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ТВОРЧЕСКИХ УСПЕХОВ!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5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Немного о себе: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322712" cy="4602163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- учитель;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- люблю задавать вопросы  и находить на них ответы;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- думаю, что слово – дар, потому его надо беречь и использовать с умом;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- люблю работать с детьми.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08" y="1052736"/>
            <a:ext cx="4930192" cy="4176463"/>
          </a:xfrm>
        </p:spPr>
      </p:pic>
    </p:spTree>
    <p:extLst>
      <p:ext uri="{BB962C8B-B14F-4D97-AF65-F5344CB8AC3E}">
        <p14:creationId xmlns:p14="http://schemas.microsoft.com/office/powerpoint/2010/main" val="19315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Эпиграф к теме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«Умение воображать выше </a:t>
            </a:r>
            <a:r>
              <a:rPr lang="ru-RU" sz="2800" dirty="0" err="1" smtClean="0">
                <a:solidFill>
                  <a:schemeClr val="bg1"/>
                </a:solidFill>
              </a:rPr>
              <a:t>многознания</a:t>
            </a:r>
            <a:r>
              <a:rPr lang="ru-RU" sz="2800" dirty="0" smtClean="0">
                <a:solidFill>
                  <a:schemeClr val="bg1"/>
                </a:solidFill>
              </a:rPr>
              <a:t>, так как без воображения нельзя сделать открытия.»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Альберт Эйнштейн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16" y="1268760"/>
            <a:ext cx="48619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370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проблемы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Возросла </a:t>
            </a:r>
            <a:r>
              <a:rPr lang="ru-RU" dirty="0">
                <a:solidFill>
                  <a:schemeClr val="bg1"/>
                </a:solidFill>
              </a:rPr>
              <a:t>потребность общества в людях, способных творчески подходить к любым изменениям, нетрадиционно и качественно решать существующие </a:t>
            </a:r>
            <a:r>
              <a:rPr lang="ru-RU" dirty="0" smtClean="0">
                <a:solidFill>
                  <a:schemeClr val="bg1"/>
                </a:solidFill>
              </a:rPr>
              <a:t>проблемы.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Творческое воображение формируется с 3 лет.</a:t>
            </a:r>
          </a:p>
          <a:p>
            <a:pPr marL="137160" indent="0"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Творческое мышление—с 5 до 12 лет.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Что же такое творческое воображение?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Verdana"/>
              </a:rPr>
              <a:t>Такой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вид воображения, в ходе которого человек самостоятельно, создает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новые образы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и идеи,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которые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воплощаются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в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конкретные оригинальные продукты деятельности, предполагает самостоятельное создание образа,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вещи, признака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не имеющих аналогов.</a:t>
            </a:r>
            <a:endParaRPr lang="ru-RU" dirty="0"/>
          </a:p>
        </p:txBody>
      </p:sp>
      <p:pic>
        <p:nvPicPr>
          <p:cNvPr id="5122" name="Picture 2" descr="C:\Users\Tata\Desktop\для видео\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4055"/>
            <a:ext cx="2880320" cy="47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3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развивать воображение 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Воображение развивается в игре.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Воображение развивается при чтении книг.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Воображение развивается при выполнении творческих заданий.</a:t>
            </a:r>
          </a:p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Воображение развивается во время строительно-конструкторской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77625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работает?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196752"/>
            <a:ext cx="4245429" cy="7920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Три краски   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РИСОВАНИЕ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28156"/>
            <a:ext cx="4041775" cy="10767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Волшебные кляксы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ПОДЕЛКИ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ДРАМОГЕРМЕНЕВТИКА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НЕСУЩЕСТВУЮЩЕЕ…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ПРЕВРАТИ…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МИНИ-ПРОЕКТЫ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НА ЧТО ПОХОЖЕ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38" y="3681351"/>
            <a:ext cx="3310256" cy="252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7439"/>
            <a:ext cx="3744416" cy="26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6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Поиск причин событий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95536" y="1772816"/>
            <a:ext cx="4040188" cy="4177818"/>
          </a:xfr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AD0101"/>
              </a:buClr>
              <a:buSzPct val="70000"/>
              <a:buFont typeface="Wingdings" pitchFamily="2" charset="2"/>
              <a:buChar char="v"/>
            </a:pPr>
            <a:r>
              <a:rPr lang="ru-RU" b="1" dirty="0">
                <a:solidFill>
                  <a:prstClr val="black"/>
                </a:solidFill>
                <a:latin typeface="Century Schoolbook"/>
              </a:rPr>
              <a:t>Утром </a:t>
            </a:r>
            <a:r>
              <a:rPr lang="ru-RU" b="1" dirty="0" smtClean="0">
                <a:solidFill>
                  <a:prstClr val="black"/>
                </a:solidFill>
                <a:latin typeface="Century Schoolbook"/>
              </a:rPr>
              <a:t>Андрей проснулся </a:t>
            </a:r>
            <a:r>
              <a:rPr lang="ru-RU" b="1" dirty="0">
                <a:solidFill>
                  <a:prstClr val="black"/>
                </a:solidFill>
                <a:latin typeface="Century Schoolbook"/>
              </a:rPr>
              <a:t>раньше обычного.</a:t>
            </a:r>
          </a:p>
          <a:p>
            <a:pPr marL="274320" lvl="0" indent="-274320">
              <a:spcBef>
                <a:spcPts val="600"/>
              </a:spcBef>
              <a:buClr>
                <a:srgbClr val="AD0101"/>
              </a:buClr>
              <a:buSzPct val="70000"/>
              <a:buFont typeface="Wingdings" pitchFamily="2" charset="2"/>
              <a:buChar char="v"/>
            </a:pPr>
            <a:r>
              <a:rPr lang="ru-RU" b="1" dirty="0">
                <a:solidFill>
                  <a:prstClr val="black"/>
                </a:solidFill>
                <a:latin typeface="Century Schoolbook"/>
              </a:rPr>
              <a:t>Солнце еще не </a:t>
            </a:r>
            <a:r>
              <a:rPr lang="ru-RU" b="1" dirty="0" smtClean="0">
                <a:solidFill>
                  <a:prstClr val="black"/>
                </a:solidFill>
                <a:latin typeface="Century Schoolbook"/>
              </a:rPr>
              <a:t>село </a:t>
            </a:r>
            <a:r>
              <a:rPr lang="ru-RU" b="1" dirty="0">
                <a:solidFill>
                  <a:prstClr val="black"/>
                </a:solidFill>
                <a:latin typeface="Century Schoolbook"/>
              </a:rPr>
              <a:t>за горизонт, но уже стало темно.</a:t>
            </a:r>
          </a:p>
          <a:p>
            <a:pPr marL="274320" lvl="0" indent="-274320">
              <a:spcBef>
                <a:spcPts val="600"/>
              </a:spcBef>
              <a:buClr>
                <a:srgbClr val="AD0101"/>
              </a:buClr>
              <a:buSzPct val="70000"/>
              <a:buFont typeface="Wingdings" pitchFamily="2" charset="2"/>
              <a:buChar char="v"/>
            </a:pPr>
            <a:r>
              <a:rPr lang="ru-RU" b="1" dirty="0">
                <a:solidFill>
                  <a:prstClr val="black"/>
                </a:solidFill>
                <a:latin typeface="Century Schoolbook"/>
              </a:rPr>
              <a:t>Сидевший у ног хозяина пес грозно зарычал на маленького котенка.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730327"/>
            <a:ext cx="4041775" cy="42906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произошло у героев?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10" y="2492897"/>
            <a:ext cx="433765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4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Игры со сказками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Придумай сказку с этими персонажами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Сказки наизнанку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Что потом?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Салат из сказок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Сказки с тремя концами</a:t>
            </a: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83112"/>
            <a:ext cx="4114800" cy="34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</TotalTime>
  <Words>448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Century Schoolbook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                       МБОУ «Школа № 2» г. Ждановка   Развитие творческого воображения как направления интеллектуального и личностного развития ребенка     Учитель начальных классов Грудина А.В.  Стаж работы-30 лет, высшая квалификационная категория   2022 год     </vt:lpstr>
      <vt:lpstr>Немного о себе:</vt:lpstr>
      <vt:lpstr>Эпиграф к теме</vt:lpstr>
      <vt:lpstr>Актуальность проблемы</vt:lpstr>
      <vt:lpstr>Что же такое творческое воображение?</vt:lpstr>
      <vt:lpstr>Как развивать воображение ?</vt:lpstr>
      <vt:lpstr>Что работает?</vt:lpstr>
      <vt:lpstr>Поиск причин событий</vt:lpstr>
      <vt:lpstr>Игры со сказками</vt:lpstr>
      <vt:lpstr>Презентация PowerPoint</vt:lpstr>
      <vt:lpstr>Презентация PowerPoint</vt:lpstr>
      <vt:lpstr>Презентация PowerPoint</vt:lpstr>
      <vt:lpstr>О результатах</vt:lpstr>
      <vt:lpstr>Презентация PowerPoint</vt:lpstr>
      <vt:lpstr>Презентация PowerPoint</vt:lpstr>
      <vt:lpstr>СПАСИБО ЗА ВНИМАНИЕ!  ТВОРЧЕСКИХ УСПЕХОВ!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«Школа № 2» г. Ждановка Развитие творческого воображения как направления интеллектуального и личностного развития ребенка      </dc:title>
  <dc:creator>Tata</dc:creator>
  <cp:lastModifiedBy>Admin</cp:lastModifiedBy>
  <cp:revision>29</cp:revision>
  <dcterms:created xsi:type="dcterms:W3CDTF">2018-02-01T17:35:52Z</dcterms:created>
  <dcterms:modified xsi:type="dcterms:W3CDTF">2022-06-13T15:08:14Z</dcterms:modified>
</cp:coreProperties>
</file>