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  <p:sldId id="265" r:id="rId5"/>
    <p:sldId id="264" r:id="rId6"/>
    <p:sldId id="263" r:id="rId7"/>
    <p:sldId id="266" r:id="rId8"/>
    <p:sldId id="258" r:id="rId9"/>
    <p:sldId id="262" r:id="rId10"/>
    <p:sldId id="259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57" r:id="rId19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093" y="555526"/>
            <a:ext cx="5616624" cy="1102519"/>
          </a:xfrm>
        </p:spPr>
        <p:txBody>
          <a:bodyPr/>
          <a:lstStyle>
            <a:lvl1pPr>
              <a:defRPr b="1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uk-UA"/>
              <a:t>Зразок заголовка</a:t>
            </a:r>
            <a:endParaRPr lang="ru-RU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187624" y="1851670"/>
            <a:ext cx="3056384" cy="59320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Зразок підзаголовка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F6BE-E9F6-4597-8E43-72558C233B9F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EECE-7647-46E8-B553-AC9FE8B0DA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202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F6BE-E9F6-4597-8E43-72558C233B9F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EECE-7647-46E8-B553-AC9FE8B0DA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32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uk-UA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F6BE-E9F6-4597-8E43-72558C233B9F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EECE-7647-46E8-B553-AC9FE8B0DA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515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F6BE-E9F6-4597-8E43-72558C233B9F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EECE-7647-46E8-B553-AC9FE8B0DA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883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F6BE-E9F6-4597-8E43-72558C233B9F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EECE-7647-46E8-B553-AC9FE8B0DA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364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ru-RU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ru-RU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F6BE-E9F6-4597-8E43-72558C233B9F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EECE-7647-46E8-B553-AC9FE8B0DA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94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ru-RU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ru-RU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F6BE-E9F6-4597-8E43-72558C233B9F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EECE-7647-46E8-B553-AC9FE8B0DA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933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F6BE-E9F6-4597-8E43-72558C233B9F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EECE-7647-46E8-B553-AC9FE8B0DA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417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F6BE-E9F6-4597-8E43-72558C233B9F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EECE-7647-46E8-B553-AC9FE8B0DA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530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F6BE-E9F6-4597-8E43-72558C233B9F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EECE-7647-46E8-B553-AC9FE8B0DA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656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/>
              <a:t>Зразок заголовка</a:t>
            </a:r>
            <a:endParaRPr lang="ru-RU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F6BE-E9F6-4597-8E43-72558C233B9F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EECE-7647-46E8-B553-AC9FE8B0DA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498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8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EF6BE-E9F6-4597-8E43-72558C233B9F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8EECE-7647-46E8-B553-AC9FE8B0DA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107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1905"/>
          <a:gradFill>
            <a:gsLst>
              <a:gs pos="0">
                <a:schemeClr val="accent6">
                  <a:shade val="20000"/>
                  <a:satMod val="200000"/>
                </a:schemeClr>
              </a:gs>
              <a:gs pos="78000">
                <a:schemeClr val="accent6">
                  <a:tint val="90000"/>
                  <a:shade val="89000"/>
                  <a:satMod val="220000"/>
                </a:schemeClr>
              </a:gs>
              <a:gs pos="100000">
                <a:schemeClr val="accent6">
                  <a:tint val="12000"/>
                  <a:satMod val="255000"/>
                </a:schemeClr>
              </a:gs>
            </a:gsLst>
            <a:lin ang="5400000"/>
          </a:gradFill>
          <a:effectLst>
            <a:innerShdw blurRad="69850" dist="43180" dir="5400000">
              <a:srgbClr val="000000">
                <a:alpha val="65000"/>
              </a:srgbClr>
            </a:inn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mirpps.ru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50384B1-F0B3-4C6D-B95B-1B32796968CC}"/>
              </a:ext>
            </a:extLst>
          </p:cNvPr>
          <p:cNvSpPr txBox="1"/>
          <p:nvPr/>
        </p:nvSpPr>
        <p:spPr>
          <a:xfrm>
            <a:off x="323528" y="953159"/>
            <a:ext cx="48965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Интегрированный урок  математики и английского языка 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6-м классе по теме: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«Деление дробей», </a:t>
            </a:r>
          </a:p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«Повторение количественных и порядковых числительных»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9E92F8-CFE3-4D94-8A04-426795189608}"/>
              </a:ext>
            </a:extLst>
          </p:cNvPr>
          <p:cNvSpPr txBox="1"/>
          <p:nvPr/>
        </p:nvSpPr>
        <p:spPr>
          <a:xfrm>
            <a:off x="755576" y="51470"/>
            <a:ext cx="6696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казенное общеобразовательное учреждение «</a:t>
            </a:r>
            <a:r>
              <a:rPr lang="ru-RU" sz="16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Широкоярская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средняя общеобразовательная школа» 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Мошковского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ADE2733-6211-441E-ADA7-85A3D3E1F75E}"/>
              </a:ext>
            </a:extLst>
          </p:cNvPr>
          <p:cNvSpPr/>
          <p:nvPr/>
        </p:nvSpPr>
        <p:spPr>
          <a:xfrm>
            <a:off x="-2700808" y="3713287"/>
            <a:ext cx="77768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60700">
              <a:spcAft>
                <a:spcPts val="0"/>
              </a:spcAft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Авторы: учитель математики </a:t>
            </a:r>
            <a:endParaRPr lang="ru-RU" sz="1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60700">
              <a:spcAft>
                <a:spcPts val="0"/>
              </a:spcAft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Богачева Людмила Викторовна,</a:t>
            </a:r>
            <a:endParaRPr lang="ru-RU" sz="1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60700">
              <a:spcAft>
                <a:spcPts val="0"/>
              </a:spcAft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учитель английского языка</a:t>
            </a:r>
            <a:endParaRPr lang="ru-RU" sz="1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60700">
              <a:spcAft>
                <a:spcPts val="0"/>
              </a:spcAft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Максимова Людмила Алексеевна</a:t>
            </a:r>
            <a:endParaRPr lang="ru-RU" sz="1400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34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AF898FD-DC20-425C-AECC-5AA5E2EEBE3B}"/>
              </a:ext>
            </a:extLst>
          </p:cNvPr>
          <p:cNvSpPr/>
          <p:nvPr/>
        </p:nvSpPr>
        <p:spPr>
          <a:xfrm>
            <a:off x="899592" y="195486"/>
            <a:ext cx="51121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Заполните личный судовой журнал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FE8C2720-2AE7-487E-9500-2ED4E047D1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3515675"/>
              </p:ext>
            </p:extLst>
          </p:nvPr>
        </p:nvGraphicFramePr>
        <p:xfrm>
          <a:off x="395536" y="915566"/>
          <a:ext cx="6480720" cy="350463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278641">
                  <a:extLst>
                    <a:ext uri="{9D8B030D-6E8A-4147-A177-3AD203B41FA5}">
                      <a16:colId xmlns:a16="http://schemas.microsoft.com/office/drawing/2014/main" val="4164310973"/>
                    </a:ext>
                  </a:extLst>
                </a:gridCol>
                <a:gridCol w="2260150">
                  <a:extLst>
                    <a:ext uri="{9D8B030D-6E8A-4147-A177-3AD203B41FA5}">
                      <a16:colId xmlns:a16="http://schemas.microsoft.com/office/drawing/2014/main" val="2884346373"/>
                    </a:ext>
                  </a:extLst>
                </a:gridCol>
                <a:gridCol w="1724579">
                  <a:extLst>
                    <a:ext uri="{9D8B030D-6E8A-4147-A177-3AD203B41FA5}">
                      <a16:colId xmlns:a16="http://schemas.microsoft.com/office/drawing/2014/main" val="2414226826"/>
                    </a:ext>
                  </a:extLst>
                </a:gridCol>
                <a:gridCol w="1217350">
                  <a:extLst>
                    <a:ext uri="{9D8B030D-6E8A-4147-A177-3AD203B41FA5}">
                      <a16:colId xmlns:a16="http://schemas.microsoft.com/office/drawing/2014/main" val="3347603151"/>
                    </a:ext>
                  </a:extLst>
                </a:gridCol>
              </a:tblGrid>
              <a:tr h="500662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r>
                        <a:rPr lang="en-US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пп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3" marR="37403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Задание 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3" marR="37403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Максимальный балл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3" marR="37403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Твой балл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3" marR="37403" marT="0" marB="0"/>
                </a:tc>
                <a:extLst>
                  <a:ext uri="{0D108BD9-81ED-4DB2-BD59-A6C34878D82A}">
                    <a16:rowId xmlns:a16="http://schemas.microsoft.com/office/drawing/2014/main" val="3637876317"/>
                  </a:ext>
                </a:extLst>
              </a:tr>
              <a:tr h="500662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3" marR="37403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УРАВНЕНИЯ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3" marR="37403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3" marR="37403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3" marR="37403" marT="0" marB="0"/>
                </a:tc>
                <a:extLst>
                  <a:ext uri="{0D108BD9-81ED-4DB2-BD59-A6C34878D82A}">
                    <a16:rowId xmlns:a16="http://schemas.microsoft.com/office/drawing/2014/main" val="2921137788"/>
                  </a:ext>
                </a:extLst>
              </a:tr>
              <a:tr h="500662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3" marR="37403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ЗАДАЧИ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3" marR="37403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3" marR="37403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3" marR="37403" marT="0" marB="0"/>
                </a:tc>
                <a:extLst>
                  <a:ext uri="{0D108BD9-81ED-4DB2-BD59-A6C34878D82A}">
                    <a16:rowId xmlns:a16="http://schemas.microsoft.com/office/drawing/2014/main" val="468324014"/>
                  </a:ext>
                </a:extLst>
              </a:tr>
              <a:tr h="500662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3" marR="37403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СОКРАЩЕНИЕ ДРОБЕЙ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3" marR="37403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+ 1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3" marR="37403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3" marR="37403" marT="0" marB="0"/>
                </a:tc>
                <a:extLst>
                  <a:ext uri="{0D108BD9-81ED-4DB2-BD59-A6C34878D82A}">
                    <a16:rowId xmlns:a16="http://schemas.microsoft.com/office/drawing/2014/main" val="1848717473"/>
                  </a:ext>
                </a:extLst>
              </a:tr>
              <a:tr h="1022270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3" marR="37403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ЧИСЛИТЕЛЬНЫЕ НА  АНГЛИЙСКОМ ЯЗЫКЕ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3" marR="37403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3" marR="37403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3" marR="37403" marT="0" marB="0"/>
                </a:tc>
                <a:extLst>
                  <a:ext uri="{0D108BD9-81ED-4DB2-BD59-A6C34878D82A}">
                    <a16:rowId xmlns:a16="http://schemas.microsoft.com/office/drawing/2014/main" val="1345229184"/>
                  </a:ext>
                </a:extLst>
              </a:tr>
              <a:tr h="239858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3" marR="37403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АУДИРОВАНИЕ</a:t>
                      </a:r>
                      <a:endParaRPr lang="ru-RU" sz="14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3" marR="37403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3" marR="37403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3" marR="37403" marT="0" marB="0"/>
                </a:tc>
                <a:extLst>
                  <a:ext uri="{0D108BD9-81ED-4DB2-BD59-A6C34878D82A}">
                    <a16:rowId xmlns:a16="http://schemas.microsoft.com/office/drawing/2014/main" val="2002788858"/>
                  </a:ext>
                </a:extLst>
              </a:tr>
              <a:tr h="239858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3" marR="37403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3" marR="37403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3" marR="37403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3" marR="37403" marT="0" marB="0"/>
                </a:tc>
                <a:extLst>
                  <a:ext uri="{0D108BD9-81ED-4DB2-BD59-A6C34878D82A}">
                    <a16:rowId xmlns:a16="http://schemas.microsoft.com/office/drawing/2014/main" val="20967764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5377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Моряк - анимационная картинка">
            <a:extLst>
              <a:ext uri="{FF2B5EF4-FFF2-40B4-BE49-F238E27FC236}">
                <a16:creationId xmlns:a16="http://schemas.microsoft.com/office/drawing/2014/main" id="{16D33A37-F473-40A3-99EB-5C05D752052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55526"/>
            <a:ext cx="3158315" cy="2634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815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865EAA3-8737-41E7-8ECE-7DCDEB8F743D}"/>
              </a:ext>
            </a:extLst>
          </p:cNvPr>
          <p:cNvSpPr/>
          <p:nvPr/>
        </p:nvSpPr>
        <p:spPr>
          <a:xfrm>
            <a:off x="899592" y="195486"/>
            <a:ext cx="51121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Заполните личный судовой журнал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E0153B48-FA12-4056-BF44-77269CCCC9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19745"/>
              </p:ext>
            </p:extLst>
          </p:nvPr>
        </p:nvGraphicFramePr>
        <p:xfrm>
          <a:off x="395536" y="915566"/>
          <a:ext cx="6480720" cy="350463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278641">
                  <a:extLst>
                    <a:ext uri="{9D8B030D-6E8A-4147-A177-3AD203B41FA5}">
                      <a16:colId xmlns:a16="http://schemas.microsoft.com/office/drawing/2014/main" val="3007238575"/>
                    </a:ext>
                  </a:extLst>
                </a:gridCol>
                <a:gridCol w="2260150">
                  <a:extLst>
                    <a:ext uri="{9D8B030D-6E8A-4147-A177-3AD203B41FA5}">
                      <a16:colId xmlns:a16="http://schemas.microsoft.com/office/drawing/2014/main" val="1719171851"/>
                    </a:ext>
                  </a:extLst>
                </a:gridCol>
                <a:gridCol w="1724579">
                  <a:extLst>
                    <a:ext uri="{9D8B030D-6E8A-4147-A177-3AD203B41FA5}">
                      <a16:colId xmlns:a16="http://schemas.microsoft.com/office/drawing/2014/main" val="66021414"/>
                    </a:ext>
                  </a:extLst>
                </a:gridCol>
                <a:gridCol w="1217350">
                  <a:extLst>
                    <a:ext uri="{9D8B030D-6E8A-4147-A177-3AD203B41FA5}">
                      <a16:colId xmlns:a16="http://schemas.microsoft.com/office/drawing/2014/main" val="3273125396"/>
                    </a:ext>
                  </a:extLst>
                </a:gridCol>
              </a:tblGrid>
              <a:tr h="500662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r>
                        <a:rPr lang="en-US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пп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3" marR="37403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Задание 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3" marR="37403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Максимальный балл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3" marR="37403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Твой балл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3" marR="37403" marT="0" marB="0"/>
                </a:tc>
                <a:extLst>
                  <a:ext uri="{0D108BD9-81ED-4DB2-BD59-A6C34878D82A}">
                    <a16:rowId xmlns:a16="http://schemas.microsoft.com/office/drawing/2014/main" val="243661312"/>
                  </a:ext>
                </a:extLst>
              </a:tr>
              <a:tr h="500662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3" marR="37403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УРАВНЕНИЯ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3" marR="37403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3" marR="37403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3" marR="37403" marT="0" marB="0"/>
                </a:tc>
                <a:extLst>
                  <a:ext uri="{0D108BD9-81ED-4DB2-BD59-A6C34878D82A}">
                    <a16:rowId xmlns:a16="http://schemas.microsoft.com/office/drawing/2014/main" val="2114759090"/>
                  </a:ext>
                </a:extLst>
              </a:tr>
              <a:tr h="500662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3" marR="37403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ЗАДАЧИ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3" marR="37403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3" marR="37403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3" marR="37403" marT="0" marB="0"/>
                </a:tc>
                <a:extLst>
                  <a:ext uri="{0D108BD9-81ED-4DB2-BD59-A6C34878D82A}">
                    <a16:rowId xmlns:a16="http://schemas.microsoft.com/office/drawing/2014/main" val="1189583379"/>
                  </a:ext>
                </a:extLst>
              </a:tr>
              <a:tr h="500662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3" marR="37403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СОКРАЩЕНИЕ ДРОБЕЙ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3" marR="37403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+ 1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3" marR="37403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3" marR="37403" marT="0" marB="0"/>
                </a:tc>
                <a:extLst>
                  <a:ext uri="{0D108BD9-81ED-4DB2-BD59-A6C34878D82A}">
                    <a16:rowId xmlns:a16="http://schemas.microsoft.com/office/drawing/2014/main" val="3634148756"/>
                  </a:ext>
                </a:extLst>
              </a:tr>
              <a:tr h="1022270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3" marR="37403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ЧИСЛИТЕЛЬНЫЕ НА  АНГЛИЙСКОМ ЯЗЫКЕ</a:t>
                      </a: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(динамическая пауза)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3" marR="37403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3" marR="37403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3" marR="37403" marT="0" marB="0"/>
                </a:tc>
                <a:extLst>
                  <a:ext uri="{0D108BD9-81ED-4DB2-BD59-A6C34878D82A}">
                    <a16:rowId xmlns:a16="http://schemas.microsoft.com/office/drawing/2014/main" val="2756230017"/>
                  </a:ext>
                </a:extLst>
              </a:tr>
              <a:tr h="239858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3" marR="37403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АУДИРОВАНИЕ</a:t>
                      </a:r>
                      <a:endParaRPr lang="ru-RU" sz="14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3" marR="37403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3" marR="37403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3" marR="37403" marT="0" marB="0"/>
                </a:tc>
                <a:extLst>
                  <a:ext uri="{0D108BD9-81ED-4DB2-BD59-A6C34878D82A}">
                    <a16:rowId xmlns:a16="http://schemas.microsoft.com/office/drawing/2014/main" val="1016603327"/>
                  </a:ext>
                </a:extLst>
              </a:tr>
              <a:tr h="239858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3" marR="37403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3" marR="37403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3" marR="37403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3" marR="37403" marT="0" marB="0"/>
                </a:tc>
                <a:extLst>
                  <a:ext uri="{0D108BD9-81ED-4DB2-BD59-A6C34878D82A}">
                    <a16:rowId xmlns:a16="http://schemas.microsoft.com/office/drawing/2014/main" val="12219731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70105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A95A73C-E1A1-4F9E-AC23-231B04184EC4}"/>
              </a:ext>
            </a:extLst>
          </p:cNvPr>
          <p:cNvSpPr/>
          <p:nvPr/>
        </p:nvSpPr>
        <p:spPr>
          <a:xfrm>
            <a:off x="539552" y="267494"/>
            <a:ext cx="6480720" cy="4057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Now answer my questions about the dialogue.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1000"/>
              </a:spcAft>
              <a:buFont typeface="+mj-lt"/>
              <a:buAutoNum type="arabicPeriod"/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What animals were mentioned in the dialogue?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1000"/>
              </a:spcAft>
              <a:buFont typeface="+mj-lt"/>
              <a:buAutoNum type="arabicPeriod"/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How old is the black wolf?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1000"/>
              </a:spcAft>
              <a:buFont typeface="+mj-lt"/>
              <a:buAutoNum type="arabicPeriod"/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How old is the white bear?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1000"/>
              </a:spcAft>
              <a:buFont typeface="+mj-lt"/>
              <a:buAutoNum type="arabicPeriod"/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How old is the chimpanzee?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1000"/>
              </a:spcAft>
              <a:buFont typeface="+mj-lt"/>
              <a:buAutoNum type="arabicPeriod"/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How old is the camel?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1000"/>
              </a:spcAft>
              <a:buFont typeface="+mj-lt"/>
              <a:buAutoNum type="arabicPeriod"/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What animal is the oldest?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9368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C475973-92FA-4D17-A0AD-C543A9744687}"/>
              </a:ext>
            </a:extLst>
          </p:cNvPr>
          <p:cNvSpPr/>
          <p:nvPr/>
        </p:nvSpPr>
        <p:spPr>
          <a:xfrm>
            <a:off x="899592" y="195486"/>
            <a:ext cx="51121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Заполните личный судовой журнал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AA62D9B2-7101-4F7E-B9B9-FBEE1DBFE0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3318462"/>
              </p:ext>
            </p:extLst>
          </p:nvPr>
        </p:nvGraphicFramePr>
        <p:xfrm>
          <a:off x="215316" y="915566"/>
          <a:ext cx="6480720" cy="374449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278641">
                  <a:extLst>
                    <a:ext uri="{9D8B030D-6E8A-4147-A177-3AD203B41FA5}">
                      <a16:colId xmlns:a16="http://schemas.microsoft.com/office/drawing/2014/main" val="578228069"/>
                    </a:ext>
                  </a:extLst>
                </a:gridCol>
                <a:gridCol w="2260150">
                  <a:extLst>
                    <a:ext uri="{9D8B030D-6E8A-4147-A177-3AD203B41FA5}">
                      <a16:colId xmlns:a16="http://schemas.microsoft.com/office/drawing/2014/main" val="2867447086"/>
                    </a:ext>
                  </a:extLst>
                </a:gridCol>
                <a:gridCol w="1724579">
                  <a:extLst>
                    <a:ext uri="{9D8B030D-6E8A-4147-A177-3AD203B41FA5}">
                      <a16:colId xmlns:a16="http://schemas.microsoft.com/office/drawing/2014/main" val="556497699"/>
                    </a:ext>
                  </a:extLst>
                </a:gridCol>
                <a:gridCol w="1217350">
                  <a:extLst>
                    <a:ext uri="{9D8B030D-6E8A-4147-A177-3AD203B41FA5}">
                      <a16:colId xmlns:a16="http://schemas.microsoft.com/office/drawing/2014/main" val="814616491"/>
                    </a:ext>
                  </a:extLst>
                </a:gridCol>
              </a:tblGrid>
              <a:tr h="500662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r>
                        <a:rPr lang="en-US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пп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3" marR="37403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Задание 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3" marR="37403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Максимальный балл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3" marR="37403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Твой балл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3" marR="37403" marT="0" marB="0"/>
                </a:tc>
                <a:extLst>
                  <a:ext uri="{0D108BD9-81ED-4DB2-BD59-A6C34878D82A}">
                    <a16:rowId xmlns:a16="http://schemas.microsoft.com/office/drawing/2014/main" val="919707980"/>
                  </a:ext>
                </a:extLst>
              </a:tr>
              <a:tr h="500662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3" marR="37403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УРАВНЕНИЯ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3" marR="37403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3" marR="37403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3" marR="37403" marT="0" marB="0"/>
                </a:tc>
                <a:extLst>
                  <a:ext uri="{0D108BD9-81ED-4DB2-BD59-A6C34878D82A}">
                    <a16:rowId xmlns:a16="http://schemas.microsoft.com/office/drawing/2014/main" val="3231847626"/>
                  </a:ext>
                </a:extLst>
              </a:tr>
              <a:tr h="500662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3" marR="37403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ЗАДАЧИ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3" marR="37403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3" marR="37403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3" marR="37403" marT="0" marB="0"/>
                </a:tc>
                <a:extLst>
                  <a:ext uri="{0D108BD9-81ED-4DB2-BD59-A6C34878D82A}">
                    <a16:rowId xmlns:a16="http://schemas.microsoft.com/office/drawing/2014/main" val="3700496384"/>
                  </a:ext>
                </a:extLst>
              </a:tr>
              <a:tr h="500662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3" marR="37403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СОКРАЩЕНИЕ ДРОБЕЙ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3" marR="37403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+ 1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3" marR="37403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3" marR="37403" marT="0" marB="0"/>
                </a:tc>
                <a:extLst>
                  <a:ext uri="{0D108BD9-81ED-4DB2-BD59-A6C34878D82A}">
                    <a16:rowId xmlns:a16="http://schemas.microsoft.com/office/drawing/2014/main" val="420463992"/>
                  </a:ext>
                </a:extLst>
              </a:tr>
              <a:tr h="1022270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3" marR="37403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ЧИСЛИТЕЛЬНЫЕ НА  АНГЛИЙСКОМ ЯЗЫКЕ</a:t>
                      </a: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(динамическая пауза)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3" marR="37403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3" marR="37403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3" marR="37403" marT="0" marB="0"/>
                </a:tc>
                <a:extLst>
                  <a:ext uri="{0D108BD9-81ED-4DB2-BD59-A6C34878D82A}">
                    <a16:rowId xmlns:a16="http://schemas.microsoft.com/office/drawing/2014/main" val="2187468085"/>
                  </a:ext>
                </a:extLst>
              </a:tr>
              <a:tr h="239858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3" marR="37403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АУДИРОВАНИЕ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3" marR="37403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3" marR="37403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3" marR="37403" marT="0" marB="0"/>
                </a:tc>
                <a:extLst>
                  <a:ext uri="{0D108BD9-81ED-4DB2-BD59-A6C34878D82A}">
                    <a16:rowId xmlns:a16="http://schemas.microsoft.com/office/drawing/2014/main" val="2391239109"/>
                  </a:ext>
                </a:extLst>
              </a:tr>
              <a:tr h="239858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3" marR="37403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3" marR="37403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3" marR="37403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3" marR="37403" marT="0" marB="0"/>
                </a:tc>
                <a:extLst>
                  <a:ext uri="{0D108BD9-81ED-4DB2-BD59-A6C34878D82A}">
                    <a16:rowId xmlns:a16="http://schemas.microsoft.com/office/drawing/2014/main" val="1989259568"/>
                  </a:ext>
                </a:extLst>
              </a:tr>
              <a:tr h="239858">
                <a:tc gridSpan="3"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                                                      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ОЦЕНКА</a:t>
                      </a:r>
                    </a:p>
                  </a:txBody>
                  <a:tcPr marL="37403" marR="37403" marT="0" marB="0"/>
                </a:tc>
                <a:tc hMerge="1"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3" marR="37403" marT="0" marB="0"/>
                </a:tc>
                <a:tc hMerge="1"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3" marR="37403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3" marR="37403" marT="0" marB="0"/>
                </a:tc>
                <a:extLst>
                  <a:ext uri="{0D108BD9-81ED-4DB2-BD59-A6C34878D82A}">
                    <a16:rowId xmlns:a16="http://schemas.microsoft.com/office/drawing/2014/main" val="3792047159"/>
                  </a:ext>
                </a:extLst>
              </a:tr>
            </a:tbl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7EB30E7E-D394-4B11-A48C-B12FBEB276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2095019"/>
              </p:ext>
            </p:extLst>
          </p:nvPr>
        </p:nvGraphicFramePr>
        <p:xfrm>
          <a:off x="6804248" y="226644"/>
          <a:ext cx="2195736" cy="17068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95736">
                  <a:extLst>
                    <a:ext uri="{9D8B030D-6E8A-4147-A177-3AD203B41FA5}">
                      <a16:colId xmlns:a16="http://schemas.microsoft.com/office/drawing/2014/main" val="2433243389"/>
                    </a:ext>
                  </a:extLst>
                </a:gridCol>
              </a:tblGrid>
              <a:tr h="1654197"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– 18 б – «5»</a:t>
                      </a:r>
                    </a:p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– 14 б – «4»</a:t>
                      </a:r>
                    </a:p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8 – 10 б – не плохо</a:t>
                      </a:r>
                    </a:p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Меньше 8 – попробую завтра</a:t>
                      </a:r>
                      <a:endParaRPr lang="ru-RU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2403409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89526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A84B194-B77A-4D63-8E85-1C453D5040B2}"/>
              </a:ext>
            </a:extLst>
          </p:cNvPr>
          <p:cNvSpPr/>
          <p:nvPr/>
        </p:nvSpPr>
        <p:spPr>
          <a:xfrm>
            <a:off x="539552" y="509647"/>
            <a:ext cx="67687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Домашнее задание: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Придумать рецепт новогоднего салата, записать его на английском языке, а количество продуктов в виде дробей. 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6679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90ED225A-5E0E-4CF4-83E2-015F5D971D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734548"/>
              </p:ext>
            </p:extLst>
          </p:nvPr>
        </p:nvGraphicFramePr>
        <p:xfrm>
          <a:off x="179512" y="123478"/>
          <a:ext cx="7776864" cy="407524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520280">
                  <a:extLst>
                    <a:ext uri="{9D8B030D-6E8A-4147-A177-3AD203B41FA5}">
                      <a16:colId xmlns:a16="http://schemas.microsoft.com/office/drawing/2014/main" val="2417321305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337408801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1556798245"/>
                    </a:ext>
                  </a:extLst>
                </a:gridCol>
              </a:tblGrid>
              <a:tr h="576064">
                <a:tc gridSpan="3">
                  <a:txBody>
                    <a:bodyPr/>
                    <a:lstStyle/>
                    <a:p>
                      <a:pPr marL="457200" algn="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Нужно </a:t>
                      </a:r>
                      <a:r>
                        <a:rPr lang="ru-RU" sz="2000" b="1" u="sng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подчеркнуть</a:t>
                      </a:r>
                      <a:r>
                        <a:rPr lang="ru-RU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фразы,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характеризующие вашу работу на уроке </a:t>
                      </a:r>
                    </a:p>
                    <a:p>
                      <a:pPr marL="457200" algn="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95" marR="62895" marT="0" marB="0"/>
                </a:tc>
                <a:tc hMerge="1">
                  <a:txBody>
                    <a:bodyPr/>
                    <a:lstStyle/>
                    <a:p>
                      <a:endParaRPr lang="ru-RU" sz="1700" dirty="0"/>
                    </a:p>
                  </a:txBody>
                  <a:tcPr marL="83860" marR="83860" marT="41930" marB="41930"/>
                </a:tc>
                <a:tc hMerge="1">
                  <a:txBody>
                    <a:bodyPr/>
                    <a:lstStyle/>
                    <a:p>
                      <a:endParaRPr lang="ru-RU" sz="1700" dirty="0"/>
                    </a:p>
                  </a:txBody>
                  <a:tcPr marL="83860" marR="83860" marT="41930" marB="41930"/>
                </a:tc>
                <a:extLst>
                  <a:ext uri="{0D108BD9-81ED-4DB2-BD59-A6C34878D82A}">
                    <a16:rowId xmlns:a16="http://schemas.microsoft.com/office/drawing/2014/main" val="3951923137"/>
                  </a:ext>
                </a:extLst>
              </a:tr>
              <a:tr h="2070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Урок прошел</a:t>
                      </a:r>
                      <a:endParaRPr lang="ru-RU" sz="20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95" marR="6289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 на уроке</a:t>
                      </a:r>
                      <a:endParaRPr lang="ru-RU" sz="20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95" marR="6289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</a:t>
                      </a:r>
                      <a:endParaRPr lang="ru-RU" sz="20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95" marR="62895" marT="0" marB="0"/>
                </a:tc>
                <a:extLst>
                  <a:ext uri="{0D108BD9-81ED-4DB2-BD59-A6C34878D82A}">
                    <a16:rowId xmlns:a16="http://schemas.microsoft.com/office/drawing/2014/main" val="3869671747"/>
                  </a:ext>
                </a:extLst>
              </a:tr>
              <a:tr h="65708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интересно</a:t>
                      </a:r>
                      <a:endParaRPr lang="ru-RU" sz="20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95" marR="6289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работал</a:t>
                      </a:r>
                      <a:endParaRPr lang="ru-RU" sz="20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95" marR="6289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повторил и закрепил материал</a:t>
                      </a:r>
                      <a:endParaRPr lang="ru-RU" sz="20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95" marR="62895" marT="0" marB="0"/>
                </a:tc>
                <a:extLst>
                  <a:ext uri="{0D108BD9-81ED-4DB2-BD59-A6C34878D82A}">
                    <a16:rowId xmlns:a16="http://schemas.microsoft.com/office/drawing/2014/main" val="2885743045"/>
                  </a:ext>
                </a:extLst>
              </a:tr>
              <a:tr h="4320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скучно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95" marR="6289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отдыхал</a:t>
                      </a:r>
                      <a:endParaRPr lang="ru-RU" sz="20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95" marR="6289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узнал больше, чем знал</a:t>
                      </a:r>
                      <a:endParaRPr lang="ru-RU" sz="20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95" marR="62895" marT="0" marB="0"/>
                </a:tc>
                <a:extLst>
                  <a:ext uri="{0D108BD9-81ED-4DB2-BD59-A6C34878D82A}">
                    <a16:rowId xmlns:a16="http://schemas.microsoft.com/office/drawing/2014/main" val="546050612"/>
                  </a:ext>
                </a:extLst>
              </a:tr>
              <a:tr h="53251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3.безразлично</a:t>
                      </a:r>
                      <a:endParaRPr lang="ru-RU" sz="20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95" marR="6289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3.помогал другим</a:t>
                      </a:r>
                      <a:endParaRPr lang="ru-RU" sz="20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95" marR="6289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не понял</a:t>
                      </a:r>
                    </a:p>
                    <a:p>
                      <a:pPr algn="l"/>
                      <a:r>
                        <a:rPr lang="ru-RU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      </a:t>
                      </a:r>
                    </a:p>
                  </a:txBody>
                  <a:tcPr marL="62895" marR="62895" marT="0" marB="0"/>
                </a:tc>
                <a:extLst>
                  <a:ext uri="{0D108BD9-81ED-4DB2-BD59-A6C34878D82A}">
                    <a16:rowId xmlns:a16="http://schemas.microsoft.com/office/drawing/2014/main" val="3420815691"/>
                  </a:ext>
                </a:extLst>
              </a:tr>
              <a:tr h="532513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ТВОЕ НАСТРОЕНИЕ В КОНЦЕ УРОКА   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95" marR="62895" marT="0" marB="0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95" marR="62895" marT="0" marB="0"/>
                </a:tc>
                <a:tc hMerge="1">
                  <a:txBody>
                    <a:bodyPr/>
                    <a:lstStyle/>
                    <a:p>
                      <a:pPr algn="l"/>
                      <a:endParaRPr lang="ru-RU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95" marR="62895" marT="0" marB="0"/>
                </a:tc>
                <a:extLst>
                  <a:ext uri="{0D108BD9-81ED-4DB2-BD59-A6C34878D82A}">
                    <a16:rowId xmlns:a16="http://schemas.microsoft.com/office/drawing/2014/main" val="2070843747"/>
                  </a:ext>
                </a:extLst>
              </a:tr>
            </a:tbl>
          </a:graphicData>
        </a:graphic>
      </p:graphicFrame>
      <p:sp>
        <p:nvSpPr>
          <p:cNvPr id="5" name="Oval 1">
            <a:extLst>
              <a:ext uri="{FF2B5EF4-FFF2-40B4-BE49-F238E27FC236}">
                <a16:creationId xmlns:a16="http://schemas.microsoft.com/office/drawing/2014/main" id="{24F6F3A5-E798-447E-9868-291473D545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064" y="3676990"/>
            <a:ext cx="504056" cy="521731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9406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B1576B2-21AE-4799-B237-9128AC7EFB66}"/>
              </a:ext>
            </a:extLst>
          </p:cNvPr>
          <p:cNvSpPr/>
          <p:nvPr/>
        </p:nvSpPr>
        <p:spPr>
          <a:xfrm>
            <a:off x="611560" y="483518"/>
            <a:ext cx="771268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урок!</a:t>
            </a:r>
          </a:p>
          <a:p>
            <a:pPr algn="ctr"/>
            <a:r>
              <a:rPr lang="en-US" sz="54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the lesson!</a:t>
            </a:r>
            <a:endParaRPr lang="ru-RU" sz="5400" b="1" cap="none" spc="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Моряк - анимационная картинка">
            <a:extLst>
              <a:ext uri="{FF2B5EF4-FFF2-40B4-BE49-F238E27FC236}">
                <a16:creationId xmlns:a16="http://schemas.microsoft.com/office/drawing/2014/main" id="{9C9AFAA2-A36C-43F7-AE49-43328AEE29D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237844"/>
            <a:ext cx="3158315" cy="2634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18950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вмісту 3"/>
          <p:cNvSpPr>
            <a:spLocks noGrp="1"/>
          </p:cNvSpPr>
          <p:nvPr>
            <p:ph idx="4294967295"/>
          </p:nvPr>
        </p:nvSpPr>
        <p:spPr>
          <a:xfrm>
            <a:off x="323528" y="523537"/>
            <a:ext cx="6346825" cy="2057078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создания урока была использована идея с сайта: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https://clck.ru/Z7XyE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презентации был использован шаблон:  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Сайт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mirpps.ru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322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0DD53A4B-6138-4DAF-BF8D-1747B6E136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0350043"/>
              </p:ext>
            </p:extLst>
          </p:nvPr>
        </p:nvGraphicFramePr>
        <p:xfrm>
          <a:off x="395536" y="735546"/>
          <a:ext cx="5832648" cy="369425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150777">
                  <a:extLst>
                    <a:ext uri="{9D8B030D-6E8A-4147-A177-3AD203B41FA5}">
                      <a16:colId xmlns:a16="http://schemas.microsoft.com/office/drawing/2014/main" val="423068491"/>
                    </a:ext>
                  </a:extLst>
                </a:gridCol>
                <a:gridCol w="2034135">
                  <a:extLst>
                    <a:ext uri="{9D8B030D-6E8A-4147-A177-3AD203B41FA5}">
                      <a16:colId xmlns:a16="http://schemas.microsoft.com/office/drawing/2014/main" val="3555854457"/>
                    </a:ext>
                  </a:extLst>
                </a:gridCol>
                <a:gridCol w="1552121">
                  <a:extLst>
                    <a:ext uri="{9D8B030D-6E8A-4147-A177-3AD203B41FA5}">
                      <a16:colId xmlns:a16="http://schemas.microsoft.com/office/drawing/2014/main" val="3157205746"/>
                    </a:ext>
                  </a:extLst>
                </a:gridCol>
                <a:gridCol w="1095615">
                  <a:extLst>
                    <a:ext uri="{9D8B030D-6E8A-4147-A177-3AD203B41FA5}">
                      <a16:colId xmlns:a16="http://schemas.microsoft.com/office/drawing/2014/main" val="1934884875"/>
                    </a:ext>
                  </a:extLst>
                </a:gridCol>
              </a:tblGrid>
              <a:tr h="834239">
                <a:tc gridSpan="4"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ТВОЕ НАСТРОЕНИЕ В НАЧАЛЕ УРОКА</a:t>
                      </a: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3" marR="3740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8050912"/>
                  </a:ext>
                </a:extLst>
              </a:tr>
              <a:tr h="408573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r>
                        <a:rPr lang="en-US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пп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3" marR="37403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Задание 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3" marR="37403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Максимальный балл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3" marR="37403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Твой балл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3" marR="37403" marT="0" marB="0"/>
                </a:tc>
                <a:extLst>
                  <a:ext uri="{0D108BD9-81ED-4DB2-BD59-A6C34878D82A}">
                    <a16:rowId xmlns:a16="http://schemas.microsoft.com/office/drawing/2014/main" val="615209137"/>
                  </a:ext>
                </a:extLst>
              </a:tr>
              <a:tr h="408573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3" marR="37403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УРАВНЕНИЯ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3" marR="37403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3" marR="37403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3" marR="37403" marT="0" marB="0"/>
                </a:tc>
                <a:extLst>
                  <a:ext uri="{0D108BD9-81ED-4DB2-BD59-A6C34878D82A}">
                    <a16:rowId xmlns:a16="http://schemas.microsoft.com/office/drawing/2014/main" val="1425999678"/>
                  </a:ext>
                </a:extLst>
              </a:tr>
              <a:tr h="408573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3" marR="37403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ЗАДАЧИ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3" marR="37403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3" marR="37403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3" marR="37403" marT="0" marB="0"/>
                </a:tc>
                <a:extLst>
                  <a:ext uri="{0D108BD9-81ED-4DB2-BD59-A6C34878D82A}">
                    <a16:rowId xmlns:a16="http://schemas.microsoft.com/office/drawing/2014/main" val="1837721457"/>
                  </a:ext>
                </a:extLst>
              </a:tr>
              <a:tr h="408573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3" marR="37403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СОКРАЩЕНИЕ ДРОБЕЙ</a:t>
                      </a:r>
                      <a:endParaRPr lang="ru-RU" sz="12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3" marR="37403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+ 1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3" marR="37403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3" marR="37403" marT="0" marB="0"/>
                </a:tc>
                <a:extLst>
                  <a:ext uri="{0D108BD9-81ED-4DB2-BD59-A6C34878D82A}">
                    <a16:rowId xmlns:a16="http://schemas.microsoft.com/office/drawing/2014/main" val="2589913728"/>
                  </a:ext>
                </a:extLst>
              </a:tr>
              <a:tr h="834239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3" marR="37403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ЧИСЛИТЕЛЬНЫЕ НА  АНГЛИЙСКОМ ЯЗЫКЕ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3" marR="37403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3" marR="37403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3" marR="37403" marT="0" marB="0"/>
                </a:tc>
                <a:extLst>
                  <a:ext uri="{0D108BD9-81ED-4DB2-BD59-A6C34878D82A}">
                    <a16:rowId xmlns:a16="http://schemas.microsoft.com/office/drawing/2014/main" val="330653349"/>
                  </a:ext>
                </a:extLst>
              </a:tr>
              <a:tr h="195740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3" marR="37403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АУДИРОВАНИЕ</a:t>
                      </a:r>
                      <a:endParaRPr lang="ru-RU" sz="12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3" marR="37403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3" marR="37403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3" marR="37403" marT="0" marB="0"/>
                </a:tc>
                <a:extLst>
                  <a:ext uri="{0D108BD9-81ED-4DB2-BD59-A6C34878D82A}">
                    <a16:rowId xmlns:a16="http://schemas.microsoft.com/office/drawing/2014/main" val="2623333578"/>
                  </a:ext>
                </a:extLst>
              </a:tr>
              <a:tr h="195740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3" marR="37403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3" marR="37403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3" marR="37403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3" marR="37403" marT="0" marB="0"/>
                </a:tc>
                <a:extLst>
                  <a:ext uri="{0D108BD9-81ED-4DB2-BD59-A6C34878D82A}">
                    <a16:rowId xmlns:a16="http://schemas.microsoft.com/office/drawing/2014/main" val="4011866413"/>
                  </a:ext>
                </a:extLst>
              </a:tr>
            </a:tbl>
          </a:graphicData>
        </a:graphic>
      </p:graphicFrame>
      <p:sp>
        <p:nvSpPr>
          <p:cNvPr id="5" name="Oval 2">
            <a:extLst>
              <a:ext uri="{FF2B5EF4-FFF2-40B4-BE49-F238E27FC236}">
                <a16:creationId xmlns:a16="http://schemas.microsoft.com/office/drawing/2014/main" id="{EDE015BC-2DA2-4389-BC7F-FAA6D8F50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0766" y="784458"/>
            <a:ext cx="648072" cy="648072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97CF1F-BE38-4265-AEB2-65D201CF3FB7}"/>
              </a:ext>
            </a:extLst>
          </p:cNvPr>
          <p:cNvSpPr txBox="1"/>
          <p:nvPr/>
        </p:nvSpPr>
        <p:spPr>
          <a:xfrm>
            <a:off x="971600" y="123478"/>
            <a:ext cx="42960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Личный судовой журнал 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511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912144F1-885A-4922-B517-2BD58A91620C}"/>
                  </a:ext>
                </a:extLst>
              </p:cNvPr>
              <p:cNvSpPr/>
              <p:nvPr/>
            </p:nvSpPr>
            <p:spPr>
              <a:xfrm>
                <a:off x="4427984" y="994184"/>
                <a:ext cx="2424062" cy="11443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600" b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600" b="1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ru-RU" sz="3600" b="1" i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ru-RU" sz="3600" b="1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ru-RU" sz="3600" b="1" i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3600" b="1" i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𝟐𝟐</m:t>
                      </m:r>
                      <m:f>
                        <m:fPr>
                          <m:ctrlPr>
                            <a:rPr lang="ru-RU" sz="3600" b="1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600" b="1" i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ru-RU" sz="3600" b="1" i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3600" b="1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912144F1-885A-4922-B517-2BD58A9162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994184"/>
                <a:ext cx="2424062" cy="114435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C8BEC6B-724A-4B4F-A20B-CF86FD64406D}"/>
              </a:ext>
            </a:extLst>
          </p:cNvPr>
          <p:cNvSpPr/>
          <p:nvPr/>
        </p:nvSpPr>
        <p:spPr>
          <a:xfrm>
            <a:off x="922827" y="81477"/>
            <a:ext cx="72983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We need a captain for our travelling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74" name="Picture 2" descr="Мультфильм Море Капитан Шляпа — стоковая векторная графика и другие  изображения на тему Бескозырка - iStock">
            <a:extLst>
              <a:ext uri="{FF2B5EF4-FFF2-40B4-BE49-F238E27FC236}">
                <a16:creationId xmlns:a16="http://schemas.microsoft.com/office/drawing/2014/main" id="{AD7C9C98-345B-4FD3-9558-45647FBF27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26201" r="6602" b="24799"/>
          <a:stretch/>
        </p:blipFill>
        <p:spPr bwMode="auto">
          <a:xfrm>
            <a:off x="7308304" y="1347614"/>
            <a:ext cx="1152128" cy="66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C3182A41-8821-4460-B776-2E6305352BB8}"/>
                  </a:ext>
                </a:extLst>
              </p:cNvPr>
              <p:cNvSpPr/>
              <p:nvPr/>
            </p:nvSpPr>
            <p:spPr>
              <a:xfrm>
                <a:off x="-684584" y="1035945"/>
                <a:ext cx="4572000" cy="334533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0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2000" b="1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ru-RU" sz="2000" b="1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  <m:r>
                        <a:rPr lang="ru-RU" sz="2000" b="1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𝒙</m:t>
                      </m:r>
                      <m:r>
                        <a:rPr lang="ru-RU" sz="2000" b="1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ru-RU" sz="2000" b="1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𝟐𝟐</m:t>
                      </m:r>
                      <m:f>
                        <m:fPr>
                          <m:ctrlPr>
                            <a:rPr lang="ru-RU" sz="2000" b="1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2000" b="1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ru-RU" sz="2000" b="1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2000" b="1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ctr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𝒙</m:t>
                      </m:r>
                      <m:r>
                        <a:rPr lang="en-US" sz="2000" b="1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ru-RU" sz="2000" b="1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𝟐𝟐</m:t>
                      </m:r>
                      <m:f>
                        <m:fPr>
                          <m:ctrlPr>
                            <a:rPr lang="ru-RU" sz="2000" b="1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2000" b="1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ru-RU" sz="2000" b="1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000" b="1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: </m:t>
                      </m:r>
                      <m:f>
                        <m:fPr>
                          <m:ctrlPr>
                            <a:rPr lang="ru-RU" sz="2000" b="1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ru-RU" sz="2000" b="1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𝒙</m:t>
                      </m:r>
                      <m:r>
                        <a:rPr lang="en-US" sz="2000" b="1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b="1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𝟒𝟓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000" b="1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∙</m:t>
                      </m:r>
                      <m:f>
                        <m:fPr>
                          <m:ctrlPr>
                            <a:rPr lang="ru-RU" sz="2000" b="1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ru-RU" sz="2000" b="1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𝒙</m:t>
                      </m:r>
                      <m:r>
                        <a:rPr lang="en-US" sz="2000" b="1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b="1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𝟐𝟕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ru-RU" sz="2000" b="1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endParaRPr lang="ru-RU" sz="2000" b="1" i="1" dirty="0">
                  <a:solidFill>
                    <a:schemeClr val="accent2">
                      <a:lumMod val="50000"/>
                    </a:schemeClr>
                  </a:solidFill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𝒙</m:t>
                      </m:r>
                      <m:r>
                        <a:rPr lang="en-US" sz="2000" b="1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000" b="1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𝟐𝟕</m:t>
                      </m:r>
                    </m:oMath>
                  </m:oMathPara>
                </a14:m>
                <a:endParaRPr lang="ru-RU" sz="2000" b="1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ru-RU" sz="2000" b="1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                                    Ответ: 27.</a:t>
                </a:r>
              </a:p>
            </p:txBody>
          </p:sp>
        </mc:Choice>
        <mc:Fallback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C3182A41-8821-4460-B776-2E6305352B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84584" y="1035945"/>
                <a:ext cx="4572000" cy="3345339"/>
              </a:xfrm>
              <a:prstGeom prst="rect">
                <a:avLst/>
              </a:prstGeom>
              <a:blipFill>
                <a:blip r:embed="rId4"/>
                <a:stretch>
                  <a:fillRect b="-23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EBCB03DE-EC7F-46B3-8A5A-96478536ED91}"/>
              </a:ext>
            </a:extLst>
          </p:cNvPr>
          <p:cNvSpPr txBox="1"/>
          <p:nvPr/>
        </p:nvSpPr>
        <p:spPr>
          <a:xfrm>
            <a:off x="4413540" y="630164"/>
            <a:ext cx="2596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Решите уравнение</a:t>
            </a:r>
          </a:p>
        </p:txBody>
      </p:sp>
    </p:spTree>
    <p:extLst>
      <p:ext uri="{BB962C8B-B14F-4D97-AF65-F5344CB8AC3E}">
        <p14:creationId xmlns:p14="http://schemas.microsoft.com/office/powerpoint/2010/main" val="427535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768B9C8D-4AEB-4508-9379-FBE387E0C6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4871489"/>
              </p:ext>
            </p:extLst>
          </p:nvPr>
        </p:nvGraphicFramePr>
        <p:xfrm>
          <a:off x="323528" y="819433"/>
          <a:ext cx="6480720" cy="350463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278641">
                  <a:extLst>
                    <a:ext uri="{9D8B030D-6E8A-4147-A177-3AD203B41FA5}">
                      <a16:colId xmlns:a16="http://schemas.microsoft.com/office/drawing/2014/main" val="3029231714"/>
                    </a:ext>
                  </a:extLst>
                </a:gridCol>
                <a:gridCol w="2260150">
                  <a:extLst>
                    <a:ext uri="{9D8B030D-6E8A-4147-A177-3AD203B41FA5}">
                      <a16:colId xmlns:a16="http://schemas.microsoft.com/office/drawing/2014/main" val="35383294"/>
                    </a:ext>
                  </a:extLst>
                </a:gridCol>
                <a:gridCol w="1724579">
                  <a:extLst>
                    <a:ext uri="{9D8B030D-6E8A-4147-A177-3AD203B41FA5}">
                      <a16:colId xmlns:a16="http://schemas.microsoft.com/office/drawing/2014/main" val="2209542007"/>
                    </a:ext>
                  </a:extLst>
                </a:gridCol>
                <a:gridCol w="1217350">
                  <a:extLst>
                    <a:ext uri="{9D8B030D-6E8A-4147-A177-3AD203B41FA5}">
                      <a16:colId xmlns:a16="http://schemas.microsoft.com/office/drawing/2014/main" val="2884867147"/>
                    </a:ext>
                  </a:extLst>
                </a:gridCol>
              </a:tblGrid>
              <a:tr h="500662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r>
                        <a:rPr lang="en-US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пп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3" marR="37403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Задание 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3" marR="37403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Максимальный балл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3" marR="37403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Твой балл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3" marR="37403" marT="0" marB="0"/>
                </a:tc>
                <a:extLst>
                  <a:ext uri="{0D108BD9-81ED-4DB2-BD59-A6C34878D82A}">
                    <a16:rowId xmlns:a16="http://schemas.microsoft.com/office/drawing/2014/main" val="27798744"/>
                  </a:ext>
                </a:extLst>
              </a:tr>
              <a:tr h="500662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3" marR="37403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УРАВНЕНИЯ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3" marR="37403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3" marR="37403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3" marR="37403" marT="0" marB="0"/>
                </a:tc>
                <a:extLst>
                  <a:ext uri="{0D108BD9-81ED-4DB2-BD59-A6C34878D82A}">
                    <a16:rowId xmlns:a16="http://schemas.microsoft.com/office/drawing/2014/main" val="2462861304"/>
                  </a:ext>
                </a:extLst>
              </a:tr>
              <a:tr h="500662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3" marR="37403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ЗАДАЧИ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3" marR="37403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3" marR="37403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3" marR="37403" marT="0" marB="0"/>
                </a:tc>
                <a:extLst>
                  <a:ext uri="{0D108BD9-81ED-4DB2-BD59-A6C34878D82A}">
                    <a16:rowId xmlns:a16="http://schemas.microsoft.com/office/drawing/2014/main" val="3691147483"/>
                  </a:ext>
                </a:extLst>
              </a:tr>
              <a:tr h="500662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3" marR="37403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СОКРАЩЕНИЕ ДРОБЕЙ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3" marR="37403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+ 1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3" marR="37403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3" marR="37403" marT="0" marB="0"/>
                </a:tc>
                <a:extLst>
                  <a:ext uri="{0D108BD9-81ED-4DB2-BD59-A6C34878D82A}">
                    <a16:rowId xmlns:a16="http://schemas.microsoft.com/office/drawing/2014/main" val="3582325334"/>
                  </a:ext>
                </a:extLst>
              </a:tr>
              <a:tr h="1022270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3" marR="37403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ЧИСЛИТЕЛЬНЫЕ НА  АНГЛИЙСКОМ ЯЗЫКЕ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3" marR="37403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3" marR="37403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3" marR="37403" marT="0" marB="0"/>
                </a:tc>
                <a:extLst>
                  <a:ext uri="{0D108BD9-81ED-4DB2-BD59-A6C34878D82A}">
                    <a16:rowId xmlns:a16="http://schemas.microsoft.com/office/drawing/2014/main" val="3251463042"/>
                  </a:ext>
                </a:extLst>
              </a:tr>
              <a:tr h="239858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3" marR="37403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АУДИРОВАНИЕ</a:t>
                      </a:r>
                      <a:endParaRPr lang="ru-RU" sz="14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3" marR="37403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3" marR="37403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3" marR="37403" marT="0" marB="0"/>
                </a:tc>
                <a:extLst>
                  <a:ext uri="{0D108BD9-81ED-4DB2-BD59-A6C34878D82A}">
                    <a16:rowId xmlns:a16="http://schemas.microsoft.com/office/drawing/2014/main" val="1548210456"/>
                  </a:ext>
                </a:extLst>
              </a:tr>
              <a:tr h="239858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3" marR="37403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3" marR="37403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3" marR="37403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3" marR="37403" marT="0" marB="0"/>
                </a:tc>
                <a:extLst>
                  <a:ext uri="{0D108BD9-81ED-4DB2-BD59-A6C34878D82A}">
                    <a16:rowId xmlns:a16="http://schemas.microsoft.com/office/drawing/2014/main" val="2056056688"/>
                  </a:ext>
                </a:extLst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7A5086B-5BB4-452C-8339-55D02B769850}"/>
              </a:ext>
            </a:extLst>
          </p:cNvPr>
          <p:cNvSpPr/>
          <p:nvPr/>
        </p:nvSpPr>
        <p:spPr>
          <a:xfrm>
            <a:off x="899592" y="195486"/>
            <a:ext cx="51121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Заполните личный судовой журнал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976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4D84378-4B08-41B4-BE85-7D94F04E5148}"/>
              </a:ext>
            </a:extLst>
          </p:cNvPr>
          <p:cNvSpPr/>
          <p:nvPr/>
        </p:nvSpPr>
        <p:spPr>
          <a:xfrm>
            <a:off x="683568" y="915566"/>
            <a:ext cx="64807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Задача: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борт судна топливо брали с помощью 2 шлангов. Через первый шланг поступило 42 тонны, что составляет 1/3 всего топлива. Сколько топлива взяли на судно?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AC2FC99-872E-43D4-94FB-B5470376566D}"/>
              </a:ext>
            </a:extLst>
          </p:cNvPr>
          <p:cNvSpPr/>
          <p:nvPr/>
        </p:nvSpPr>
        <p:spPr>
          <a:xfrm>
            <a:off x="323528" y="195486"/>
            <a:ext cx="86621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We need a chief engineer for our travelling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F92F8F3-D9F3-4A28-8837-EAFDC54FDE41}"/>
                  </a:ext>
                </a:extLst>
              </p:cNvPr>
              <p:cNvSpPr txBox="1"/>
              <p:nvPr/>
            </p:nvSpPr>
            <p:spPr>
              <a:xfrm>
                <a:off x="539552" y="2304331"/>
                <a:ext cx="6120680" cy="2277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Решение:</a:t>
                </a:r>
              </a:p>
              <a:p>
                <a:r>
                  <a:rPr lang="ru-RU" b="1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Всего - ? т.</a:t>
                </a:r>
                <a:endParaRPr lang="en-US" b="1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b="1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b="1" dirty="0" err="1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ый</a:t>
                </a:r>
                <a:r>
                  <a:rPr lang="ru-RU" b="1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шланг – 42 т. Это</a:t>
                </a:r>
                <a:r>
                  <a:rPr lang="en-US" b="1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b="1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составляет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</a:rPr>
                        </m:ctrlPr>
                      </m:fPr>
                      <m:num>
                        <m:r>
                          <a:rPr lang="ru-RU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ru-RU" b="1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от</a:t>
                </a:r>
              </a:p>
              <a:p>
                <a:r>
                  <a:rPr lang="ru-RU" b="1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42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</a:rPr>
                        </m:ctrlPr>
                      </m:fPr>
                      <m:num>
                        <m:r>
                          <a:rPr lang="ru-RU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ru-RU" b="1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42 *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</a:rPr>
                        </m:ctrlPr>
                      </m:fPr>
                      <m:num>
                        <m:r>
                          <a:rPr lang="ru-RU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ru-RU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ru-RU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ru-RU" b="1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126 (т.) – столько топлива взяли на судно.</a:t>
                </a:r>
              </a:p>
              <a:p>
                <a:r>
                  <a:rPr lang="ru-RU" b="1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Ответ: 126 тонн. </a:t>
                </a:r>
              </a:p>
              <a:p>
                <a:r>
                  <a:rPr lang="ru-RU" b="1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endParaRPr lang="ru-RU" b="1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F92F8F3-D9F3-4A28-8837-EAFDC54FDE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304331"/>
                <a:ext cx="6120680" cy="2277547"/>
              </a:xfrm>
              <a:prstGeom prst="rect">
                <a:avLst/>
              </a:prstGeom>
              <a:blipFill>
                <a:blip r:embed="rId2"/>
                <a:stretch>
                  <a:fillRect l="-896" t="-1337" r="-1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utoShape 13">
            <a:extLst>
              <a:ext uri="{FF2B5EF4-FFF2-40B4-BE49-F238E27FC236}">
                <a16:creationId xmlns:a16="http://schemas.microsoft.com/office/drawing/2014/main" id="{18B67EBA-16A1-4B8F-82E0-8E348490236C}"/>
              </a:ext>
            </a:extLst>
          </p:cNvPr>
          <p:cNvSpPr>
            <a:spLocks noChangeArrowheads="1"/>
          </p:cNvSpPr>
          <p:nvPr/>
        </p:nvSpPr>
        <p:spPr bwMode="auto">
          <a:xfrm rot="10524011">
            <a:off x="4597401" y="2648775"/>
            <a:ext cx="277044" cy="510713"/>
          </a:xfrm>
          <a:prstGeom prst="curvedRightArrow">
            <a:avLst>
              <a:gd name="adj1" fmla="val 49028"/>
              <a:gd name="adj2" fmla="val 98056"/>
              <a:gd name="adj3" fmla="val 333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446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50A9F4E6-BF4B-4B84-B14E-EBBC7E0F55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2028304"/>
              </p:ext>
            </p:extLst>
          </p:nvPr>
        </p:nvGraphicFramePr>
        <p:xfrm>
          <a:off x="467544" y="915566"/>
          <a:ext cx="6480720" cy="350463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278641">
                  <a:extLst>
                    <a:ext uri="{9D8B030D-6E8A-4147-A177-3AD203B41FA5}">
                      <a16:colId xmlns:a16="http://schemas.microsoft.com/office/drawing/2014/main" val="148808943"/>
                    </a:ext>
                  </a:extLst>
                </a:gridCol>
                <a:gridCol w="2260150">
                  <a:extLst>
                    <a:ext uri="{9D8B030D-6E8A-4147-A177-3AD203B41FA5}">
                      <a16:colId xmlns:a16="http://schemas.microsoft.com/office/drawing/2014/main" val="4009124137"/>
                    </a:ext>
                  </a:extLst>
                </a:gridCol>
                <a:gridCol w="1724579">
                  <a:extLst>
                    <a:ext uri="{9D8B030D-6E8A-4147-A177-3AD203B41FA5}">
                      <a16:colId xmlns:a16="http://schemas.microsoft.com/office/drawing/2014/main" val="3412084079"/>
                    </a:ext>
                  </a:extLst>
                </a:gridCol>
                <a:gridCol w="1217350">
                  <a:extLst>
                    <a:ext uri="{9D8B030D-6E8A-4147-A177-3AD203B41FA5}">
                      <a16:colId xmlns:a16="http://schemas.microsoft.com/office/drawing/2014/main" val="564863639"/>
                    </a:ext>
                  </a:extLst>
                </a:gridCol>
              </a:tblGrid>
              <a:tr h="500662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r>
                        <a:rPr lang="en-US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пп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3" marR="37403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Задание 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3" marR="37403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Максимальный балл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3" marR="37403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Твой балл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3" marR="37403" marT="0" marB="0"/>
                </a:tc>
                <a:extLst>
                  <a:ext uri="{0D108BD9-81ED-4DB2-BD59-A6C34878D82A}">
                    <a16:rowId xmlns:a16="http://schemas.microsoft.com/office/drawing/2014/main" val="3825424122"/>
                  </a:ext>
                </a:extLst>
              </a:tr>
              <a:tr h="500662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3" marR="37403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УРАВНЕНИЯ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3" marR="37403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3" marR="37403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3" marR="37403" marT="0" marB="0"/>
                </a:tc>
                <a:extLst>
                  <a:ext uri="{0D108BD9-81ED-4DB2-BD59-A6C34878D82A}">
                    <a16:rowId xmlns:a16="http://schemas.microsoft.com/office/drawing/2014/main" val="280692405"/>
                  </a:ext>
                </a:extLst>
              </a:tr>
              <a:tr h="500662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3" marR="37403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ЗАДАЧИ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3" marR="37403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3" marR="37403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3" marR="37403" marT="0" marB="0"/>
                </a:tc>
                <a:extLst>
                  <a:ext uri="{0D108BD9-81ED-4DB2-BD59-A6C34878D82A}">
                    <a16:rowId xmlns:a16="http://schemas.microsoft.com/office/drawing/2014/main" val="2558717804"/>
                  </a:ext>
                </a:extLst>
              </a:tr>
              <a:tr h="500662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3" marR="37403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СОКРАЩЕНИЕ ДРОБЕЙ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3" marR="37403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+ 1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3" marR="37403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3" marR="37403" marT="0" marB="0"/>
                </a:tc>
                <a:extLst>
                  <a:ext uri="{0D108BD9-81ED-4DB2-BD59-A6C34878D82A}">
                    <a16:rowId xmlns:a16="http://schemas.microsoft.com/office/drawing/2014/main" val="3448908189"/>
                  </a:ext>
                </a:extLst>
              </a:tr>
              <a:tr h="1022270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3" marR="37403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ЧИСЛИТЕЛЬНЫЕ НА  АНГЛИЙСКОМ ЯЗЫКЕ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3" marR="37403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3" marR="37403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3" marR="37403" marT="0" marB="0"/>
                </a:tc>
                <a:extLst>
                  <a:ext uri="{0D108BD9-81ED-4DB2-BD59-A6C34878D82A}">
                    <a16:rowId xmlns:a16="http://schemas.microsoft.com/office/drawing/2014/main" val="842422986"/>
                  </a:ext>
                </a:extLst>
              </a:tr>
              <a:tr h="239858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3" marR="37403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АУДИРОВАНИЕ</a:t>
                      </a:r>
                      <a:endParaRPr lang="ru-RU" sz="14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3" marR="37403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3" marR="37403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3" marR="37403" marT="0" marB="0"/>
                </a:tc>
                <a:extLst>
                  <a:ext uri="{0D108BD9-81ED-4DB2-BD59-A6C34878D82A}">
                    <a16:rowId xmlns:a16="http://schemas.microsoft.com/office/drawing/2014/main" val="1339145583"/>
                  </a:ext>
                </a:extLst>
              </a:tr>
              <a:tr h="239858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3" marR="37403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3" marR="37403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3" marR="37403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3" marR="37403" marT="0" marB="0"/>
                </a:tc>
                <a:extLst>
                  <a:ext uri="{0D108BD9-81ED-4DB2-BD59-A6C34878D82A}">
                    <a16:rowId xmlns:a16="http://schemas.microsoft.com/office/drawing/2014/main" val="1628746647"/>
                  </a:ext>
                </a:extLst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5E193F4-5DB3-4555-8259-1225130A25BC}"/>
              </a:ext>
            </a:extLst>
          </p:cNvPr>
          <p:cNvSpPr/>
          <p:nvPr/>
        </p:nvSpPr>
        <p:spPr>
          <a:xfrm>
            <a:off x="899592" y="195486"/>
            <a:ext cx="51121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Заполните личный судовой журнал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585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5038C075-00A1-4626-A39C-8B8734FDB1F1}"/>
                  </a:ext>
                </a:extLst>
              </p:cNvPr>
              <p:cNvSpPr/>
              <p:nvPr/>
            </p:nvSpPr>
            <p:spPr>
              <a:xfrm>
                <a:off x="539552" y="627534"/>
                <a:ext cx="6539098" cy="8038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3200" b="1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Сократи дроби: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ru-RU" sz="32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𝟐𝟕</m:t>
                        </m:r>
                      </m:den>
                    </m:f>
                  </m:oMath>
                </a14:m>
                <a:r>
                  <a:rPr lang="ru-RU" sz="3200" b="1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𝟏𝟖</m:t>
                        </m:r>
                      </m:num>
                      <m:den>
                        <m:r>
                          <a:rPr lang="ru-RU" sz="32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𝟑𝟔</m:t>
                        </m:r>
                      </m:den>
                    </m:f>
                  </m:oMath>
                </a14:m>
                <a:r>
                  <a:rPr lang="ru-RU" sz="3200" b="1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𝟐𝟏</m:t>
                        </m:r>
                      </m:num>
                      <m:den>
                        <m:r>
                          <a:rPr lang="ru-RU" sz="32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𝟐𝟖</m:t>
                        </m:r>
                      </m:den>
                    </m:f>
                    <m:r>
                      <a:rPr lang="ru-RU" sz="3200" b="1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 </m:t>
                    </m:r>
                    <m:f>
                      <m:fPr>
                        <m:ctrlPr>
                          <a:rPr lang="ru-RU" sz="32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𝟏𝟎𝟎</m:t>
                        </m:r>
                      </m:num>
                      <m:den>
                        <m:r>
                          <a:rPr lang="ru-RU" sz="32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𝟐𝟓𝟎</m:t>
                        </m:r>
                      </m:den>
                    </m:f>
                    <m:r>
                      <a:rPr lang="ru-RU" sz="3200" b="1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 </m:t>
                    </m:r>
                    <m:f>
                      <m:fPr>
                        <m:ctrlPr>
                          <a:rPr lang="ru-RU" sz="32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𝟒𝟎</m:t>
                        </m:r>
                      </m:num>
                      <m:den>
                        <m:r>
                          <a:rPr lang="ru-RU" sz="32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𝟔𝟒</m:t>
                        </m:r>
                      </m:den>
                    </m:f>
                  </m:oMath>
                </a14:m>
                <a:r>
                  <a:rPr lang="ru-RU" sz="3200" b="1" dirty="0">
                    <a:solidFill>
                      <a:schemeClr val="accent2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3200" b="1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5038C075-00A1-4626-A39C-8B8734FDB1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27534"/>
                <a:ext cx="6539098" cy="803810"/>
              </a:xfrm>
              <a:prstGeom prst="rect">
                <a:avLst/>
              </a:prstGeom>
              <a:blipFill>
                <a:blip r:embed="rId2"/>
                <a:stretch>
                  <a:fillRect l="-2425" b="-98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1742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Таблица 5">
                <a:extLst>
                  <a:ext uri="{FF2B5EF4-FFF2-40B4-BE49-F238E27FC236}">
                    <a16:creationId xmlns:a16="http://schemas.microsoft.com/office/drawing/2014/main" id="{6E251F9F-286A-465E-B8B6-F05F6B812A0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59504957"/>
                  </p:ext>
                </p:extLst>
              </p:nvPr>
            </p:nvGraphicFramePr>
            <p:xfrm>
              <a:off x="238688" y="1203598"/>
              <a:ext cx="8424941" cy="2154795"/>
            </p:xfrm>
            <a:graphic>
              <a:graphicData uri="http://schemas.openxmlformats.org/drawingml/2006/table">
                <a:tbl>
                  <a:tblPr firstRow="1" firstCol="1" bandRow="1">
                    <a:tableStyleId>{5A111915-BE36-4E01-A7E5-04B1672EAD32}</a:tableStyleId>
                  </a:tblPr>
                  <a:tblGrid>
                    <a:gridCol w="765295">
                      <a:extLst>
                        <a:ext uri="{9D8B030D-6E8A-4147-A177-3AD203B41FA5}">
                          <a16:colId xmlns:a16="http://schemas.microsoft.com/office/drawing/2014/main" val="2991911686"/>
                        </a:ext>
                      </a:extLst>
                    </a:gridCol>
                    <a:gridCol w="765295">
                      <a:extLst>
                        <a:ext uri="{9D8B030D-6E8A-4147-A177-3AD203B41FA5}">
                          <a16:colId xmlns:a16="http://schemas.microsoft.com/office/drawing/2014/main" val="3617742853"/>
                        </a:ext>
                      </a:extLst>
                    </a:gridCol>
                    <a:gridCol w="766039">
                      <a:extLst>
                        <a:ext uri="{9D8B030D-6E8A-4147-A177-3AD203B41FA5}">
                          <a16:colId xmlns:a16="http://schemas.microsoft.com/office/drawing/2014/main" val="2331289953"/>
                        </a:ext>
                      </a:extLst>
                    </a:gridCol>
                    <a:gridCol w="766039">
                      <a:extLst>
                        <a:ext uri="{9D8B030D-6E8A-4147-A177-3AD203B41FA5}">
                          <a16:colId xmlns:a16="http://schemas.microsoft.com/office/drawing/2014/main" val="2644618724"/>
                        </a:ext>
                      </a:extLst>
                    </a:gridCol>
                    <a:gridCol w="766039">
                      <a:extLst>
                        <a:ext uri="{9D8B030D-6E8A-4147-A177-3AD203B41FA5}">
                          <a16:colId xmlns:a16="http://schemas.microsoft.com/office/drawing/2014/main" val="3906450931"/>
                        </a:ext>
                      </a:extLst>
                    </a:gridCol>
                    <a:gridCol w="766039">
                      <a:extLst>
                        <a:ext uri="{9D8B030D-6E8A-4147-A177-3AD203B41FA5}">
                          <a16:colId xmlns:a16="http://schemas.microsoft.com/office/drawing/2014/main" val="4110790754"/>
                        </a:ext>
                      </a:extLst>
                    </a:gridCol>
                    <a:gridCol w="766039">
                      <a:extLst>
                        <a:ext uri="{9D8B030D-6E8A-4147-A177-3AD203B41FA5}">
                          <a16:colId xmlns:a16="http://schemas.microsoft.com/office/drawing/2014/main" val="3694589538"/>
                        </a:ext>
                      </a:extLst>
                    </a:gridCol>
                    <a:gridCol w="766039">
                      <a:extLst>
                        <a:ext uri="{9D8B030D-6E8A-4147-A177-3AD203B41FA5}">
                          <a16:colId xmlns:a16="http://schemas.microsoft.com/office/drawing/2014/main" val="481638618"/>
                        </a:ext>
                      </a:extLst>
                    </a:gridCol>
                    <a:gridCol w="766039">
                      <a:extLst>
                        <a:ext uri="{9D8B030D-6E8A-4147-A177-3AD203B41FA5}">
                          <a16:colId xmlns:a16="http://schemas.microsoft.com/office/drawing/2014/main" val="773908320"/>
                        </a:ext>
                      </a:extLst>
                    </a:gridCol>
                    <a:gridCol w="766039">
                      <a:extLst>
                        <a:ext uri="{9D8B030D-6E8A-4147-A177-3AD203B41FA5}">
                          <a16:colId xmlns:a16="http://schemas.microsoft.com/office/drawing/2014/main" val="140005030"/>
                        </a:ext>
                      </a:extLst>
                    </a:gridCol>
                    <a:gridCol w="766039">
                      <a:extLst>
                        <a:ext uri="{9D8B030D-6E8A-4147-A177-3AD203B41FA5}">
                          <a16:colId xmlns:a16="http://schemas.microsoft.com/office/drawing/2014/main" val="2088893691"/>
                        </a:ext>
                      </a:extLst>
                    </a:gridCol>
                  </a:tblGrid>
                  <a:tr h="100811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800" dirty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2800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80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ru-RU" sz="280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endParaRPr lang="ru-RU" sz="280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800" dirty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2800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80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ru-RU" sz="280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ru-RU" sz="280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</m:oMath>
                          </a14:m>
                          <a:endParaRPr lang="ru-RU" sz="280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ru-RU" sz="280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800" dirty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2800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80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num>
                                <m:den>
                                  <m:r>
                                    <a:rPr lang="ru-RU" sz="280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den>
                              </m:f>
                            </m:oMath>
                          </a14:m>
                          <a:endParaRPr lang="ru-RU" sz="280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800" dirty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2800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80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ru-RU" sz="280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lang="ru-RU" sz="280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800" dirty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2800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80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ru-RU" sz="280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</m:oMath>
                          </a14:m>
                          <a:endParaRPr lang="ru-RU" sz="280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800" dirty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2800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80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ru-RU" sz="280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endParaRPr lang="ru-RU" sz="280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800" dirty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2800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80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num>
                                <m:den>
                                  <m:r>
                                    <a:rPr lang="ru-RU" sz="280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</m:oMath>
                          </a14:m>
                          <a:endParaRPr lang="ru-RU" sz="280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800" dirty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2800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80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ru-RU" sz="280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endParaRPr lang="ru-RU" sz="280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800" dirty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2800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80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ru-RU" sz="280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endParaRPr lang="ru-RU" sz="280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800" dirty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2800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80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ru-RU" sz="280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endParaRPr lang="ru-RU" sz="280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800" dirty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2800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80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ru-RU" sz="280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</m:oMath>
                          </a14:m>
                          <a:endParaRPr lang="ru-RU" sz="280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668544271"/>
                      </a:ext>
                    </a:extLst>
                  </a:tr>
                  <a:tr h="100811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ru-RU" sz="4400" b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ru-RU" sz="4400" b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ru-RU" sz="4400" b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ru-RU" sz="4400" b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ru-RU" sz="4400" b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ru-RU" sz="4400" b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ru-RU" sz="4400" b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ru-RU" sz="4400" b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ru-RU" sz="4400" b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ru-RU" sz="4400" b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ru-RU" sz="4400" b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1756460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Таблица 5">
                <a:extLst>
                  <a:ext uri="{FF2B5EF4-FFF2-40B4-BE49-F238E27FC236}">
                    <a16:creationId xmlns:a16="http://schemas.microsoft.com/office/drawing/2014/main" id="{6E251F9F-286A-465E-B8B6-F05F6B812A0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59504957"/>
                  </p:ext>
                </p:extLst>
              </p:nvPr>
            </p:nvGraphicFramePr>
            <p:xfrm>
              <a:off x="238688" y="1203598"/>
              <a:ext cx="8424941" cy="2154795"/>
            </p:xfrm>
            <a:graphic>
              <a:graphicData uri="http://schemas.openxmlformats.org/drawingml/2006/table">
                <a:tbl>
                  <a:tblPr firstRow="1" firstCol="1" bandRow="1">
                    <a:tableStyleId>{5A111915-BE36-4E01-A7E5-04B1672EAD32}</a:tableStyleId>
                  </a:tblPr>
                  <a:tblGrid>
                    <a:gridCol w="765295">
                      <a:extLst>
                        <a:ext uri="{9D8B030D-6E8A-4147-A177-3AD203B41FA5}">
                          <a16:colId xmlns:a16="http://schemas.microsoft.com/office/drawing/2014/main" val="2991911686"/>
                        </a:ext>
                      </a:extLst>
                    </a:gridCol>
                    <a:gridCol w="765295">
                      <a:extLst>
                        <a:ext uri="{9D8B030D-6E8A-4147-A177-3AD203B41FA5}">
                          <a16:colId xmlns:a16="http://schemas.microsoft.com/office/drawing/2014/main" val="3617742853"/>
                        </a:ext>
                      </a:extLst>
                    </a:gridCol>
                    <a:gridCol w="766039">
                      <a:extLst>
                        <a:ext uri="{9D8B030D-6E8A-4147-A177-3AD203B41FA5}">
                          <a16:colId xmlns:a16="http://schemas.microsoft.com/office/drawing/2014/main" val="2331289953"/>
                        </a:ext>
                      </a:extLst>
                    </a:gridCol>
                    <a:gridCol w="766039">
                      <a:extLst>
                        <a:ext uri="{9D8B030D-6E8A-4147-A177-3AD203B41FA5}">
                          <a16:colId xmlns:a16="http://schemas.microsoft.com/office/drawing/2014/main" val="2644618724"/>
                        </a:ext>
                      </a:extLst>
                    </a:gridCol>
                    <a:gridCol w="766039">
                      <a:extLst>
                        <a:ext uri="{9D8B030D-6E8A-4147-A177-3AD203B41FA5}">
                          <a16:colId xmlns:a16="http://schemas.microsoft.com/office/drawing/2014/main" val="3906450931"/>
                        </a:ext>
                      </a:extLst>
                    </a:gridCol>
                    <a:gridCol w="766039">
                      <a:extLst>
                        <a:ext uri="{9D8B030D-6E8A-4147-A177-3AD203B41FA5}">
                          <a16:colId xmlns:a16="http://schemas.microsoft.com/office/drawing/2014/main" val="4110790754"/>
                        </a:ext>
                      </a:extLst>
                    </a:gridCol>
                    <a:gridCol w="766039">
                      <a:extLst>
                        <a:ext uri="{9D8B030D-6E8A-4147-A177-3AD203B41FA5}">
                          <a16:colId xmlns:a16="http://schemas.microsoft.com/office/drawing/2014/main" val="3694589538"/>
                        </a:ext>
                      </a:extLst>
                    </a:gridCol>
                    <a:gridCol w="766039">
                      <a:extLst>
                        <a:ext uri="{9D8B030D-6E8A-4147-A177-3AD203B41FA5}">
                          <a16:colId xmlns:a16="http://schemas.microsoft.com/office/drawing/2014/main" val="481638618"/>
                        </a:ext>
                      </a:extLst>
                    </a:gridCol>
                    <a:gridCol w="766039">
                      <a:extLst>
                        <a:ext uri="{9D8B030D-6E8A-4147-A177-3AD203B41FA5}">
                          <a16:colId xmlns:a16="http://schemas.microsoft.com/office/drawing/2014/main" val="773908320"/>
                        </a:ext>
                      </a:extLst>
                    </a:gridCol>
                    <a:gridCol w="766039">
                      <a:extLst>
                        <a:ext uri="{9D8B030D-6E8A-4147-A177-3AD203B41FA5}">
                          <a16:colId xmlns:a16="http://schemas.microsoft.com/office/drawing/2014/main" val="140005030"/>
                        </a:ext>
                      </a:extLst>
                    </a:gridCol>
                    <a:gridCol w="766039">
                      <a:extLst>
                        <a:ext uri="{9D8B030D-6E8A-4147-A177-3AD203B41FA5}">
                          <a16:colId xmlns:a16="http://schemas.microsoft.com/office/drawing/2014/main" val="2088893691"/>
                        </a:ext>
                      </a:extLst>
                    </a:gridCol>
                  </a:tblGrid>
                  <a:tr h="1146683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94" t="-532" r="-999206" b="-893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600" t="-532" r="-907200" b="-893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000" t="-532" r="-800000" b="-893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000" t="-532" r="-700000" b="-893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00000" t="-532" r="-600000" b="-893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4000" t="-532" r="-504800" b="-893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99206" t="-532" r="-400794" b="-893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99206" t="-532" r="-300794" b="-893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99206" t="-532" r="-200794" b="-893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906400" t="-532" r="-102400" b="-893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998413" t="-532" r="-1587" b="-893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68544271"/>
                      </a:ext>
                    </a:extLst>
                  </a:tr>
                  <a:tr h="100811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ru-RU" sz="4400" b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ru-RU" sz="4400" b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ru-RU" sz="4400" b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ru-RU" sz="4400" b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ru-RU" sz="4400" b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ru-RU" sz="4400" b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ru-RU" sz="4400" b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ru-RU" sz="4400" b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ru-RU" sz="4400" b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ru-RU" sz="4400" b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ru-RU" sz="4400" b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175646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261B923-8228-4A13-A667-C258A41ADAD6}"/>
              </a:ext>
            </a:extLst>
          </p:cNvPr>
          <p:cNvSpPr/>
          <p:nvPr/>
        </p:nvSpPr>
        <p:spPr>
          <a:xfrm>
            <a:off x="384582" y="2279171"/>
            <a:ext cx="5020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F</a:t>
            </a:r>
            <a:endParaRPr lang="ru-RU" sz="5400" b="1" cap="none" spc="0" dirty="0">
              <a:ln w="127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30FA2F3-B8EF-4E28-A5A7-77A6CC026645}"/>
              </a:ext>
            </a:extLst>
          </p:cNvPr>
          <p:cNvSpPr/>
          <p:nvPr/>
        </p:nvSpPr>
        <p:spPr>
          <a:xfrm>
            <a:off x="1093755" y="2279171"/>
            <a:ext cx="5116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</a:t>
            </a:r>
            <a:endParaRPr lang="ru-RU" sz="5400" b="1" cap="none" spc="0" dirty="0">
              <a:ln w="127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0EBA32E-452C-4091-A7E0-EB5A8F5E98D1}"/>
              </a:ext>
            </a:extLst>
          </p:cNvPr>
          <p:cNvSpPr/>
          <p:nvPr/>
        </p:nvSpPr>
        <p:spPr>
          <a:xfrm>
            <a:off x="5713551" y="2280995"/>
            <a:ext cx="574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R</a:t>
            </a:r>
            <a:endParaRPr lang="ru-RU" sz="5400" b="1" cap="none" spc="0" dirty="0">
              <a:ln w="127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8B91724-0D1B-4EEC-A430-8A926E65E168}"/>
              </a:ext>
            </a:extLst>
          </p:cNvPr>
          <p:cNvSpPr/>
          <p:nvPr/>
        </p:nvSpPr>
        <p:spPr>
          <a:xfrm>
            <a:off x="7950570" y="2281604"/>
            <a:ext cx="5228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</a:t>
            </a:r>
            <a:endParaRPr lang="ru-RU" sz="5400" b="1" cap="none" spc="0" dirty="0">
              <a:ln w="127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61D62B9-1530-4B44-9E82-60CE96DFC128}"/>
              </a:ext>
            </a:extLst>
          </p:cNvPr>
          <p:cNvSpPr/>
          <p:nvPr/>
        </p:nvSpPr>
        <p:spPr>
          <a:xfrm>
            <a:off x="7115570" y="2280995"/>
            <a:ext cx="8194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</a:t>
            </a:r>
            <a:endParaRPr lang="ru-RU" sz="5400" b="1" cap="none" spc="0" dirty="0">
              <a:ln w="127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4A27D9B-C449-41BF-B873-D73173D935A7}"/>
              </a:ext>
            </a:extLst>
          </p:cNvPr>
          <p:cNvSpPr/>
          <p:nvPr/>
        </p:nvSpPr>
        <p:spPr>
          <a:xfrm>
            <a:off x="6470594" y="2280995"/>
            <a:ext cx="566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X</a:t>
            </a:r>
            <a:endParaRPr lang="ru-RU" sz="5400" b="1" cap="none" spc="0" dirty="0">
              <a:ln w="127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0953A91-1438-4BD8-BCEB-828290C7915F}"/>
              </a:ext>
            </a:extLst>
          </p:cNvPr>
          <p:cNvSpPr/>
          <p:nvPr/>
        </p:nvSpPr>
        <p:spPr>
          <a:xfrm>
            <a:off x="4919726" y="2280995"/>
            <a:ext cx="620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D</a:t>
            </a:r>
            <a:endParaRPr lang="ru-RU" sz="5400" b="1" cap="none" spc="0" dirty="0">
              <a:ln w="127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3668CF17-3631-43D5-9809-CB1B90645900}"/>
              </a:ext>
            </a:extLst>
          </p:cNvPr>
          <p:cNvSpPr/>
          <p:nvPr/>
        </p:nvSpPr>
        <p:spPr>
          <a:xfrm>
            <a:off x="1908416" y="2279171"/>
            <a:ext cx="46280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</a:t>
            </a:r>
            <a:endParaRPr lang="ru-RU" sz="5400" b="1" cap="none" spc="0" dirty="0">
              <a:ln w="127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7155BFD2-4BA4-4298-BC73-37347263EAB2}"/>
              </a:ext>
            </a:extLst>
          </p:cNvPr>
          <p:cNvSpPr/>
          <p:nvPr/>
        </p:nvSpPr>
        <p:spPr>
          <a:xfrm>
            <a:off x="2632971" y="2279171"/>
            <a:ext cx="527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</a:t>
            </a:r>
            <a:endParaRPr lang="ru-RU" sz="5400" b="1" cap="none" spc="0" dirty="0">
              <a:ln w="127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06D2A098-10E4-4BF1-9F7D-DACC24354635}"/>
              </a:ext>
            </a:extLst>
          </p:cNvPr>
          <p:cNvSpPr/>
          <p:nvPr/>
        </p:nvSpPr>
        <p:spPr>
          <a:xfrm>
            <a:off x="3422430" y="2279171"/>
            <a:ext cx="4780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L</a:t>
            </a:r>
            <a:endParaRPr lang="ru-RU" sz="5400" b="1" cap="none" spc="0" dirty="0">
              <a:ln w="127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9D650C6A-BF4D-462E-B382-D28475DA332A}"/>
              </a:ext>
            </a:extLst>
          </p:cNvPr>
          <p:cNvSpPr/>
          <p:nvPr/>
        </p:nvSpPr>
        <p:spPr>
          <a:xfrm>
            <a:off x="4118335" y="2280083"/>
            <a:ext cx="6527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O</a:t>
            </a:r>
            <a:endParaRPr lang="ru-RU" sz="5400" b="1" cap="none" spc="0" dirty="0">
              <a:ln w="127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9F6B9016-249C-43AE-902D-8EE0253D197B}"/>
              </a:ext>
            </a:extLst>
          </p:cNvPr>
          <p:cNvSpPr/>
          <p:nvPr/>
        </p:nvSpPr>
        <p:spPr>
          <a:xfrm>
            <a:off x="674087" y="66862"/>
            <a:ext cx="79591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ОБВЕДИ буквы под теми результатами, что ты получил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006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95062E-6 L 5.55556E-7 0.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95062E-6 L -2.77778E-7 0.2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69136E-6 L 2.5E-6 0.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69136E-6 L 1.11022E-16 0.2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69136E-6 L 3.33333E-6 0.2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5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6A902D0-2E6A-4A85-94F9-E00CC47920F3}"/>
              </a:ext>
            </a:extLst>
          </p:cNvPr>
          <p:cNvSpPr/>
          <p:nvPr/>
        </p:nvSpPr>
        <p:spPr>
          <a:xfrm>
            <a:off x="1331640" y="1491630"/>
            <a:ext cx="54613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There is a STORM in the sea. 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131E0E-5115-42B2-BE40-7F080232FDFB}"/>
              </a:ext>
            </a:extLst>
          </p:cNvPr>
          <p:cNvSpPr txBox="1"/>
          <p:nvPr/>
        </p:nvSpPr>
        <p:spPr>
          <a:xfrm>
            <a:off x="2339752" y="267494"/>
            <a:ext cx="50227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Telegram</a:t>
            </a:r>
            <a:endParaRPr lang="ru-RU" sz="4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2356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717</Words>
  <Application>Microsoft Office PowerPoint</Application>
  <PresentationFormat>Экран (16:9)</PresentationFormat>
  <Paragraphs>271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Cambria Math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 презентации</dc:title>
  <dc:creator>Inna Manchak</dc:creator>
  <cp:lastModifiedBy>Людмила Максимова</cp:lastModifiedBy>
  <cp:revision>22</cp:revision>
  <dcterms:created xsi:type="dcterms:W3CDTF">2018-10-15T12:52:35Z</dcterms:created>
  <dcterms:modified xsi:type="dcterms:W3CDTF">2021-11-30T14:11:55Z</dcterms:modified>
</cp:coreProperties>
</file>