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72" r:id="rId2"/>
    <p:sldId id="264" r:id="rId3"/>
    <p:sldId id="259" r:id="rId4"/>
    <p:sldId id="260" r:id="rId5"/>
    <p:sldId id="31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5" r:id="rId16"/>
    <p:sldId id="286" r:id="rId17"/>
    <p:sldId id="308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300" r:id="rId31"/>
    <p:sldId id="299" r:id="rId32"/>
    <p:sldId id="301" r:id="rId33"/>
    <p:sldId id="302" r:id="rId34"/>
    <p:sldId id="303" r:id="rId35"/>
    <p:sldId id="304" r:id="rId36"/>
    <p:sldId id="309" r:id="rId37"/>
    <p:sldId id="310" r:id="rId38"/>
    <p:sldId id="311" r:id="rId39"/>
    <p:sldId id="312" r:id="rId40"/>
    <p:sldId id="305" r:id="rId41"/>
    <p:sldId id="306" r:id="rId42"/>
    <p:sldId id="307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64BDE1"/>
    <a:srgbClr val="1B3281"/>
    <a:srgbClr val="0A55A2"/>
    <a:srgbClr val="273478"/>
    <a:srgbClr val="FAE480"/>
    <a:srgbClr val="3750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2" autoAdjust="0"/>
    <p:restoredTop sz="96086" autoAdjust="0"/>
  </p:normalViewPr>
  <p:slideViewPr>
    <p:cSldViewPr snapToGrid="0">
      <p:cViewPr>
        <p:scale>
          <a:sx n="66" d="100"/>
          <a:sy n="66" d="100"/>
        </p:scale>
        <p:origin x="-870" y="-10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8403DF-2D04-4312-86A8-BF8E06074FC1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1FDE44-3196-498E-A603-8183451638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26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1FDE44-3196-498E-A603-8183451638D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064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.svg"/><Relationship Id="rId3" Type="http://schemas.openxmlformats.org/officeDocument/2006/relationships/image" Target="../media/image10.svg"/><Relationship Id="rId7" Type="http://schemas.openxmlformats.org/officeDocument/2006/relationships/image" Target="../media/image2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2.jpeg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4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1">
            <a:extLst>
              <a:ext uri="{FF2B5EF4-FFF2-40B4-BE49-F238E27FC236}">
                <a16:creationId xmlns="" xmlns:a16="http://schemas.microsoft.com/office/drawing/2014/main" id="{44E4AA84-4D85-4FAD-BEF9-1BFB674B7C77}"/>
              </a:ext>
            </a:extLst>
          </p:cNvPr>
          <p:cNvSpPr txBox="1">
            <a:spLocks/>
          </p:cNvSpPr>
          <p:nvPr userDrawn="1"/>
        </p:nvSpPr>
        <p:spPr>
          <a:xfrm>
            <a:off x="11273556" y="6420656"/>
            <a:ext cx="735805" cy="376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323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25C68B6-61C2-468F-89AB-4B9F7531AA68}" type="slidenum">
              <a:rPr lang="ru-RU" sz="1600" smtClean="0">
                <a:solidFill>
                  <a:srgbClr val="1B32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ru-RU" sz="1600" dirty="0">
              <a:solidFill>
                <a:srgbClr val="1B32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A5B7C0E-D54E-4165-9B3E-3654796782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273556" y="183256"/>
            <a:ext cx="668760" cy="6173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CDCD31AD-ADA4-468A-95A9-C3F689229D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0394234" y="196909"/>
            <a:ext cx="600080" cy="60366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C2043DF1-9BE2-4B8B-9407-8FD4B61163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4533" y="247835"/>
            <a:ext cx="540459" cy="5154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28EFD80-CBDB-4FCF-91D3-1B31DB9A586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394" y="128853"/>
            <a:ext cx="6746892" cy="769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160747EA-E1D4-4854-9DFD-F99987CCB83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0067" y="284353"/>
            <a:ext cx="1635224" cy="483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61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40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="" xmlns:a16="http://schemas.microsoft.com/office/drawing/2014/main" id="{ED80C7F7-87D0-4C7C-9BAC-C7F5005C83E4}"/>
              </a:ext>
            </a:extLst>
          </p:cNvPr>
          <p:cNvSpPr/>
          <p:nvPr userDrawn="1"/>
        </p:nvSpPr>
        <p:spPr>
          <a:xfrm>
            <a:off x="-76869" y="0"/>
            <a:ext cx="12268869" cy="6858000"/>
          </a:xfrm>
          <a:prstGeom prst="rect">
            <a:avLst/>
          </a:prstGeom>
          <a:solidFill>
            <a:srgbClr val="ABDC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60F47C0-F09A-458E-ADA8-77EF5FDB7D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76869" y="0"/>
            <a:ext cx="231207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4E2AB7B-B9B5-421D-A36F-342E72C665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513382" y="3429000"/>
            <a:ext cx="1678618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CA2BEE0-04E4-4A5C-A60F-7F32E96A69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745522" y="978575"/>
            <a:ext cx="8767859" cy="49593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8745839-E7D9-431C-B21D-4A6F5F757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513381" y="314007"/>
            <a:ext cx="1330016" cy="12276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1ACA975-6641-445E-A2FF-6CC62F17B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005761" y="371666"/>
            <a:ext cx="1090239" cy="109674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AE461A8-AB78-4740-9B54-7173F8E7CA5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49" y="462730"/>
            <a:ext cx="958969" cy="9146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CCB7E3F-1C53-4961-84C6-0C700D29AB3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11" y="441646"/>
            <a:ext cx="3290503" cy="97241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FF3B31D-709A-4E29-887C-7B938CF9BA5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84788" y="5467610"/>
            <a:ext cx="11578587" cy="132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34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041C7A-404D-4A1A-8130-03CF3FF7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97A78E-AE0C-496D-875C-E74DBE825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AB708932-BFCA-43CF-A98E-C9B84838D7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35FE6-3A62-46A3-AD8C-BF2F692313A5}" type="datetimeFigureOut">
              <a:rPr lang="ru-RU" smtClean="0"/>
              <a:t>14.06.2022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7857F0A-3123-49DA-B46C-A65C8699C4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1221AAF-B13C-44AD-8EC8-B707771E5D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07B4C-393F-4E3D-A696-83B041F08F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19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68101" y="1730034"/>
            <a:ext cx="1001210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Форум для педагогов центров образования цифрового, естественнонаучного, технического и гуманитарного профилей «ТОЧКА РОСТА»; детских технопарков «КВАНТОРИУМ»; центров цифрового образования детей «IT-КУБ»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906932" y="5160865"/>
            <a:ext cx="17994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</a:rPr>
              <a:t>Грозный 2021г</a:t>
            </a:r>
          </a:p>
        </p:txBody>
      </p:sp>
    </p:spTree>
    <p:extLst>
      <p:ext uri="{BB962C8B-B14F-4D97-AF65-F5344CB8AC3E}">
        <p14:creationId xmlns:p14="http://schemas.microsoft.com/office/powerpoint/2010/main" val="199450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53429" y="983859"/>
            <a:ext cx="8044404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Федеральный </a:t>
            </a:r>
            <a:r>
              <a:rPr lang="ru-RU" sz="2800" b="1" dirty="0" smtClean="0">
                <a:solidFill>
                  <a:srgbClr val="0072BC"/>
                </a:solidFill>
              </a:rPr>
              <a:t>проект «Современная школа»</a:t>
            </a:r>
            <a:endParaRPr lang="ru-RU" sz="2800" b="1" dirty="0">
              <a:solidFill>
                <a:srgbClr val="0072BC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33510" y="1588986"/>
            <a:ext cx="8484242" cy="2509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Благодаря федеральному проекту «Современная школа» VR технологии появились в центрах «Точка роста», в детских технопарках «</a:t>
            </a:r>
            <a:r>
              <a:rPr lang="ru-RU" sz="2400" b="1" dirty="0" err="1">
                <a:solidFill>
                  <a:schemeClr val="tx2">
                    <a:lumMod val="75000"/>
                  </a:schemeClr>
                </a:solidFill>
              </a:rPr>
              <a:t>Кванториум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. За неполные два года VR-шлемами было оснащено две тысяч школ, а к 2024-му году в рамках реализации проекта «Цифровая школа» их количество планируется увеличить до 16 тысяч.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997" y="1712934"/>
            <a:ext cx="2517775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5884" y="3541447"/>
            <a:ext cx="2880000" cy="1796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740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199191" y="896368"/>
            <a:ext cx="8044404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rgbClr val="0072BC"/>
                </a:solidFill>
              </a:rPr>
              <a:t>VR </a:t>
            </a:r>
            <a:r>
              <a:rPr lang="ru-RU" sz="2800" b="1" dirty="0">
                <a:solidFill>
                  <a:srgbClr val="0072BC"/>
                </a:solidFill>
              </a:rPr>
              <a:t>технологии в образовании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393" y="2024152"/>
            <a:ext cx="5212671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1621" y="2024152"/>
            <a:ext cx="5040001" cy="34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5585" y="934033"/>
            <a:ext cx="1101909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Преимущества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использования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VR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в образовательном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процессе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2" y="2165642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Безопасность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Вовлеченность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3268521"/>
            <a:ext cx="398940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Фокусировка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внимания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0" y="1670463"/>
            <a:ext cx="441767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Наглядность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571" y="1741122"/>
            <a:ext cx="2914578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0349" y="4066300"/>
            <a:ext cx="3451391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2376" y="4066300"/>
            <a:ext cx="3072773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285" y="1775006"/>
            <a:ext cx="2924563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2285" y="4066300"/>
            <a:ext cx="2914582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5585" y="934033"/>
            <a:ext cx="1101909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Образовательный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контент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VR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2" y="2165642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VR-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платформы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4259474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Программы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0" y="1670463"/>
            <a:ext cx="441767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Видео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 формате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360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23" y="4059345"/>
            <a:ext cx="3460292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244" y="1633922"/>
            <a:ext cx="2968516" cy="19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0760" y="1651922"/>
            <a:ext cx="3730649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9432" y="4059345"/>
            <a:ext cx="3450138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8084" y="4046737"/>
            <a:ext cx="3456000" cy="19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58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6121012" y="1048987"/>
            <a:ext cx="5150732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just">
              <a:lnSpc>
                <a:spcPct val="110000"/>
              </a:lnSpc>
            </a:pPr>
            <a:r>
              <a:rPr lang="ru-RU" sz="2400" b="1" dirty="0">
                <a:solidFill>
                  <a:srgbClr val="0072BC"/>
                </a:solidFill>
              </a:rPr>
              <a:t>Видео в формате 360 градусов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</a:rPr>
              <a:t>–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 это технология видеозаписи, которая позволяет конечным пользователям полностью иметь обзор на все 360 градусов того места, где оно было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записано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42" y="3688339"/>
            <a:ext cx="10907341" cy="2743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342" y="1159185"/>
            <a:ext cx="4650827" cy="2325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874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80344" y="934033"/>
            <a:ext cx="491924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VR-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платформы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3" y="2165642"/>
            <a:ext cx="1836516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Anyland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183651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NeosVR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3268521"/>
            <a:ext cx="183651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Bigscreen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0" y="1670463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EngageVR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603" y="1729922"/>
            <a:ext cx="3816000" cy="214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011" y="1729922"/>
            <a:ext cx="288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0690" y="4344259"/>
            <a:ext cx="3776000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6" y="4344259"/>
            <a:ext cx="3780687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44011" y="4344259"/>
            <a:ext cx="3776000" cy="21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7545" y="1225171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172903" y="1217187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Rumii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20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904362" y="1029919"/>
            <a:ext cx="491924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VR-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платформы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3" y="2165642"/>
            <a:ext cx="1836516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Altspace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183651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Vtime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8441" y="389388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252958" y="3739002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EngageVR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983" y="4234583"/>
            <a:ext cx="384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1252959" y="3196418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 smtClean="0">
                <a:solidFill>
                  <a:schemeClr val="tx2">
                    <a:lumMod val="75000"/>
                  </a:schemeClr>
                </a:solidFill>
              </a:rPr>
              <a:t>Rumii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3983" y="1850294"/>
            <a:ext cx="384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8747" y="1850294"/>
            <a:ext cx="384721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8747" y="4234583"/>
            <a:ext cx="384000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7545" y="3385171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4454850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252960" y="4321007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VR Sync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40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2831" y="863933"/>
            <a:ext cx="11416496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VR-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платформы 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VR Sync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068" y="5398472"/>
            <a:ext cx="11149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Платформа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позволяет проводить собственные творческие встречи, виртуальные собрания и презентаций уроков. Эта платформа может быть использована для отправки информации сразу на несколько устройств, использовать разные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гарнитуры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3425" y="1650162"/>
            <a:ext cx="641530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995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02061" y="829210"/>
            <a:ext cx="855176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программы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3" y="2165642"/>
            <a:ext cx="2079583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My Way VR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434822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The VR Museum of Fine 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Art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3268521"/>
            <a:ext cx="320232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Universe Sandbox 2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1" y="1670463"/>
            <a:ext cx="265832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Google Earth VR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7545" y="1225171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172903" y="1217187"/>
            <a:ext cx="1676401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Tilt Brush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710912" y="3915202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172901" y="3834830"/>
            <a:ext cx="238052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Apollo 11 VR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7545" y="447483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93158" y="4343089"/>
            <a:ext cx="238052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The Body VR 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49679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1193158" y="4815535"/>
            <a:ext cx="238052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InMind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2 VR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710912" y="5471646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1193158" y="5322057"/>
            <a:ext cx="398072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3D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Organon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VR Anatomy </a:t>
            </a: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1124" y="1851894"/>
            <a:ext cx="5985020" cy="350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02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4481" y="939938"/>
            <a:ext cx="1064870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Tilt Brush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669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8835" y="1625674"/>
            <a:ext cx="5726316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Программа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Tilt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Brush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позволяет рисовать объёмные изображения в трёхмерном пространстве, используя при этом различные инструменты и световые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эффекты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8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B048CA22-1F63-49F5-8F93-C6E0C56C38F1}"/>
              </a:ext>
            </a:extLst>
          </p:cNvPr>
          <p:cNvSpPr/>
          <p:nvPr/>
        </p:nvSpPr>
        <p:spPr>
          <a:xfrm>
            <a:off x="1892625" y="1791356"/>
            <a:ext cx="8672705" cy="18900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Комплексное решение для внедрения технологии виртуальной реальности в образовательный процесс</a:t>
            </a:r>
            <a:endParaRPr lang="en-US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3C4CAE9E-BF8C-4ABD-873F-374142A2D1BB}"/>
              </a:ext>
            </a:extLst>
          </p:cNvPr>
          <p:cNvSpPr/>
          <p:nvPr/>
        </p:nvSpPr>
        <p:spPr>
          <a:xfrm>
            <a:off x="526813" y="4147956"/>
            <a:ext cx="692191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</a:rPr>
              <a:t>Кишев </a:t>
            </a:r>
            <a:r>
              <a:rPr lang="ru-RU" sz="2000" b="1" dirty="0" err="1" smtClean="0">
                <a:solidFill>
                  <a:srgbClr val="0070C0"/>
                </a:solidFill>
              </a:rPr>
              <a:t>Муаед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Адилович</a:t>
            </a:r>
            <a:r>
              <a:rPr lang="ru-RU" sz="2000" b="1" dirty="0" smtClean="0">
                <a:solidFill>
                  <a:srgbClr val="0070C0"/>
                </a:solidFill>
              </a:rPr>
              <a:t>  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>
                <a:solidFill>
                  <a:srgbClr val="0070C0"/>
                </a:solidFill>
              </a:rPr>
              <a:t>учитель </a:t>
            </a:r>
            <a:r>
              <a:rPr lang="ru-RU" sz="2000" b="1" dirty="0" smtClean="0">
                <a:solidFill>
                  <a:srgbClr val="0070C0"/>
                </a:solidFill>
              </a:rPr>
              <a:t>информатики и ОБЖ </a:t>
            </a:r>
            <a:endParaRPr lang="ru-RU" sz="2000" b="1" dirty="0">
              <a:solidFill>
                <a:srgbClr val="0070C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Кабардино-Балкарская </a:t>
            </a:r>
            <a:r>
              <a:rPr lang="ru-RU" sz="2000" b="1" dirty="0">
                <a:solidFill>
                  <a:srgbClr val="0070C0"/>
                </a:solidFill>
              </a:rPr>
              <a:t>Республика</a:t>
            </a:r>
          </a:p>
        </p:txBody>
      </p:sp>
    </p:spTree>
    <p:extLst>
      <p:ext uri="{BB962C8B-B14F-4D97-AF65-F5344CB8AC3E}">
        <p14:creationId xmlns:p14="http://schemas.microsoft.com/office/powerpoint/2010/main" val="148124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4481" y="939938"/>
            <a:ext cx="1064870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Google Earth VR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При помощи программы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Google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Планета Земля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можно попасть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практически в любое место на нашей планете, прогуляться по виртуальным трехмерным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городам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24" y="1625674"/>
            <a:ext cx="543386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708" y="1625674"/>
            <a:ext cx="5433866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11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694481" y="939938"/>
            <a:ext cx="1064870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</a:rPr>
              <a:t>My Way VR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My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Way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VR объединяет 360 ° и видеоролики VR в единую цифровую платформу, определяя географическое местоположение места, где было снято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содержимое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8835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883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5162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The VR Museum of Fine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Art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Виртуальный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музей изобразительных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искусств - уникальные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памятники скульптуры, живописи и литературы собранные «под одной крышей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»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47827" y="1625674"/>
            <a:ext cx="5262522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7793" y="1625674"/>
            <a:ext cx="6170991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64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Universe Sandbox 2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109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Физический космический симулятор в виртуальной реальности. Он объединяет гравитацию, климат, столкновения и материальные взаимодействия, чтобы ощутить красоту нашей вселенной и хрупкость нашей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планеты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13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3536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39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Apollo 11 VR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Apollo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11 VR — это космический симулятор, точное воспроизведение событий 1969 года. Вместе с командой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можно пройти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путь с момента взлета и до приземления на поверхность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луны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123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0349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167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10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The Body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VR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The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Body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VR - образовательная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платформа, которая включает в себя уроки по биологии 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анатомии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49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883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82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10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</a:rPr>
              <a:t>InMind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 2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VR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InMind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2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VR -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обучающая научная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программа,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 которой вы оказывайтесь внутри разума мальчика и принимайте непосредственное участие в его взрослении и становлении как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личности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413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9167" y="1625674"/>
            <a:ext cx="5245716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7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3D 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</a:rPr>
              <a:t>Organon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 VR Anatomy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Первое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 мире полнофункциональное приложение для анатомии виртуальной реальности,  которое представляет собой полноценный виртуальный атлас, позволяющий изучать строение человеческого тела на примере детализированных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3D-моделей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708" y="1625674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232" y="1625674"/>
            <a:ext cx="544265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43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Virtual Speech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Virtual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</a:rPr>
              <a:t>Speech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представляет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собой гибридный проект традиционного онлайн-курса и практики в виртуальной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реальности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90" y="1625674"/>
            <a:ext cx="5828573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2091" y="1625674"/>
            <a:ext cx="543825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013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44010" y="904756"/>
            <a:ext cx="1142421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Отечественные  компании разрабатывающие </a:t>
            </a: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образовательный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VR-контент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2" y="2165642"/>
            <a:ext cx="2797213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Cerevrum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183651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Zarnitsa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3268521"/>
            <a:ext cx="183651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PraxisVR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0" y="1670463"/>
            <a:ext cx="294768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VR-Professionals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72903" y="3741245"/>
            <a:ext cx="231107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VRConcept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7545" y="3852386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6496" y="1437209"/>
            <a:ext cx="1394674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97975" y="1437209"/>
            <a:ext cx="3900668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31233" y="1437209"/>
            <a:ext cx="2541162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042" y="4616977"/>
            <a:ext cx="762955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3678" y="4616977"/>
            <a:ext cx="3241101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755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9426" y="901432"/>
            <a:ext cx="115283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0072BC"/>
                </a:solidFill>
              </a:rPr>
              <a:t>Образование – это фундамент процветающего общества, </a:t>
            </a:r>
            <a:r>
              <a:rPr lang="ru-RU" sz="2200" b="1" dirty="0" smtClean="0">
                <a:solidFill>
                  <a:srgbClr val="0072BC"/>
                </a:solidFill>
              </a:rPr>
              <a:t> </a:t>
            </a:r>
            <a:r>
              <a:rPr lang="ru-RU" sz="2200" b="1" dirty="0">
                <a:solidFill>
                  <a:srgbClr val="0072BC"/>
                </a:solidFill>
              </a:rPr>
              <a:t>передача знаний </a:t>
            </a:r>
            <a:r>
              <a:rPr lang="ru-RU" sz="2200" b="1" dirty="0" smtClean="0">
                <a:solidFill>
                  <a:srgbClr val="0072BC"/>
                </a:solidFill>
              </a:rPr>
              <a:t>является </a:t>
            </a:r>
            <a:r>
              <a:rPr lang="ru-RU" sz="2200" b="1" dirty="0">
                <a:solidFill>
                  <a:srgbClr val="0072BC"/>
                </a:solidFill>
              </a:rPr>
              <a:t>приоритетом для его </a:t>
            </a:r>
            <a:r>
              <a:rPr lang="ru-RU" sz="2200" b="1" dirty="0" smtClean="0">
                <a:solidFill>
                  <a:srgbClr val="0072BC"/>
                </a:solidFill>
              </a:rPr>
              <a:t>развития </a:t>
            </a:r>
            <a:endParaRPr lang="ru-RU" sz="2200" b="1" dirty="0">
              <a:solidFill>
                <a:srgbClr val="0072BC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4" y="1760388"/>
            <a:ext cx="6776904" cy="38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85232" y="5668985"/>
            <a:ext cx="11372579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200" b="1" dirty="0">
                <a:solidFill>
                  <a:schemeClr val="tx2">
                    <a:lumMod val="75000"/>
                  </a:schemeClr>
                </a:solidFill>
              </a:rPr>
              <a:t>В эпоху цифровых устройств и новых технологий виртуальная реальность в образовании становится настоящим открытием для нового витка </a:t>
            </a:r>
            <a:r>
              <a:rPr lang="ru-RU" sz="2200" b="1" dirty="0" smtClean="0">
                <a:solidFill>
                  <a:schemeClr val="tx2">
                    <a:lumMod val="75000"/>
                  </a:schemeClr>
                </a:solidFill>
              </a:rPr>
              <a:t>эволюции</a:t>
            </a:r>
            <a:endParaRPr lang="ru-RU" sz="2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0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VR 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Chemistry LAB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Виртуальная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лаборатория по химии - увлекательный структурированный сборник интерактивных уроков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химии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5708" y="1566159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861" y="1566159"/>
            <a:ext cx="54387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52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</a:rPr>
              <a:t>ModumLab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Виртуальная физическая лаборатория. Симуляция позволяет школьникам погрузиться внутрь сложных физических процессов</a:t>
            </a: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636" y="1566159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4883" y="1566159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06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90" y="939938"/>
            <a:ext cx="11314493" cy="5103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Visual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Science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Визуализация биологических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объектов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Visual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Science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- серия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видеороликов формата 360° и плакатов с дополненной реальностью для наглядного изучения вирусов и скелета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человека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068" y="1660497"/>
            <a:ext cx="4896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636" y="1660497"/>
            <a:ext cx="5440000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2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89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>
                <a:solidFill>
                  <a:schemeClr val="accent1">
                    <a:lumMod val="75000"/>
                  </a:schemeClr>
                </a:solidFill>
              </a:rPr>
              <a:t>Digital Media </a:t>
            </a:r>
            <a:r>
              <a:rPr lang="en-US" sz="2600" b="1" dirty="0" smtClean="0">
                <a:solidFill>
                  <a:schemeClr val="accent1">
                    <a:lumMod val="75000"/>
                  </a:schemeClr>
                </a:solidFill>
              </a:rPr>
              <a:t>Lab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Интерактивный музей военной истории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49" y="1646011"/>
            <a:ext cx="5715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849" y="3432175"/>
            <a:ext cx="571500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68" r="8740"/>
          <a:stretch/>
        </p:blipFill>
        <p:spPr bwMode="auto">
          <a:xfrm>
            <a:off x="6921661" y="1574800"/>
            <a:ext cx="498868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5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70389" y="939938"/>
            <a:ext cx="11314493" cy="53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600" b="1" dirty="0">
                <a:solidFill>
                  <a:schemeClr val="accent1">
                    <a:lumMod val="75000"/>
                  </a:schemeClr>
                </a:solidFill>
              </a:rPr>
              <a:t>Интерактивные образовательные 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программы «</a:t>
            </a:r>
            <a:r>
              <a:rPr lang="en-US" sz="2600" b="1" dirty="0" err="1">
                <a:solidFill>
                  <a:schemeClr val="accent1">
                    <a:lumMod val="75000"/>
                  </a:schemeClr>
                </a:solidFill>
              </a:rPr>
              <a:t>Rubius</a:t>
            </a:r>
            <a:r>
              <a:rPr lang="ru-RU" sz="26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61068" y="5166978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Изучение основ безопасности жизнедеятельности через проведение практических занятий в виртуальной и дополненной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реальностях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18143"/>
            <a:ext cx="1219354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37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473125" y="829210"/>
            <a:ext cx="925974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обучении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3" y="2165642"/>
            <a:ext cx="4741760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Виртуальные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очки, перчатки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2724829"/>
            <a:ext cx="490380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Виртуальные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платформы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3268521"/>
            <a:ext cx="2160607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VR-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системы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0" y="1670463"/>
            <a:ext cx="525104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Шлем </a:t>
            </a:r>
            <a:r>
              <a:rPr lang="ru-RU" sz="2800" b="1" dirty="0">
                <a:solidFill>
                  <a:schemeClr val="tx2">
                    <a:lumMod val="75000"/>
                  </a:schemeClr>
                </a:solidFill>
              </a:rPr>
              <a:t>виртуальной реальности</a:t>
            </a: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3948" y="1771407"/>
            <a:ext cx="281732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50972" y="1435375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7771" y="3834830"/>
            <a:ext cx="28800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6513" y="4014830"/>
            <a:ext cx="6589741" cy="27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454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99505" y="848192"/>
            <a:ext cx="925974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обучении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4061" y="1748630"/>
            <a:ext cx="8278812" cy="336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544" y="1622302"/>
            <a:ext cx="2338000" cy="1791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66" y="3684520"/>
            <a:ext cx="259927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31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99505" y="848192"/>
            <a:ext cx="925974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обучении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8212" y="1414501"/>
            <a:ext cx="5850457" cy="4801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3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99505" y="848192"/>
            <a:ext cx="925974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обучении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955" y="1521462"/>
            <a:ext cx="5176168" cy="423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1413" y="1798745"/>
            <a:ext cx="5567422" cy="4138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1 – кнопка меню запущенного приложения, может иметь различное назначение: в зависимости от приложения и от того, левый это контроллер или правый;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2 – сенсорная панель (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тачпад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), имеет четыре области нажатия – верх,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вниз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влево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вправо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, которые выполняют функции отдельных кнопок;</a:t>
            </a:r>
          </a:p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3 – кнопка системы: для включения контроллера однократно нажать, для выключения зажать до погашения светодиода; используется для вызова системного меню;</a:t>
            </a:r>
          </a:p>
        </p:txBody>
      </p:sp>
    </p:spTree>
    <p:extLst>
      <p:ext uri="{BB962C8B-B14F-4D97-AF65-F5344CB8AC3E}">
        <p14:creationId xmlns:p14="http://schemas.microsoft.com/office/powerpoint/2010/main" val="39100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99505" y="848192"/>
            <a:ext cx="9259748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обучении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955" y="1521462"/>
            <a:ext cx="5176168" cy="423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1413" y="1798745"/>
            <a:ext cx="5567422" cy="2075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4 – индикатор состояния;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5 – порт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micro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-USB;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6 – инфракрасный датчик слежения;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7 – спусковой крючок (триггер);</a:t>
            </a:r>
          </a:p>
          <a:p>
            <a:pPr>
              <a:lnSpc>
                <a:spcPct val="110000"/>
              </a:lnSpc>
              <a:spcAft>
                <a:spcPts val="6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8 – кнопка захвата.</a:t>
            </a:r>
          </a:p>
        </p:txBody>
      </p:sp>
    </p:spTree>
    <p:extLst>
      <p:ext uri="{BB962C8B-B14F-4D97-AF65-F5344CB8AC3E}">
        <p14:creationId xmlns:p14="http://schemas.microsoft.com/office/powerpoint/2010/main" val="29445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9062" y="868107"/>
            <a:ext cx="8568952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Виртуальная реальность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9599" y="1514863"/>
            <a:ext cx="5889625" cy="35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61068" y="5166978"/>
            <a:ext cx="11149281" cy="752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Виртуальная реальность представляет собой некое подобие окружающего нас мира, искусственно созданного с помощью технических средств и представленного в цифровой форме</a:t>
            </a:r>
          </a:p>
        </p:txBody>
      </p:sp>
    </p:spTree>
    <p:extLst>
      <p:ext uri="{BB962C8B-B14F-4D97-AF65-F5344CB8AC3E}">
        <p14:creationId xmlns:p14="http://schemas.microsoft.com/office/powerpoint/2010/main" val="361750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35666" y="1002830"/>
            <a:ext cx="11397207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обучении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3" y="2165642"/>
            <a:ext cx="1813365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RedboxVR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3" y="2724829"/>
            <a:ext cx="146612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</a:rPr>
              <a:t>ClassVR</a:t>
            </a:r>
            <a:endParaRPr lang="en-US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3067" y="2394830"/>
            <a:ext cx="2380800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67" t="-68" r="23367" b="3835"/>
          <a:stretch/>
        </p:blipFill>
        <p:spPr bwMode="auto">
          <a:xfrm>
            <a:off x="5891515" y="2286830"/>
            <a:ext cx="2937697" cy="3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1615" y="2394830"/>
            <a:ext cx="2751258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229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2831" y="968106"/>
            <a:ext cx="1141649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обучении «</a:t>
            </a:r>
            <a:r>
              <a:rPr lang="en-US" sz="2800" b="1" dirty="0" err="1" smtClean="0">
                <a:solidFill>
                  <a:schemeClr val="accent1">
                    <a:lumMod val="75000"/>
                  </a:schemeClr>
                </a:solidFill>
              </a:rPr>
              <a:t>RedboxVR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6735" y="1534415"/>
            <a:ext cx="6288077" cy="353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761068" y="5398472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 algn="ctr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Это готовый к использованию набор из восьми или четырех шлемов в специальном портативном ящике для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хранения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52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12831" y="968106"/>
            <a:ext cx="1141649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</a:rPr>
              <a:t>Оборудование для виртуальной реальности в 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обучении «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</a:rPr>
              <a:t>ClassVR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»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1068" y="5398472"/>
            <a:ext cx="1114928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Комплект оборудования для виртуальной реальности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</a:rPr>
              <a:t>ClassVR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 – революционно новое решение, разработанное специально для использования в рамках классно-урочной системы при массовом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обучении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8630" y="1534415"/>
            <a:ext cx="820902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33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969062" y="868107"/>
            <a:ext cx="8568952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VR, AR и другие непонятные буквы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86638" y="4637272"/>
            <a:ext cx="676247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VIRTUAL REALITY, VR -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ВИРТУАЛЬНАЯ РЕАЛЬНОСТЬ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AUGMENTED REALITY, AR  -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ДОПОЛНЕННАЯ РЕАЛЬНОСТЬ</a:t>
            </a:r>
          </a:p>
          <a:p>
            <a:pPr marL="342900" indent="-342900" algn="just">
              <a:lnSpc>
                <a:spcPct val="110000"/>
              </a:lnSpc>
              <a:buFont typeface="Wingdings" panose="05000000000000000000" pitchFamily="2" charset="2"/>
              <a:buChar char="q"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MIXED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REALITY, MR) - СМЕШАННАЯ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РЕАЛЬНОСТЬ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0240" y="1772555"/>
            <a:ext cx="8670936" cy="246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06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1413" y="868107"/>
            <a:ext cx="1101909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В</a:t>
            </a:r>
            <a:r>
              <a:rPr lang="ru-RU" sz="2800" b="1" dirty="0" smtClean="0">
                <a:solidFill>
                  <a:srgbClr val="0072BC"/>
                </a:solidFill>
              </a:rPr>
              <a:t>иртуальная реальность, все придумано очень давно </a:t>
            </a:r>
            <a:endParaRPr lang="ru-RU" sz="2800" b="1" dirty="0">
              <a:solidFill>
                <a:srgbClr val="0072B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1067" y="5580937"/>
            <a:ext cx="11149281" cy="413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Стереоскоп (1837)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GAF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Viewmaster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(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1966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7589" y="1478070"/>
            <a:ext cx="8364538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22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1413" y="868107"/>
            <a:ext cx="1101909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В</a:t>
            </a:r>
            <a:r>
              <a:rPr lang="ru-RU" sz="2800" b="1" dirty="0" smtClean="0">
                <a:solidFill>
                  <a:srgbClr val="0072BC"/>
                </a:solidFill>
              </a:rPr>
              <a:t>иртуальная реальность, все придумано очень давно </a:t>
            </a:r>
            <a:endParaRPr lang="ru-RU" sz="2800" b="1" dirty="0">
              <a:solidFill>
                <a:srgbClr val="0072B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1067" y="5407317"/>
            <a:ext cx="111492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Первый патент на устройство VR был получен в 1961 году и выглядело это все довольно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громоздко, первый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шлем – больше похож на комнату – виртуальной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реальности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530" y="1670852"/>
            <a:ext cx="3871912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968" y="1670853"/>
            <a:ext cx="4292600" cy="324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72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55585" y="934033"/>
            <a:ext cx="11019098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Применение виртуальной </a:t>
            </a:r>
            <a:r>
              <a:rPr lang="ru-RU" sz="2800" b="1" dirty="0" smtClean="0">
                <a:solidFill>
                  <a:srgbClr val="0072BC"/>
                </a:solidFill>
              </a:rPr>
              <a:t>реальности</a:t>
            </a:r>
            <a:endParaRPr lang="ru-RU" sz="2800" b="1" dirty="0">
              <a:solidFill>
                <a:srgbClr val="0072BC"/>
              </a:solidFill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5788" y="2278448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283763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3400549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5110" y="3973070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2902" y="4895708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Промышленность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72902" y="4413131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Военная сфера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72902" y="2719428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Медицина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72900" y="3327963"/>
            <a:ext cx="3352799" cy="5425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Искусство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87075" y="4514075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172902" y="3885298"/>
            <a:ext cx="1676399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Бизнес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7882" y="1648044"/>
            <a:ext cx="2880000" cy="1620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7882" y="1663337"/>
            <a:ext cx="2880000" cy="1895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1771407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72902" y="1658600"/>
            <a:ext cx="4417671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Архитектура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57882" y="3269800"/>
            <a:ext cx="2885156" cy="189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39744" y="3539813"/>
            <a:ext cx="2878138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4F9CCEBC-6587-4B94-B44B-80D110A345B1}"/>
              </a:ext>
            </a:extLst>
          </p:cNvPr>
          <p:cNvSpPr/>
          <p:nvPr/>
        </p:nvSpPr>
        <p:spPr>
          <a:xfrm>
            <a:off x="696684" y="4996652"/>
            <a:ext cx="340696" cy="34069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172900" y="2165641"/>
            <a:ext cx="2208835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Дизайн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8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673752" y="868107"/>
            <a:ext cx="720566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2800" b="1" dirty="0">
                <a:solidFill>
                  <a:srgbClr val="0072BC"/>
                </a:solidFill>
              </a:rPr>
              <a:t>В</a:t>
            </a:r>
            <a:r>
              <a:rPr lang="ru-RU" sz="2800" b="1" dirty="0" smtClean="0">
                <a:solidFill>
                  <a:srgbClr val="0072BC"/>
                </a:solidFill>
              </a:rPr>
              <a:t>иртуальная реальность</a:t>
            </a:r>
            <a:r>
              <a:rPr lang="ru-RU" sz="2800" b="1" dirty="0">
                <a:solidFill>
                  <a:srgbClr val="0072BC"/>
                </a:solidFill>
              </a:rPr>
              <a:t> </a:t>
            </a:r>
            <a:r>
              <a:rPr lang="ru-RU" sz="2800" b="1" dirty="0" smtClean="0">
                <a:solidFill>
                  <a:srgbClr val="0072BC"/>
                </a:solidFill>
              </a:rPr>
              <a:t>в образовании</a:t>
            </a:r>
            <a:endParaRPr lang="ru-RU" sz="2800" b="1" dirty="0">
              <a:solidFill>
                <a:srgbClr val="0072BC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3752" y="1434416"/>
            <a:ext cx="7205662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1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1050</Words>
  <Application>Microsoft Office PowerPoint</Application>
  <PresentationFormat>Произвольный</PresentationFormat>
  <Paragraphs>163</Paragraphs>
  <Slides>42</Slides>
  <Notes>39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Надежда Пронская</cp:lastModifiedBy>
  <cp:revision>122</cp:revision>
  <dcterms:created xsi:type="dcterms:W3CDTF">2020-06-08T21:27:38Z</dcterms:created>
  <dcterms:modified xsi:type="dcterms:W3CDTF">2022-06-14T07:51:12Z</dcterms:modified>
</cp:coreProperties>
</file>