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66" r:id="rId4"/>
    <p:sldId id="268" r:id="rId5"/>
    <p:sldId id="271" r:id="rId6"/>
    <p:sldId id="272" r:id="rId7"/>
    <p:sldId id="267" r:id="rId8"/>
    <p:sldId id="269" r:id="rId9"/>
    <p:sldId id="278" r:id="rId10"/>
    <p:sldId id="273" r:id="rId11"/>
    <p:sldId id="274" r:id="rId12"/>
    <p:sldId id="277" r:id="rId13"/>
    <p:sldId id="275" r:id="rId14"/>
    <p:sldId id="270" r:id="rId15"/>
    <p:sldId id="276" r:id="rId16"/>
    <p:sldId id="265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57" y="-34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31FAE-8C89-4BC9-8D53-F5AE7D26D5F9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3422F-A5A1-4F7E-AD88-81C20AB989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12939-5069-4220-ACBE-41F7B220D734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E851F-5878-48AC-A56F-14FCAB75A5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ffecton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3579862"/>
            <a:ext cx="6400800" cy="881236"/>
          </a:xfrm>
        </p:spPr>
        <p:txBody>
          <a:bodyPr>
            <a:normAutofit/>
          </a:bodyPr>
          <a:lstStyle/>
          <a:p>
            <a:pPr algn="r"/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Добровольская Е.И.,</a:t>
            </a:r>
          </a:p>
          <a:p>
            <a:pPr algn="r"/>
            <a:r>
              <a:rPr lang="ru-RU" sz="1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аместитель директора по НМР,</a:t>
            </a:r>
          </a:p>
          <a:p>
            <a:pPr algn="r"/>
            <a:r>
              <a:rPr lang="ru-RU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педагог-психолог</a:t>
            </a:r>
            <a:endParaRPr lang="ru-RU" sz="1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1347614"/>
            <a:ext cx="64087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«ИННОВАЦИОННАЯ МОДЕЛЬ РАЗВИТИЯ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ПСИХОЛОГИЧЕСКИХ КОМПЕТЕНЦИЙ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СУБЪЕКТОВ ОБРАЗОВАТЕЛЬНЫХ ОТНОШЕНИЙ»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ru-RU" i="1" dirty="0" smtClean="0">
                <a:solidFill>
                  <a:srgbClr val="002060"/>
                </a:solidFill>
              </a:rPr>
              <a:t>из опыта работы  Ломоносовской гимназии Петрозаводского городского округа)</a:t>
            </a:r>
            <a:endParaRPr lang="ru-RU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84968" y="195486"/>
            <a:ext cx="8363496" cy="1584176"/>
            <a:chOff x="600992" y="123478"/>
            <a:chExt cx="8363496" cy="158417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sp>
        <p:nvSpPr>
          <p:cNvPr id="18" name="Подзаголовок 2"/>
          <p:cNvSpPr txBox="1">
            <a:spLocks/>
          </p:cNvSpPr>
          <p:nvPr/>
        </p:nvSpPr>
        <p:spPr>
          <a:xfrm>
            <a:off x="2483768" y="4659982"/>
            <a:ext cx="410445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декабря 2021</a:t>
            </a:r>
          </a:p>
        </p:txBody>
      </p:sp>
      <p:pic>
        <p:nvPicPr>
          <p:cNvPr id="13" name="Рисунок 12" descr="IMG_2994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771550"/>
            <a:ext cx="1963533" cy="1206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27534"/>
            <a:ext cx="7005464" cy="857250"/>
          </a:xfrm>
        </p:spPr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2060"/>
                </a:solidFill>
              </a:rPr>
              <a:t>Мероприятия в рамках клуба </a:t>
            </a:r>
            <a:r>
              <a:rPr lang="ru-RU" sz="3300" dirty="0" smtClean="0">
                <a:solidFill>
                  <a:srgbClr val="002060"/>
                </a:solidFill>
              </a:rPr>
              <a:t/>
            </a:r>
            <a:br>
              <a:rPr lang="ru-RU" sz="3300" dirty="0" smtClean="0">
                <a:solidFill>
                  <a:srgbClr val="002060"/>
                </a:solidFill>
              </a:rPr>
            </a:br>
            <a:r>
              <a:rPr lang="ru-RU" sz="3300" dirty="0" smtClean="0">
                <a:solidFill>
                  <a:srgbClr val="002060"/>
                </a:solidFill>
              </a:rPr>
              <a:t>«</a:t>
            </a:r>
            <a:r>
              <a:rPr lang="ru-RU" sz="3300" dirty="0" smtClean="0">
                <a:solidFill>
                  <a:srgbClr val="002060"/>
                </a:solidFill>
              </a:rPr>
              <a:t>Перед выбором в профессию»</a:t>
            </a:r>
            <a:endParaRPr lang="ru-RU" sz="3300" dirty="0">
              <a:solidFill>
                <a:srgbClr val="002060"/>
              </a:solidFill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323528" y="51470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23554" name="Picture 2" descr="https://sun9-72.userapi.com/impg/UwVShJ0wWtkl75d3NJZS8FTjxBTHfqj7C-sy3Q/eJlwoG9TCaQ.jpg?size=1600x1600&amp;quality=96&amp;sign=0cb59772d3980846095bb15d6b16f15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63638"/>
            <a:ext cx="3312368" cy="3312368"/>
          </a:xfrm>
          <a:prstGeom prst="rect">
            <a:avLst/>
          </a:prstGeom>
          <a:noFill/>
        </p:spPr>
      </p:pic>
      <p:pic>
        <p:nvPicPr>
          <p:cNvPr id="23556" name="Picture 4" descr="https://sun9-14.userapi.com/impg/xj8uMKlfyLkz0B4zhXIiUBWMgnxDTQfDuZWqOg/haY8qEDijAU.jpg?size=932x376&amp;quality=96&amp;sign=485a1170d77c852dfa2127ed3a496f1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9662"/>
            <a:ext cx="3165687" cy="1277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83918"/>
            <a:ext cx="3816424" cy="641226"/>
          </a:xfrm>
        </p:spPr>
        <p:txBody>
          <a:bodyPr>
            <a:normAutofit fontScale="90000"/>
          </a:bodyPr>
          <a:lstStyle/>
          <a:p>
            <a:r>
              <a:rPr lang="en-US" sz="3900" dirty="0" smtClean="0">
                <a:hlinkClick r:id="rId2"/>
              </a:rPr>
              <a:t>https</a:t>
            </a:r>
            <a:r>
              <a:rPr lang="ru-RU" sz="3900" dirty="0" smtClean="0">
                <a:hlinkClick r:id="rId2"/>
              </a:rPr>
              <a:t>://</a:t>
            </a:r>
            <a:r>
              <a:rPr lang="en-US" sz="3900" dirty="0" smtClean="0">
                <a:hlinkClick r:id="rId2"/>
              </a:rPr>
              <a:t>effecton.ru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grpSp>
        <p:nvGrpSpPr>
          <p:cNvPr id="4" name="Группа 16"/>
          <p:cNvGrpSpPr/>
          <p:nvPr/>
        </p:nvGrpSpPr>
        <p:grpSpPr>
          <a:xfrm>
            <a:off x="323528" y="51470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11" name="Содержимое 10" descr="Рисунок (4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52122"/>
          <a:stretch>
            <a:fillRect/>
          </a:stretch>
        </p:blipFill>
        <p:spPr>
          <a:xfrm rot="5400000">
            <a:off x="1602403" y="1148859"/>
            <a:ext cx="2955712" cy="2057078"/>
          </a:xfr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 l="10332" t="8100" r="11707" b="4751"/>
          <a:stretch>
            <a:fillRect/>
          </a:stretch>
        </p:blipFill>
        <p:spPr bwMode="auto">
          <a:xfrm>
            <a:off x="4499992" y="627534"/>
            <a:ext cx="3960440" cy="249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 l="10429" t="8001" r="12500" b="36350"/>
          <a:stretch>
            <a:fillRect/>
          </a:stretch>
        </p:blipFill>
        <p:spPr bwMode="auto">
          <a:xfrm>
            <a:off x="4427984" y="3147814"/>
            <a:ext cx="4248472" cy="185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MG_16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563638"/>
            <a:ext cx="2160240" cy="138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7534"/>
            <a:ext cx="8229600" cy="857250"/>
          </a:xfrm>
        </p:spPr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002060"/>
                </a:solidFill>
              </a:rPr>
              <a:t>Школа эффективного родителя</a:t>
            </a:r>
            <a:br>
              <a:rPr lang="ru-RU" sz="3500" dirty="0" smtClean="0">
                <a:solidFill>
                  <a:srgbClr val="002060"/>
                </a:solidFill>
              </a:rPr>
            </a:br>
            <a:r>
              <a:rPr lang="ru-RU" sz="3500" dirty="0" smtClean="0">
                <a:solidFill>
                  <a:srgbClr val="002060"/>
                </a:solidFill>
              </a:rPr>
              <a:t>Клуб Доверия</a:t>
            </a:r>
            <a:endParaRPr lang="ru-RU" sz="35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5805"/>
            <a:ext cx="8229600" cy="1518817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4" name="Группа 16"/>
          <p:cNvGrpSpPr/>
          <p:nvPr/>
        </p:nvGrpSpPr>
        <p:grpSpPr>
          <a:xfrm>
            <a:off x="323528" y="51470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11" name="Picture 11" descr="IMG_16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75806"/>
            <a:ext cx="2687320" cy="178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sun9-65.userapi.com/impf/c850336/v850336788/30d3f/2Ong5dv_TMk.jpg?size=2560x1920&amp;quality=96&amp;sign=4d505fe964a5feaacda8d63ffa0d034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075806"/>
            <a:ext cx="2438574" cy="1828931"/>
          </a:xfrm>
          <a:prstGeom prst="rect">
            <a:avLst/>
          </a:prstGeom>
          <a:noFill/>
        </p:spPr>
      </p:pic>
      <p:pic>
        <p:nvPicPr>
          <p:cNvPr id="10" name="Picture 10" descr="IMG_01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075806"/>
            <a:ext cx="2736304" cy="182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sun9-21.userapi.com/impf/c849432/v849432788/7948d/qCeqEtNiCtw.jpg?size=2560x1920&amp;quality=96&amp;sign=0d0c2d0918bcb5b881dd1714b64fb7ca&amp;type=album"/>
          <p:cNvPicPr>
            <a:picLocks noChangeAspect="1" noChangeArrowheads="1"/>
          </p:cNvPicPr>
          <p:nvPr/>
        </p:nvPicPr>
        <p:blipFill>
          <a:blip r:embed="rId7" cstate="print"/>
          <a:srcRect b="16688"/>
          <a:stretch>
            <a:fillRect/>
          </a:stretch>
        </p:blipFill>
        <p:spPr bwMode="auto">
          <a:xfrm>
            <a:off x="4860032" y="1563638"/>
            <a:ext cx="2275193" cy="1421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99542"/>
            <a:ext cx="6645424" cy="85725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Методическая тема 2018-2019 учебного года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002060"/>
                </a:solidFill>
              </a:rPr>
              <a:t>«Содержание и организация психолого-педагогического сопровождения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субъектов образовательных отношений в соответствии с ФГОС»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" name="Содержимое 8" descr="IMG_20181102_120450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1851670"/>
            <a:ext cx="2088232" cy="2784309"/>
          </a:xfrm>
        </p:spPr>
      </p:pic>
      <p:grpSp>
        <p:nvGrpSpPr>
          <p:cNvPr id="4" name="Группа 16"/>
          <p:cNvGrpSpPr/>
          <p:nvPr/>
        </p:nvGrpSpPr>
        <p:grpSpPr>
          <a:xfrm>
            <a:off x="323528" y="51470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10" name="Picture 5" descr="IMG_03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63638"/>
            <a:ext cx="2448272" cy="174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IMG_03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139702"/>
            <a:ext cx="31900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IMG_03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363838"/>
            <a:ext cx="2401593" cy="16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7534"/>
            <a:ext cx="8229600" cy="857250"/>
          </a:xfrm>
        </p:spPr>
        <p:txBody>
          <a:bodyPr/>
          <a:lstStyle/>
          <a:p>
            <a:r>
              <a:rPr lang="ru-RU" sz="3500" dirty="0" smtClean="0"/>
              <a:t>«</a:t>
            </a:r>
            <a:r>
              <a:rPr lang="ru-RU" sz="3500" dirty="0" smtClean="0">
                <a:solidFill>
                  <a:srgbClr val="002060"/>
                </a:solidFill>
              </a:rPr>
              <a:t>Путешествие в мир психологии»</a:t>
            </a:r>
            <a:endParaRPr lang="ru-RU" sz="3500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IMG_20190304_124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2355726"/>
            <a:ext cx="3378866" cy="2238499"/>
          </a:xfrm>
        </p:spPr>
      </p:pic>
      <p:pic>
        <p:nvPicPr>
          <p:cNvPr id="21506" name="Picture 2" descr="https://sun9-13.userapi.com/impg/c857024/v857024784/29071/YbbWH25gqEA.jpg?size=768x768&amp;quality=96&amp;sign=15c342482a11990d05329eddbc16c7e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63638"/>
            <a:ext cx="2778696" cy="2778696"/>
          </a:xfrm>
          <a:prstGeom prst="rect">
            <a:avLst/>
          </a:prstGeom>
          <a:noFill/>
        </p:spPr>
      </p:pic>
      <p:pic>
        <p:nvPicPr>
          <p:cNvPr id="6" name="Рисунок 5" descr="IMG_20190304_132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851670"/>
            <a:ext cx="3456384" cy="2592288"/>
          </a:xfrm>
          <a:prstGeom prst="rect">
            <a:avLst/>
          </a:prstGeom>
        </p:spPr>
      </p:pic>
      <p:grpSp>
        <p:nvGrpSpPr>
          <p:cNvPr id="7" name="Группа 16"/>
          <p:cNvGrpSpPr/>
          <p:nvPr/>
        </p:nvGrpSpPr>
        <p:grpSpPr>
          <a:xfrm>
            <a:off x="323528" y="51470"/>
            <a:ext cx="8363496" cy="1584176"/>
            <a:chOff x="600992" y="123478"/>
            <a:chExt cx="8363496" cy="158417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 descr="logo_3c9003cb7e288031affa4dc0ce973409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9582"/>
            <a:ext cx="8229600" cy="857250"/>
          </a:xfrm>
        </p:spPr>
        <p:txBody>
          <a:bodyPr>
            <a:normAutofit fontScale="90000"/>
          </a:bodyPr>
          <a:lstStyle/>
          <a:p>
            <a:pPr algn="r">
              <a:lnSpc>
                <a:spcPct val="50000"/>
              </a:lnSpc>
            </a:pPr>
            <a:r>
              <a:rPr lang="ru-RU" sz="3300" i="1" dirty="0" smtClean="0">
                <a:solidFill>
                  <a:srgbClr val="002060"/>
                </a:solidFill>
              </a:rPr>
              <a:t>«Сначала полюби – потом учи!</a:t>
            </a:r>
            <a:br>
              <a:rPr lang="ru-RU" sz="3300" i="1" dirty="0" smtClean="0">
                <a:solidFill>
                  <a:srgbClr val="002060"/>
                </a:solidFill>
              </a:rPr>
            </a:br>
            <a:r>
              <a:rPr lang="ru-RU" sz="3300" i="1" dirty="0" smtClean="0">
                <a:solidFill>
                  <a:srgbClr val="002060"/>
                </a:solidFill>
              </a:rPr>
              <a:t/>
            </a:r>
            <a:br>
              <a:rPr lang="ru-RU" sz="3300" i="1" dirty="0" smtClean="0">
                <a:solidFill>
                  <a:srgbClr val="002060"/>
                </a:solidFill>
              </a:rPr>
            </a:br>
            <a:r>
              <a:rPr lang="ru-RU" sz="3300" i="1" dirty="0" smtClean="0">
                <a:solidFill>
                  <a:srgbClr val="002060"/>
                </a:solidFill>
              </a:rPr>
              <a:t>Сначала полюби – потом воспитывай!»</a:t>
            </a:r>
            <a:r>
              <a:rPr lang="ru-RU" dirty="0" smtClean="0">
                <a:solidFill>
                  <a:schemeClr val="hlink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hlink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1779662"/>
            <a:ext cx="3240360" cy="438697"/>
          </a:xfrm>
        </p:spPr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И. С. </a:t>
            </a:r>
            <a:r>
              <a:rPr lang="ru-RU" dirty="0" err="1" smtClean="0">
                <a:solidFill>
                  <a:srgbClr val="002060"/>
                </a:solidFill>
              </a:rPr>
              <a:t>Якиманская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5536" y="123478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9" name="Рисунок 1" descr="yakimanskaya_big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75856" y="2211710"/>
            <a:ext cx="2736304" cy="256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23678"/>
            <a:ext cx="8229600" cy="93610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Благодарю за внимание!</a:t>
            </a:r>
          </a:p>
          <a:p>
            <a:pPr algn="ctr">
              <a:buNone/>
            </a:pPr>
            <a:endParaRPr lang="ru-RU" b="1" i="1" dirty="0" smtClean="0"/>
          </a:p>
        </p:txBody>
      </p:sp>
      <p:grpSp>
        <p:nvGrpSpPr>
          <p:cNvPr id="5" name="Группа 3"/>
          <p:cNvGrpSpPr/>
          <p:nvPr/>
        </p:nvGrpSpPr>
        <p:grpSpPr>
          <a:xfrm>
            <a:off x="395536" y="123478"/>
            <a:ext cx="8363496" cy="1584176"/>
            <a:chOff x="600992" y="123478"/>
            <a:chExt cx="8363496" cy="158417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6"/>
          <p:cNvGrpSpPr/>
          <p:nvPr/>
        </p:nvGrpSpPr>
        <p:grpSpPr>
          <a:xfrm>
            <a:off x="384968" y="123478"/>
            <a:ext cx="8363496" cy="1584176"/>
            <a:chOff x="600992" y="123478"/>
            <a:chExt cx="8363496" cy="158417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644008" y="1059582"/>
            <a:ext cx="4330824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200" dirty="0" smtClean="0">
                <a:solidFill>
                  <a:srgbClr val="002060"/>
                </a:solidFill>
              </a:rPr>
              <a:t>доктор психологических наук, профессор, член Международной педагогической академии и </a:t>
            </a:r>
            <a:r>
              <a:rPr lang="ru-RU" sz="2200" dirty="0" err="1" smtClean="0">
                <a:solidFill>
                  <a:srgbClr val="002060"/>
                </a:solidFill>
              </a:rPr>
              <a:t>Нью</a:t>
            </a:r>
            <a:r>
              <a:rPr lang="ru-RU" sz="2200" dirty="0" smtClean="0">
                <a:solidFill>
                  <a:srgbClr val="002060"/>
                </a:solidFill>
              </a:rPr>
              <a:t> Йоркской академии наук, 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	автор личностно-ориентированной технологии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photo_2021-12-01_16-26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699541"/>
            <a:ext cx="2736304" cy="3648405"/>
          </a:xfrm>
          <a:prstGeom prst="rect">
            <a:avLst/>
          </a:prstGeom>
        </p:spPr>
      </p:pic>
      <p:sp>
        <p:nvSpPr>
          <p:cNvPr id="22" name="Содержимое 13"/>
          <p:cNvSpPr txBox="1">
            <a:spLocks/>
          </p:cNvSpPr>
          <p:nvPr/>
        </p:nvSpPr>
        <p:spPr>
          <a:xfrm>
            <a:off x="1187624" y="4371950"/>
            <a:ext cx="4114800" cy="771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5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И.С.Якиманская</a:t>
            </a:r>
            <a:endParaRPr kumimoji="0" lang="ru-RU" sz="5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5000" dirty="0" smtClean="0">
                <a:solidFill>
                  <a:srgbClr val="002060"/>
                </a:solidFill>
              </a:rPr>
              <a:t>      (23.12.1931 – 18.02.2018)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5138" t="22800" r="34150" b="16301"/>
          <a:stretch>
            <a:fillRect/>
          </a:stretch>
        </p:blipFill>
        <p:spPr bwMode="auto">
          <a:xfrm>
            <a:off x="5796136" y="1059582"/>
            <a:ext cx="316338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3518"/>
            <a:ext cx="8229600" cy="85725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Принципы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49028"/>
            <a:ext cx="5904656" cy="339447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признание индивидуальности ученика;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единство;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системность;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преемственность;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конфиденциальность и другие.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384968" y="123478"/>
            <a:ext cx="8363496" cy="1584176"/>
            <a:chOff x="600992" y="123478"/>
            <a:chExt cx="8363496" cy="1584176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 descr="logo_3c9003cb7e288031affa4dc0ce973409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131590"/>
            <a:ext cx="3693096" cy="857250"/>
          </a:xfrm>
        </p:spPr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002060"/>
                </a:solidFill>
              </a:rPr>
              <a:t>Гимназия -</a:t>
            </a:r>
            <a:br>
              <a:rPr lang="ru-RU" sz="3500" dirty="0" smtClean="0">
                <a:solidFill>
                  <a:srgbClr val="002060"/>
                </a:solidFill>
              </a:rPr>
            </a:br>
            <a:r>
              <a:rPr lang="ru-RU" sz="3500" dirty="0" smtClean="0">
                <a:solidFill>
                  <a:srgbClr val="002060"/>
                </a:solidFill>
              </a:rPr>
              <a:t>Базовая площадка МСО</a:t>
            </a:r>
            <a:endParaRPr lang="ru-RU" sz="3500" dirty="0">
              <a:solidFill>
                <a:srgbClr val="002060"/>
              </a:solidFill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384968" y="123478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914310" y="413018"/>
            <a:ext cx="1731207" cy="2448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2859782"/>
            <a:ext cx="36930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39552" y="3219822"/>
            <a:ext cx="77768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787774"/>
            <a:ext cx="4593134" cy="22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0534" r="8761" b="66912"/>
          <a:stretch>
            <a:fillRect/>
          </a:stretch>
        </p:blipFill>
        <p:spPr bwMode="auto">
          <a:xfrm rot="5400000">
            <a:off x="35876" y="2715386"/>
            <a:ext cx="2700301" cy="183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347614"/>
            <a:ext cx="6861448" cy="857250"/>
          </a:xfrm>
        </p:spPr>
        <p:txBody>
          <a:bodyPr>
            <a:normAutofit fontScale="90000"/>
          </a:bodyPr>
          <a:lstStyle/>
          <a:p>
            <a:r>
              <a:rPr lang="ru-RU" sz="3900" dirty="0" smtClean="0">
                <a:solidFill>
                  <a:srgbClr val="002060"/>
                </a:solidFill>
              </a:rPr>
              <a:t>Адаптационный курс </a:t>
            </a:r>
            <a:br>
              <a:rPr lang="ru-RU" sz="3900" dirty="0" smtClean="0">
                <a:solidFill>
                  <a:srgbClr val="002060"/>
                </a:solidFill>
              </a:rPr>
            </a:br>
            <a:r>
              <a:rPr lang="ru-RU" sz="3900" b="1" dirty="0" smtClean="0">
                <a:solidFill>
                  <a:srgbClr val="002060"/>
                </a:solidFill>
              </a:rPr>
              <a:t>«Обучение навыкам общения и учебного сотрудничества»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4" name="Группа 16"/>
          <p:cNvGrpSpPr/>
          <p:nvPr/>
        </p:nvGrpSpPr>
        <p:grpSpPr>
          <a:xfrm>
            <a:off x="384968" y="123478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529" name="Picture 6" descr="IMG_2280"/>
          <p:cNvPicPr>
            <a:picLocks noChangeAspect="1" noChangeArrowheads="1"/>
          </p:cNvPicPr>
          <p:nvPr/>
        </p:nvPicPr>
        <p:blipFill>
          <a:blip r:embed="rId3" cstate="print"/>
          <a:srcRect b="-290"/>
          <a:stretch>
            <a:fillRect/>
          </a:stretch>
        </p:blipFill>
        <p:spPr bwMode="auto">
          <a:xfrm>
            <a:off x="251520" y="1851670"/>
            <a:ext cx="2057400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305\Desktop\ПСИХОЛОГ\МОИ ФОТО\адаптация фото\ррр\IMG_2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2120" y="2355726"/>
            <a:ext cx="3040165" cy="1987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C:\Users\user2\Downloads\IMG_20190903_1051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491"/>
          <a:stretch>
            <a:fillRect/>
          </a:stretch>
        </p:blipFill>
        <p:spPr bwMode="auto">
          <a:xfrm>
            <a:off x="2483768" y="2931790"/>
            <a:ext cx="2952328" cy="1738376"/>
          </a:xfrm>
          <a:prstGeom prst="rect">
            <a:avLst/>
          </a:prstGeom>
          <a:noFill/>
        </p:spPr>
      </p:pic>
      <p:pic>
        <p:nvPicPr>
          <p:cNvPr id="13" name="Picture 2" descr="C:\Users\user2\Downloads\IMG_20190903_1059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8413"/>
          <a:stretch>
            <a:fillRect/>
          </a:stretch>
        </p:blipFill>
        <p:spPr bwMode="auto">
          <a:xfrm>
            <a:off x="251520" y="3363838"/>
            <a:ext cx="2027469" cy="108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27534"/>
            <a:ext cx="7077472" cy="8572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Малая академия гимназистов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275606"/>
            <a:ext cx="7211144" cy="57606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Курсы «Психология», «Творческое мышление»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384968" y="123478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9" name="Picture 5" descr="IMG_83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851670"/>
            <a:ext cx="2376389" cy="145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IMG_15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283718"/>
            <a:ext cx="3372505" cy="224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Занятия МАГ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779661"/>
            <a:ext cx="2520280" cy="169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8" descr="академия-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3481586"/>
            <a:ext cx="1661914" cy="1661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753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 2017 года в гимназии введен учебный предмет «Психология общения»</a:t>
            </a:r>
            <a:endParaRPr lang="ru-RU" sz="2500" b="1" dirty="0">
              <a:solidFill>
                <a:srgbClr val="002060"/>
              </a:solidFill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384968" y="123478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2050" name="Picture 2" descr="https://vash.market/gde-kupit/i/img/main-cdn.goods.ru/hlr-system/1513778/100023073815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51670"/>
            <a:ext cx="1498119" cy="194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267744" y="1563638"/>
            <a:ext cx="238665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563638"/>
            <a:ext cx="2232248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985796"/>
            <a:ext cx="252028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147814"/>
            <a:ext cx="2623963" cy="176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7534"/>
            <a:ext cx="8229600" cy="857250"/>
          </a:xfrm>
        </p:spPr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002060"/>
                </a:solidFill>
              </a:rPr>
              <a:t>Городская олимпиада</a:t>
            </a:r>
            <a:br>
              <a:rPr lang="ru-RU" sz="3500" dirty="0" smtClean="0">
                <a:solidFill>
                  <a:srgbClr val="002060"/>
                </a:solidFill>
              </a:rPr>
            </a:br>
            <a:r>
              <a:rPr lang="ru-RU" sz="3500" dirty="0" smtClean="0">
                <a:solidFill>
                  <a:srgbClr val="002060"/>
                </a:solidFill>
              </a:rPr>
              <a:t>«Путешествие в мир психологии»</a:t>
            </a:r>
            <a:endParaRPr lang="ru-RU" sz="3500" dirty="0">
              <a:solidFill>
                <a:srgbClr val="002060"/>
              </a:solidFill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168944" y="123478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29232" t="9150" r="29425" b="40450"/>
          <a:stretch>
            <a:fillRect/>
          </a:stretch>
        </p:blipFill>
        <p:spPr bwMode="auto">
          <a:xfrm>
            <a:off x="3923927" y="2139702"/>
            <a:ext cx="294032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 l="29822" t="17550" r="35332" b="13151"/>
          <a:stretch>
            <a:fillRect/>
          </a:stretch>
        </p:blipFill>
        <p:spPr bwMode="auto">
          <a:xfrm>
            <a:off x="318073" y="1779662"/>
            <a:ext cx="238171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 l="29231" t="14400" r="35332" b="16301"/>
          <a:stretch>
            <a:fillRect/>
          </a:stretch>
        </p:blipFill>
        <p:spPr bwMode="auto">
          <a:xfrm>
            <a:off x="1259632" y="2067694"/>
            <a:ext cx="255301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 l="42816" t="13350" r="44191" b="4751"/>
          <a:stretch>
            <a:fillRect/>
          </a:stretch>
        </p:blipFill>
        <p:spPr bwMode="auto">
          <a:xfrm>
            <a:off x="7956376" y="1635646"/>
            <a:ext cx="928465" cy="329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/>
          <a:srcRect l="43503" t="10101" r="44094" b="4851"/>
          <a:stretch>
            <a:fillRect/>
          </a:stretch>
        </p:blipFill>
        <p:spPr bwMode="auto">
          <a:xfrm>
            <a:off x="6948264" y="1563638"/>
            <a:ext cx="901423" cy="34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fmNgH2a-vz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2931790"/>
            <a:ext cx="2673671" cy="1779662"/>
          </a:xfrm>
          <a:prstGeom prst="rect">
            <a:avLst/>
          </a:prstGeom>
        </p:spPr>
      </p:pic>
      <p:pic>
        <p:nvPicPr>
          <p:cNvPr id="11" name="Picture 4" descr="неделя психологии дерево настроения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931790"/>
            <a:ext cx="2645100" cy="17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71550"/>
            <a:ext cx="8229600" cy="85725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Неделя психологии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323528" y="51470"/>
            <a:ext cx="8363496" cy="1584176"/>
            <a:chOff x="600992" y="123478"/>
            <a:chExt cx="8363496" cy="158417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3568" y="123478"/>
              <a:ext cx="8280920" cy="43204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МУНИЦИПАЛЬНОЕ БЮДЖЕТНОЕ ОБЩЕОБРАЗОВАТЕЛЬНОЕ УЧРЕЖДЕНИЕ </a:t>
              </a:r>
              <a:b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«ЛОМОНОСОВСКАЯ ГИМНАЗИЯ»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Группа 15"/>
            <p:cNvGrpSpPr/>
            <p:nvPr/>
          </p:nvGrpSpPr>
          <p:grpSpPr>
            <a:xfrm>
              <a:off x="600992" y="123478"/>
              <a:ext cx="1522736" cy="1584176"/>
              <a:chOff x="600992" y="123478"/>
              <a:chExt cx="1522736" cy="1584176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611560" y="123478"/>
                <a:ext cx="1512168" cy="1584176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 descr="logo_3c9003cb7e288031affa4dc0ce973409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0992" y="195486"/>
                <a:ext cx="1450728" cy="1456824"/>
              </a:xfrm>
              <a:prstGeom prst="rect">
                <a:avLst/>
              </a:prstGeom>
            </p:spPr>
          </p:pic>
        </p:grpSp>
      </p:grpSp>
      <p:pic>
        <p:nvPicPr>
          <p:cNvPr id="9" name="Picture 9" descr="i6334-image-original-f9744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779662"/>
            <a:ext cx="2615137" cy="173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IMG_10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1779662"/>
            <a:ext cx="23573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8689</TotalTime>
  <Words>179</Words>
  <Application>Microsoft Office PowerPoint</Application>
  <PresentationFormat>Экран (16:9)</PresentationFormat>
  <Paragraphs>49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Принципы</vt:lpstr>
      <vt:lpstr>Гимназия - Базовая площадка МСО</vt:lpstr>
      <vt:lpstr>Адаптационный курс  «Обучение навыкам общения и учебного сотрудничества» </vt:lpstr>
      <vt:lpstr>Малая академия гимназистов</vt:lpstr>
      <vt:lpstr>С 2017 года в гимназии введен учебный предмет «Психология общения»</vt:lpstr>
      <vt:lpstr>Городская олимпиада «Путешествие в мир психологии»</vt:lpstr>
      <vt:lpstr>Неделя психологии</vt:lpstr>
      <vt:lpstr>Мероприятия в рамках клуба  «Перед выбором в профессию»</vt:lpstr>
      <vt:lpstr>https://effecton.ru </vt:lpstr>
      <vt:lpstr>Школа эффективного родителя Клуб Доверия</vt:lpstr>
      <vt:lpstr>Методическая тема 2018-2019 учебного года «Содержание и организация психолого-педагогического сопровождения  субъектов образовательных отношений в соответствии с ФГОС» </vt:lpstr>
      <vt:lpstr>«Путешествие в мир психологии»</vt:lpstr>
      <vt:lpstr>«Сначала полюби – потом учи!  Сначала полюби – потом воспитывай!» 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Добровольская</dc:creator>
  <cp:lastModifiedBy>Елена Добровольская</cp:lastModifiedBy>
  <cp:revision>213</cp:revision>
  <dcterms:created xsi:type="dcterms:W3CDTF">2021-04-23T19:01:44Z</dcterms:created>
  <dcterms:modified xsi:type="dcterms:W3CDTF">2021-12-01T17:01:16Z</dcterms:modified>
</cp:coreProperties>
</file>