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6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8" r:id="rId13"/>
    <p:sldId id="269" r:id="rId14"/>
    <p:sldId id="271" r:id="rId15"/>
    <p:sldId id="270" r:id="rId16"/>
    <p:sldId id="264" r:id="rId17"/>
    <p:sldId id="272" r:id="rId18"/>
    <p:sldId id="273" r:id="rId19"/>
    <p:sldId id="276" r:id="rId20"/>
    <p:sldId id="277" r:id="rId21"/>
    <p:sldId id="275" r:id="rId22"/>
    <p:sldId id="279" r:id="rId23"/>
    <p:sldId id="274" r:id="rId24"/>
    <p:sldId id="280" r:id="rId25"/>
    <p:sldId id="282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honoteka.org/uploads/posts/2021-04/1618597502_50-phonoteka_org-p-detskii-prazdnichnii-fon-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2535039"/>
            <a:ext cx="7524328" cy="1470025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atin typeface="Monotype Corsiva" pitchFamily="66" charset="0"/>
              </a:rPr>
              <a:t>Урок английского языка</a:t>
            </a:r>
            <a:br>
              <a:rPr lang="ru-RU" sz="6000" b="1" dirty="0" smtClean="0">
                <a:latin typeface="Monotype Corsiva" pitchFamily="66" charset="0"/>
              </a:rPr>
            </a:br>
            <a:r>
              <a:rPr lang="ru-RU" sz="6000" b="1" dirty="0" smtClean="0">
                <a:latin typeface="Monotype Corsiva" pitchFamily="66" charset="0"/>
              </a:rPr>
              <a:t>3 класс</a:t>
            </a:r>
            <a:br>
              <a:rPr lang="ru-RU" sz="6000" b="1" dirty="0" smtClean="0">
                <a:latin typeface="Monotype Corsiva" pitchFamily="66" charset="0"/>
              </a:rPr>
            </a:br>
            <a:r>
              <a:rPr lang="ru-RU" sz="6000" b="1" dirty="0" smtClean="0">
                <a:latin typeface="Monotype Corsiva" pitchFamily="66" charset="0"/>
              </a:rPr>
              <a:t>«День рождения»</a:t>
            </a:r>
            <a:endParaRPr lang="ru-RU" sz="6000" b="1" dirty="0"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9792" y="4797152"/>
            <a:ext cx="6552728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Учитель: </a:t>
            </a:r>
          </a:p>
          <a:p>
            <a:r>
              <a:rPr lang="ru-RU" b="1" dirty="0" err="1" smtClean="0">
                <a:solidFill>
                  <a:schemeClr val="tx1"/>
                </a:solidFill>
              </a:rPr>
              <a:t>Стадник</a:t>
            </a:r>
            <a:r>
              <a:rPr lang="ru-RU" b="1" dirty="0" smtClean="0">
                <a:solidFill>
                  <a:schemeClr val="tx1"/>
                </a:solidFill>
              </a:rPr>
              <a:t> Надежда Владимировна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7704" y="476672"/>
            <a:ext cx="705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елезногорская СОШ № 4»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3968" y="630932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 марта 2022 года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375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400"/>
            <a:ext cx="9143999" cy="683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832" y="548680"/>
            <a:ext cx="5166573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576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98"/>
    </mc:Choice>
    <mc:Fallback xmlns="">
      <p:transition spd="slow" advTm="1279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400"/>
            <a:ext cx="9143999" cy="683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92696"/>
            <a:ext cx="5730737" cy="5702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7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94"/>
    </mc:Choice>
    <mc:Fallback xmlns="">
      <p:transition spd="slow" advTm="12394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9073008" cy="5040560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sz="4400" b="1" dirty="0">
                <a:latin typeface="Times New Roman"/>
                <a:ea typeface="Calibri"/>
                <a:cs typeface="Times New Roman"/>
              </a:rPr>
              <a:t>[</a:t>
            </a:r>
            <a:r>
              <a:rPr lang="en-US" sz="4400" b="1" dirty="0" err="1">
                <a:latin typeface="Times New Roman"/>
                <a:ea typeface="Calibri"/>
                <a:cs typeface="Times New Roman"/>
              </a:rPr>
              <a:t>ei</a:t>
            </a:r>
            <a:r>
              <a:rPr lang="en-US" sz="4400" b="1" dirty="0">
                <a:latin typeface="Times New Roman"/>
                <a:ea typeface="Calibri"/>
                <a:cs typeface="Times New Roman"/>
              </a:rPr>
              <a:t>]: snail, tail, train, day, today</a:t>
            </a:r>
            <a:endParaRPr lang="ru-RU" sz="3600" b="1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4400" b="1" dirty="0">
                <a:latin typeface="Times New Roman"/>
                <a:ea typeface="Calibri"/>
                <a:cs typeface="Times New Roman"/>
              </a:rPr>
              <a:t>[ͻ</a:t>
            </a:r>
            <a:r>
              <a:rPr lang="en-US" sz="4400" b="1" dirty="0" err="1">
                <a:latin typeface="Times New Roman"/>
                <a:ea typeface="Calibri"/>
                <a:cs typeface="Times New Roman"/>
              </a:rPr>
              <a:t>i</a:t>
            </a:r>
            <a:r>
              <a:rPr lang="en-US" sz="4400" b="1" dirty="0">
                <a:latin typeface="Times New Roman"/>
                <a:ea typeface="Calibri"/>
                <a:cs typeface="Times New Roman"/>
              </a:rPr>
              <a:t>]: coins, pointer, toys, Roy, boy</a:t>
            </a:r>
            <a:endParaRPr lang="ru-RU" sz="3600" b="1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4400" b="1" dirty="0">
                <a:latin typeface="Times New Roman"/>
                <a:ea typeface="Calibri"/>
                <a:cs typeface="Times New Roman"/>
              </a:rPr>
              <a:t>[ð]: they, this, these, those, that</a:t>
            </a:r>
            <a:endParaRPr lang="ru-RU" sz="3600" b="1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4400" b="1" dirty="0">
                <a:latin typeface="Times New Roman"/>
                <a:ea typeface="Calibri"/>
                <a:cs typeface="Times New Roman"/>
              </a:rPr>
              <a:t>[θ]: three, Thursday, birthday</a:t>
            </a:r>
            <a:endParaRPr lang="ru-RU" sz="3600" b="1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4400" b="1" dirty="0">
                <a:latin typeface="Times New Roman"/>
                <a:ea typeface="Calibri"/>
                <a:cs typeface="Times New Roman"/>
              </a:rPr>
              <a:t>[w]: wife, we, Wednesday</a:t>
            </a:r>
            <a:endParaRPr lang="ru-RU" sz="3600" b="1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986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Number song 1-20 for children _ Counting numbers _ The Singing Walru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703237"/>
            <a:ext cx="8301456" cy="4813995"/>
          </a:xfrm>
        </p:spPr>
      </p:pic>
    </p:spTree>
    <p:extLst>
      <p:ext uri="{BB962C8B-B14F-4D97-AF65-F5344CB8AC3E}">
        <p14:creationId xmlns:p14="http://schemas.microsoft.com/office/powerpoint/2010/main" val="144551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568952" cy="3384376"/>
          </a:xfrm>
        </p:spPr>
        <p:txBody>
          <a:bodyPr>
            <a:no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sz="4400" b="1" kern="50" dirty="0">
                <a:latin typeface="Times New Roman"/>
                <a:ea typeface="Droid Sans Fallback"/>
                <a:cs typeface="Times New Roman"/>
              </a:rPr>
              <a:t>Dear   friends</a:t>
            </a:r>
            <a:r>
              <a:rPr lang="en-US" sz="4400" b="1" kern="50" dirty="0" smtClean="0">
                <a:latin typeface="Times New Roman"/>
                <a:ea typeface="Droid Sans Fallback"/>
                <a:cs typeface="Times New Roman"/>
              </a:rPr>
              <a:t>,</a:t>
            </a:r>
            <a:endParaRPr lang="en-US" sz="3600" b="1" dirty="0" smtClean="0">
              <a:ea typeface="Droid Sans Fallback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4400" b="1" kern="50" dirty="0" smtClean="0">
                <a:solidFill>
                  <a:prstClr val="black"/>
                </a:solidFill>
                <a:latin typeface="Times New Roman"/>
                <a:ea typeface="Droid Sans Fallback"/>
                <a:cs typeface="Times New Roman"/>
              </a:rPr>
              <a:t>I </a:t>
            </a:r>
            <a:r>
              <a:rPr lang="en-US" sz="4400" b="1" kern="50" dirty="0">
                <a:solidFill>
                  <a:prstClr val="black"/>
                </a:solidFill>
                <a:latin typeface="Times New Roman"/>
                <a:ea typeface="Droid Sans Fallback"/>
                <a:cs typeface="Times New Roman"/>
              </a:rPr>
              <a:t>am from London. </a:t>
            </a:r>
            <a:r>
              <a:rPr lang="en-US" sz="4400" b="1" kern="50" dirty="0" smtClean="0">
                <a:latin typeface="Times New Roman"/>
                <a:ea typeface="Droid Sans Fallback"/>
                <a:cs typeface="Times New Roman"/>
              </a:rPr>
              <a:t>I  </a:t>
            </a:r>
            <a:r>
              <a:rPr lang="en-US" sz="4400" b="1" kern="50" dirty="0">
                <a:latin typeface="Times New Roman"/>
                <a:ea typeface="Droid Sans Fallback"/>
                <a:cs typeface="Times New Roman"/>
              </a:rPr>
              <a:t>have  got  a  birthday. I am thirteen today</a:t>
            </a:r>
            <a:r>
              <a:rPr lang="en-US" sz="4400" b="1" kern="50" dirty="0" smtClean="0">
                <a:latin typeface="Times New Roman"/>
                <a:ea typeface="Droid Sans Fallback"/>
                <a:cs typeface="Times New Roman"/>
              </a:rPr>
              <a:t>. I </a:t>
            </a:r>
            <a:r>
              <a:rPr lang="en-US" sz="4400" b="1" kern="50" dirty="0">
                <a:latin typeface="Times New Roman"/>
                <a:ea typeface="Droid Sans Fallback"/>
                <a:cs typeface="Times New Roman"/>
              </a:rPr>
              <a:t>am </a:t>
            </a:r>
            <a:r>
              <a:rPr lang="en-US" sz="4400" b="1" kern="50" dirty="0" smtClean="0">
                <a:latin typeface="Times New Roman"/>
                <a:ea typeface="Droid Sans Fallback"/>
                <a:cs typeface="Times New Roman"/>
              </a:rPr>
              <a:t>happy</a:t>
            </a:r>
            <a:r>
              <a:rPr lang="en-US" sz="4400" b="1" kern="50" dirty="0" smtClean="0">
                <a:latin typeface="Times New Roman"/>
                <a:ea typeface="Droid Sans Fallback"/>
                <a:cs typeface="Times New Roman"/>
              </a:rPr>
              <a:t>!                       </a:t>
            </a:r>
            <a:endParaRPr lang="ru-RU" sz="4400" b="1" kern="50" dirty="0" smtClean="0">
              <a:latin typeface="Times New Roman"/>
              <a:ea typeface="Droid Sans Fallback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4400" b="1" kern="50" dirty="0">
                <a:latin typeface="Times New Roman"/>
                <a:ea typeface="Droid Sans Fallback"/>
                <a:cs typeface="Times New Roman"/>
              </a:rPr>
              <a:t> </a:t>
            </a:r>
            <a:r>
              <a:rPr lang="ru-RU" sz="4400" b="1" kern="50" dirty="0" smtClean="0">
                <a:latin typeface="Times New Roman"/>
                <a:ea typeface="Droid Sans Fallback"/>
                <a:cs typeface="Times New Roman"/>
              </a:rPr>
              <a:t>                            </a:t>
            </a:r>
            <a:r>
              <a:rPr lang="en-US" sz="4400" b="1" kern="50" dirty="0" smtClean="0">
                <a:latin typeface="Times New Roman"/>
                <a:ea typeface="Droid Sans Fallback"/>
                <a:cs typeface="Times New Roman"/>
              </a:rPr>
              <a:t>Your </a:t>
            </a:r>
            <a:r>
              <a:rPr lang="en-US" sz="4400" b="1" kern="50" dirty="0">
                <a:latin typeface="Times New Roman"/>
                <a:ea typeface="Droid Sans Fallback"/>
                <a:cs typeface="Times New Roman"/>
              </a:rPr>
              <a:t>friend, Billy.</a:t>
            </a:r>
            <a:endParaRPr lang="ru-RU" sz="3600" b="1" dirty="0">
              <a:ea typeface="Calibri"/>
              <a:cs typeface="Times New Roman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8206"/>
            <a:ext cx="2051520" cy="205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7704" y="4122946"/>
            <a:ext cx="3960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50" dirty="0">
                <a:latin typeface="Times New Roman"/>
                <a:ea typeface="Droid Sans Fallback"/>
              </a:rPr>
              <a:t>What's his name? </a:t>
            </a:r>
            <a:endParaRPr lang="en-US" sz="3600" b="1" kern="50" dirty="0" smtClean="0">
              <a:latin typeface="Times New Roman"/>
              <a:ea typeface="Droid Sans Fallback"/>
            </a:endParaRPr>
          </a:p>
          <a:p>
            <a:r>
              <a:rPr lang="en-US" sz="3600" b="1" kern="50" dirty="0" smtClean="0">
                <a:latin typeface="Times New Roman"/>
                <a:ea typeface="Droid Sans Fallback"/>
              </a:rPr>
              <a:t>How </a:t>
            </a:r>
            <a:r>
              <a:rPr lang="en-US" sz="3600" b="1" kern="50" dirty="0">
                <a:latin typeface="Times New Roman"/>
                <a:ea typeface="Droid Sans Fallback"/>
              </a:rPr>
              <a:t>old is </a:t>
            </a:r>
            <a:r>
              <a:rPr lang="en-US" sz="3600" b="1" i="1" kern="50" dirty="0">
                <a:latin typeface="Times New Roman"/>
                <a:ea typeface="Droid Sans Fallback"/>
              </a:rPr>
              <a:t>… </a:t>
            </a:r>
            <a:r>
              <a:rPr lang="en-US" sz="3600" b="1" kern="50" dirty="0">
                <a:latin typeface="Times New Roman"/>
                <a:ea typeface="Droid Sans Fallback"/>
              </a:rPr>
              <a:t>? </a:t>
            </a:r>
          </a:p>
          <a:p>
            <a:r>
              <a:rPr lang="en-US" sz="3600" b="1" kern="50" dirty="0" smtClean="0">
                <a:latin typeface="Times New Roman"/>
                <a:ea typeface="Droid Sans Fallback"/>
              </a:rPr>
              <a:t>Where </a:t>
            </a:r>
            <a:r>
              <a:rPr lang="en-US" sz="3600" b="1" kern="50" dirty="0">
                <a:latin typeface="Times New Roman"/>
                <a:ea typeface="Droid Sans Fallback"/>
              </a:rPr>
              <a:t>is he from </a:t>
            </a:r>
            <a:r>
              <a:rPr lang="en-US" sz="3600" b="1" kern="50" dirty="0" smtClean="0">
                <a:latin typeface="Times New Roman"/>
                <a:ea typeface="Droid Sans Fallback"/>
              </a:rPr>
              <a:t>?</a:t>
            </a:r>
            <a:endParaRPr lang="en-US" sz="3600" b="1" kern="50" dirty="0" smtClean="0">
              <a:latin typeface="Times New Roman"/>
              <a:ea typeface="Droid Sans Fallb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6136" y="4133979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kern="50" dirty="0">
                <a:latin typeface="Times New Roman"/>
                <a:ea typeface="Droid Sans Fallback"/>
              </a:rPr>
              <a:t>His name is</a:t>
            </a:r>
            <a:r>
              <a:rPr lang="en-US" sz="3600" kern="50" dirty="0">
                <a:latin typeface="Times New Roman"/>
                <a:ea typeface="Droid Sans Fallback"/>
              </a:rPr>
              <a:t> </a:t>
            </a:r>
            <a:r>
              <a:rPr lang="en-US" sz="3600" i="1" kern="50" dirty="0">
                <a:latin typeface="Times New Roman"/>
                <a:ea typeface="Droid Sans Fallback"/>
              </a:rPr>
              <a:t>… </a:t>
            </a:r>
            <a:r>
              <a:rPr lang="en-US" sz="3600" i="1" kern="50" dirty="0" smtClean="0">
                <a:latin typeface="Times New Roman"/>
                <a:ea typeface="Droid Sans Fallback"/>
              </a:rPr>
              <a:t>.</a:t>
            </a:r>
            <a:endParaRPr lang="ru-RU" sz="3600" i="1" kern="50" dirty="0" smtClean="0">
              <a:latin typeface="Times New Roman"/>
              <a:ea typeface="Droid Sans Fallback"/>
            </a:endParaRPr>
          </a:p>
          <a:p>
            <a:r>
              <a:rPr lang="en-US" sz="3600" b="1" kern="50" dirty="0">
                <a:latin typeface="Times New Roman"/>
                <a:ea typeface="Droid Sans Fallback"/>
              </a:rPr>
              <a:t>He is </a:t>
            </a:r>
            <a:r>
              <a:rPr lang="en-US" sz="3600" kern="50" dirty="0">
                <a:latin typeface="Times New Roman"/>
                <a:ea typeface="Droid Sans Fallback"/>
              </a:rPr>
              <a:t>… .</a:t>
            </a:r>
            <a:endParaRPr lang="en-US" sz="3600" i="1" kern="50" dirty="0">
              <a:latin typeface="Times New Roman"/>
              <a:ea typeface="Droid Sans Fallback"/>
            </a:endParaRPr>
          </a:p>
          <a:p>
            <a:r>
              <a:rPr lang="en-US" sz="3600" b="1" kern="50" dirty="0">
                <a:latin typeface="Times New Roman"/>
                <a:ea typeface="Droid Sans Fallback"/>
              </a:rPr>
              <a:t>He is from </a:t>
            </a:r>
            <a:r>
              <a:rPr lang="en-US" sz="3600" kern="50" dirty="0">
                <a:latin typeface="Times New Roman"/>
                <a:ea typeface="Droid Sans Fallback"/>
              </a:rPr>
              <a:t>… </a:t>
            </a:r>
          </a:p>
          <a:p>
            <a:endParaRPr lang="ru-RU" i="1" kern="50" dirty="0">
              <a:latin typeface="Times New Roman"/>
              <a:ea typeface="Droid Sans Fallback"/>
            </a:endParaRPr>
          </a:p>
        </p:txBody>
      </p:sp>
    </p:spTree>
    <p:extLst>
      <p:ext uri="{BB962C8B-B14F-4D97-AF65-F5344CB8AC3E}">
        <p14:creationId xmlns:p14="http://schemas.microsoft.com/office/powerpoint/2010/main" val="90476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72" y="1466353"/>
            <a:ext cx="8229600" cy="447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5576" y="1124744"/>
            <a:ext cx="1440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Peter</a:t>
            </a:r>
            <a:endParaRPr lang="ru-RU" sz="4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411760" y="1124744"/>
            <a:ext cx="1440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/>
              <a:t>Lizzy</a:t>
            </a:r>
            <a:endParaRPr lang="ru-RU" sz="4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139952" y="1124744"/>
            <a:ext cx="1387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Colin</a:t>
            </a:r>
            <a:endParaRPr lang="ru-RU" sz="4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580112" y="1081633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Mary</a:t>
            </a:r>
            <a:endParaRPr lang="ru-RU" sz="4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380312" y="1124744"/>
            <a:ext cx="1224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Roy</a:t>
            </a:r>
            <a:endParaRPr lang="ru-RU" sz="4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835696" y="5755903"/>
            <a:ext cx="792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11</a:t>
            </a:r>
            <a:endParaRPr lang="ru-RU" sz="4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963863" y="5683895"/>
            <a:ext cx="88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13</a:t>
            </a:r>
            <a:endParaRPr lang="ru-RU" sz="4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413970" y="5755903"/>
            <a:ext cx="8781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10</a:t>
            </a:r>
            <a:endParaRPr lang="ru-RU" sz="4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940152" y="5755903"/>
            <a:ext cx="6120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9</a:t>
            </a:r>
            <a:endParaRPr lang="ru-RU" sz="4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020272" y="5683894"/>
            <a:ext cx="792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12</a:t>
            </a:r>
            <a:endParaRPr lang="ru-RU" sz="4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548680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50" dirty="0">
                <a:latin typeface="Times New Roman"/>
                <a:ea typeface="Droid Sans Fallback"/>
              </a:rPr>
              <a:t>What's </a:t>
            </a:r>
            <a:r>
              <a:rPr lang="en-US" sz="2000" kern="50" dirty="0" smtClean="0">
                <a:latin typeface="Times New Roman"/>
                <a:ea typeface="Droid Sans Fallback"/>
              </a:rPr>
              <a:t>his (her) </a:t>
            </a:r>
            <a:r>
              <a:rPr lang="en-US" sz="2000" kern="50" dirty="0">
                <a:latin typeface="Times New Roman"/>
                <a:ea typeface="Droid Sans Fallback"/>
              </a:rPr>
              <a:t>name? </a:t>
            </a:r>
            <a:r>
              <a:rPr lang="en-US" sz="2000" kern="50" dirty="0" smtClean="0">
                <a:latin typeface="Times New Roman"/>
                <a:ea typeface="Droid Sans Fallback"/>
              </a:rPr>
              <a:t>His (her) </a:t>
            </a:r>
            <a:r>
              <a:rPr lang="en-US" sz="2000" kern="50" dirty="0">
                <a:latin typeface="Times New Roman"/>
                <a:ea typeface="Droid Sans Fallback"/>
              </a:rPr>
              <a:t>name is </a:t>
            </a:r>
            <a:r>
              <a:rPr lang="en-US" sz="2000" i="1" kern="50" dirty="0">
                <a:latin typeface="Times New Roman"/>
                <a:ea typeface="Droid Sans Fallback"/>
              </a:rPr>
              <a:t>… </a:t>
            </a:r>
            <a:r>
              <a:rPr lang="en-US" sz="2000" i="1" kern="50" dirty="0" smtClean="0">
                <a:latin typeface="Times New Roman"/>
                <a:ea typeface="Droid Sans Fallback"/>
              </a:rPr>
              <a:t>.</a:t>
            </a:r>
            <a:r>
              <a:rPr lang="en-US" sz="2000" kern="50" dirty="0" smtClean="0">
                <a:latin typeface="Times New Roman"/>
                <a:ea typeface="Droid Sans Fallback"/>
              </a:rPr>
              <a:t>How </a:t>
            </a:r>
            <a:r>
              <a:rPr lang="en-US" sz="2000" kern="50" dirty="0">
                <a:latin typeface="Times New Roman"/>
                <a:ea typeface="Droid Sans Fallback"/>
              </a:rPr>
              <a:t>old is </a:t>
            </a:r>
            <a:r>
              <a:rPr lang="en-US" sz="2000" i="1" kern="50" dirty="0">
                <a:latin typeface="Times New Roman"/>
                <a:ea typeface="Droid Sans Fallback"/>
              </a:rPr>
              <a:t>… </a:t>
            </a:r>
            <a:r>
              <a:rPr lang="en-US" sz="2000" kern="50" dirty="0">
                <a:latin typeface="Times New Roman"/>
                <a:ea typeface="Droid Sans Fallback"/>
              </a:rPr>
              <a:t>? </a:t>
            </a:r>
            <a:r>
              <a:rPr lang="en-US" sz="2000" kern="50" dirty="0" smtClean="0">
                <a:latin typeface="Times New Roman"/>
                <a:ea typeface="Droid Sans Fallback"/>
              </a:rPr>
              <a:t>He (she) is </a:t>
            </a:r>
            <a:r>
              <a:rPr lang="en-US" sz="2000" kern="50" dirty="0">
                <a:latin typeface="Times New Roman"/>
                <a:ea typeface="Droid Sans Fallback"/>
              </a:rPr>
              <a:t>… .</a:t>
            </a:r>
          </a:p>
        </p:txBody>
      </p:sp>
    </p:spTree>
    <p:extLst>
      <p:ext uri="{BB962C8B-B14F-4D97-AF65-F5344CB8AC3E}">
        <p14:creationId xmlns:p14="http://schemas.microsoft.com/office/powerpoint/2010/main" val="34134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400"/>
            <a:ext cx="9143999" cy="683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00"/>
                </a:solidFill>
                <a:latin typeface="Times New Roman"/>
                <a:ea typeface="Calibri"/>
              </a:rPr>
              <a:t>Let's </a:t>
            </a:r>
            <a:r>
              <a:rPr lang="en-US" b="1" dirty="0">
                <a:solidFill>
                  <a:srgbClr val="000000"/>
                </a:solidFill>
                <a:latin typeface="Times New Roman"/>
                <a:ea typeface="Calibri"/>
              </a:rPr>
              <a:t>repeat the words.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27981"/>
            <a:ext cx="3898776" cy="4857403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70000"/>
              </a:lnSpc>
              <a:spcAft>
                <a:spcPts val="0"/>
              </a:spcAft>
              <a:buNone/>
            </a:pPr>
            <a:r>
              <a:rPr lang="en-US" sz="29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day</a:t>
            </a:r>
            <a:r>
              <a:rPr lang="ru-RU" sz="29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                            хвост</a:t>
            </a:r>
            <a:endParaRPr lang="ru-RU" sz="2900" dirty="0">
              <a:ea typeface="Calibri"/>
              <a:cs typeface="Times New Roman"/>
            </a:endParaRPr>
          </a:p>
          <a:p>
            <a:pPr marL="0" indent="0">
              <a:lnSpc>
                <a:spcPct val="170000"/>
              </a:lnSpc>
              <a:spcAft>
                <a:spcPts val="0"/>
              </a:spcAft>
              <a:buNone/>
            </a:pPr>
            <a:r>
              <a:rPr lang="en-US" sz="2900" dirty="0">
                <a:latin typeface="Times New Roman"/>
                <a:ea typeface="Calibri"/>
                <a:cs typeface="Times New Roman"/>
              </a:rPr>
              <a:t>snail</a:t>
            </a:r>
            <a:r>
              <a:rPr lang="ru-RU" sz="2900" dirty="0">
                <a:latin typeface="Times New Roman"/>
                <a:ea typeface="Calibri"/>
                <a:cs typeface="Times New Roman"/>
              </a:rPr>
              <a:t>                            поезд</a:t>
            </a:r>
            <a:endParaRPr lang="ru-RU" sz="2900" dirty="0">
              <a:ea typeface="Calibri"/>
              <a:cs typeface="Times New Roman"/>
            </a:endParaRPr>
          </a:p>
          <a:p>
            <a:pPr marL="0" indent="0">
              <a:lnSpc>
                <a:spcPct val="170000"/>
              </a:lnSpc>
              <a:spcAft>
                <a:spcPts val="0"/>
              </a:spcAft>
              <a:buNone/>
            </a:pPr>
            <a:r>
              <a:rPr lang="en-US" sz="2900" dirty="0">
                <a:latin typeface="Times New Roman"/>
                <a:ea typeface="Calibri"/>
                <a:cs typeface="Times New Roman"/>
              </a:rPr>
              <a:t>coins</a:t>
            </a:r>
            <a:r>
              <a:rPr lang="ru-RU" sz="2900" dirty="0">
                <a:latin typeface="Times New Roman"/>
                <a:ea typeface="Calibri"/>
                <a:cs typeface="Times New Roman"/>
              </a:rPr>
              <a:t>                           указка</a:t>
            </a:r>
            <a:endParaRPr lang="ru-RU" sz="2900" dirty="0">
              <a:ea typeface="Calibri"/>
              <a:cs typeface="Times New Roman"/>
            </a:endParaRPr>
          </a:p>
          <a:p>
            <a:pPr marL="0" indent="0">
              <a:lnSpc>
                <a:spcPct val="170000"/>
              </a:lnSpc>
              <a:spcAft>
                <a:spcPts val="0"/>
              </a:spcAft>
              <a:buNone/>
            </a:pPr>
            <a:r>
              <a:rPr lang="en-US" sz="2900" dirty="0">
                <a:latin typeface="Times New Roman"/>
                <a:ea typeface="Calibri"/>
                <a:cs typeface="Times New Roman"/>
              </a:rPr>
              <a:t>today</a:t>
            </a:r>
            <a:r>
              <a:rPr lang="ru-RU" sz="2900" dirty="0">
                <a:latin typeface="Times New Roman"/>
                <a:ea typeface="Calibri"/>
                <a:cs typeface="Times New Roman"/>
              </a:rPr>
              <a:t>                       </a:t>
            </a:r>
            <a:r>
              <a:rPr lang="ru-RU" sz="29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900" dirty="0">
                <a:latin typeface="Times New Roman"/>
                <a:ea typeface="Calibri"/>
                <a:cs typeface="Times New Roman"/>
              </a:rPr>
              <a:t>день рождения</a:t>
            </a:r>
            <a:endParaRPr lang="ru-RU" sz="2900" dirty="0">
              <a:ea typeface="Calibri"/>
              <a:cs typeface="Times New Roman"/>
            </a:endParaRPr>
          </a:p>
          <a:p>
            <a:pPr marL="0" indent="0">
              <a:lnSpc>
                <a:spcPct val="170000"/>
              </a:lnSpc>
              <a:spcAft>
                <a:spcPts val="0"/>
              </a:spcAft>
              <a:buNone/>
            </a:pPr>
            <a:r>
              <a:rPr lang="en-US" sz="2900" dirty="0">
                <a:latin typeface="Times New Roman"/>
                <a:ea typeface="Calibri"/>
                <a:cs typeface="Times New Roman"/>
              </a:rPr>
              <a:t>tail</a:t>
            </a:r>
            <a:r>
              <a:rPr lang="ru-RU" sz="2900" dirty="0">
                <a:latin typeface="Times New Roman"/>
                <a:ea typeface="Calibri"/>
                <a:cs typeface="Times New Roman"/>
              </a:rPr>
              <a:t>                               день</a:t>
            </a:r>
            <a:endParaRPr lang="ru-RU" sz="2900" dirty="0">
              <a:ea typeface="Calibri"/>
              <a:cs typeface="Times New Roman"/>
            </a:endParaRPr>
          </a:p>
          <a:p>
            <a:pPr marL="0" indent="0">
              <a:lnSpc>
                <a:spcPct val="170000"/>
              </a:lnSpc>
              <a:spcAft>
                <a:spcPts val="0"/>
              </a:spcAft>
              <a:buNone/>
            </a:pPr>
            <a:r>
              <a:rPr lang="en-US" sz="2900" dirty="0">
                <a:latin typeface="Times New Roman"/>
                <a:ea typeface="Calibri"/>
                <a:cs typeface="Times New Roman"/>
              </a:rPr>
              <a:t>pointer</a:t>
            </a:r>
            <a:r>
              <a:rPr lang="ru-RU" sz="2900" dirty="0">
                <a:latin typeface="Times New Roman"/>
                <a:ea typeface="Calibri"/>
                <a:cs typeface="Times New Roman"/>
              </a:rPr>
              <a:t>                         улитка</a:t>
            </a:r>
            <a:endParaRPr lang="ru-RU" sz="2900" dirty="0">
              <a:ea typeface="Calibri"/>
              <a:cs typeface="Times New Roman"/>
            </a:endParaRPr>
          </a:p>
          <a:p>
            <a:pPr marL="0" indent="0">
              <a:lnSpc>
                <a:spcPct val="170000"/>
              </a:lnSpc>
              <a:spcAft>
                <a:spcPts val="0"/>
              </a:spcAft>
              <a:buNone/>
            </a:pPr>
            <a:r>
              <a:rPr lang="en-US" sz="2900" dirty="0">
                <a:latin typeface="Times New Roman"/>
                <a:ea typeface="Calibri"/>
                <a:cs typeface="Times New Roman"/>
              </a:rPr>
              <a:t>birthday</a:t>
            </a:r>
            <a:r>
              <a:rPr lang="ru-RU" sz="2900" dirty="0">
                <a:latin typeface="Times New Roman"/>
                <a:ea typeface="Calibri"/>
                <a:cs typeface="Times New Roman"/>
              </a:rPr>
              <a:t>                       монеты</a:t>
            </a:r>
            <a:endParaRPr lang="ru-RU" sz="2900" dirty="0">
              <a:ea typeface="Calibri"/>
              <a:cs typeface="Times New Roman"/>
            </a:endParaRPr>
          </a:p>
          <a:p>
            <a:pPr marL="0" indent="0">
              <a:lnSpc>
                <a:spcPct val="170000"/>
              </a:lnSpc>
              <a:spcAft>
                <a:spcPts val="0"/>
              </a:spcAft>
              <a:buNone/>
            </a:pPr>
            <a:r>
              <a:rPr lang="en-US" sz="2900" dirty="0">
                <a:latin typeface="Times New Roman"/>
                <a:ea typeface="Calibri"/>
                <a:cs typeface="Times New Roman"/>
              </a:rPr>
              <a:t>train</a:t>
            </a:r>
            <a:r>
              <a:rPr lang="ru-RU" sz="2900" dirty="0">
                <a:latin typeface="Times New Roman"/>
                <a:ea typeface="Calibri"/>
                <a:cs typeface="Times New Roman"/>
              </a:rPr>
              <a:t>                             сегодня</a:t>
            </a:r>
            <a:endParaRPr lang="ru-RU" sz="2900" dirty="0">
              <a:ea typeface="Calibri"/>
              <a:cs typeface="Times New Roman"/>
            </a:endParaRP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716016" y="2060848"/>
            <a:ext cx="3960441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Bef>
                <a:spcPct val="20000"/>
              </a:spcBef>
            </a:pP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toys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                      друг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50000"/>
              </a:lnSpc>
              <a:spcBef>
                <a:spcPct val="20000"/>
              </a:spcBef>
            </a:pP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family                         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муж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50000"/>
              </a:lnSpc>
              <a:spcBef>
                <a:spcPct val="20000"/>
              </a:spcBef>
            </a:pP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candle                         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подарок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50000"/>
              </a:lnSpc>
              <a:spcBef>
                <a:spcPct val="20000"/>
              </a:spcBef>
            </a:pP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table                            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игрушки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50000"/>
              </a:lnSpc>
              <a:spcBef>
                <a:spcPct val="20000"/>
              </a:spcBef>
            </a:pP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present                        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семья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50000"/>
              </a:lnSpc>
              <a:spcBef>
                <a:spcPct val="20000"/>
              </a:spcBef>
            </a:pP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wife                             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свеча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50000"/>
              </a:lnSpc>
              <a:spcBef>
                <a:spcPct val="20000"/>
              </a:spcBef>
            </a:pP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husband                       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стол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50000"/>
              </a:lnSpc>
              <a:spcBef>
                <a:spcPct val="20000"/>
              </a:spcBef>
            </a:pPr>
            <a:r>
              <a:rPr lang="en-US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friend                           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жена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499992" y="1469516"/>
            <a:ext cx="0" cy="498382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645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Hello Song for Kids - Greeting Song for Kids - The Singing Walru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3269" y="775245"/>
            <a:ext cx="8557462" cy="4813995"/>
          </a:xfrm>
        </p:spPr>
      </p:pic>
    </p:spTree>
    <p:extLst>
      <p:ext uri="{BB962C8B-B14F-4D97-AF65-F5344CB8AC3E}">
        <p14:creationId xmlns:p14="http://schemas.microsoft.com/office/powerpoint/2010/main" val="235942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ea typeface="Calibri"/>
              </a:rPr>
              <a:t>Let's repeat the days of the week. 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8" b="12101"/>
          <a:stretch/>
        </p:blipFill>
        <p:spPr bwMode="auto">
          <a:xfrm>
            <a:off x="2915816" y="1124744"/>
            <a:ext cx="3528392" cy="5399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65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9648" y="1637928"/>
            <a:ext cx="4546848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Ex.4, p.78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4248472" cy="541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641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6000" b="1" i="1" dirty="0" smtClean="0">
                <a:latin typeface="Times New Roman" pitchFamily="18" charset="0"/>
                <a:cs typeface="Times New Roman" pitchFamily="18" charset="0"/>
              </a:rPr>
              <a:t>March, </a:t>
            </a:r>
            <a:r>
              <a:rPr lang="en-US" sz="6000" b="1" i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</a:t>
            </a:r>
            <a:r>
              <a:rPr lang="en-US" sz="6000" b="1" i="1" baseline="300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nd</a:t>
            </a:r>
            <a:endParaRPr lang="ru-RU" sz="6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4056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4000" b="1" dirty="0">
                <a:latin typeface="Times New Roman"/>
                <a:ea typeface="Calibri"/>
                <a:cs typeface="Times New Roman"/>
              </a:rPr>
              <a:t>Who is on duty today?</a:t>
            </a:r>
            <a:r>
              <a:rPr lang="en-US" sz="4000" dirty="0">
                <a:latin typeface="Times New Roman"/>
                <a:ea typeface="Calibri"/>
                <a:cs typeface="Times New Roman"/>
              </a:rPr>
              <a:t> – </a:t>
            </a:r>
            <a:r>
              <a:rPr lang="en-US" sz="4000" i="1" dirty="0">
                <a:latin typeface="Times New Roman"/>
                <a:ea typeface="Calibri"/>
                <a:cs typeface="Times New Roman"/>
              </a:rPr>
              <a:t>I am…</a:t>
            </a:r>
            <a:endParaRPr lang="ru-RU" dirty="0">
              <a:ea typeface="Calibri"/>
              <a:cs typeface="Times New Roman"/>
            </a:endParaRP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4000" b="1" dirty="0">
                <a:latin typeface="Times New Roman"/>
                <a:ea typeface="Calibri"/>
                <a:cs typeface="Times New Roman"/>
              </a:rPr>
              <a:t>Who is absent today? </a:t>
            </a:r>
            <a:r>
              <a:rPr lang="en-US" sz="4000" dirty="0">
                <a:latin typeface="Times New Roman"/>
                <a:ea typeface="Calibri"/>
                <a:cs typeface="Times New Roman"/>
              </a:rPr>
              <a:t>–</a:t>
            </a:r>
            <a:r>
              <a:rPr lang="en-US" sz="4000" i="1" dirty="0">
                <a:latin typeface="Times New Roman"/>
                <a:ea typeface="Calibri"/>
                <a:cs typeface="Times New Roman"/>
              </a:rPr>
              <a:t>… is absent…</a:t>
            </a:r>
            <a:endParaRPr lang="ru-RU" dirty="0">
              <a:ea typeface="Calibri"/>
              <a:cs typeface="Times New Roman"/>
            </a:endParaRP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4000" b="1" dirty="0">
                <a:latin typeface="Times New Roman"/>
                <a:ea typeface="Calibri"/>
                <a:cs typeface="Times New Roman"/>
              </a:rPr>
              <a:t>What date is it today</a:t>
            </a:r>
            <a:r>
              <a:rPr lang="en-US" sz="4000" b="1" dirty="0" smtClean="0">
                <a:latin typeface="Times New Roman"/>
                <a:ea typeface="Calibri"/>
                <a:cs typeface="Times New Roman"/>
              </a:rPr>
              <a:t>?</a:t>
            </a:r>
            <a:endParaRPr lang="ru-RU" sz="4000" b="1" dirty="0" smtClean="0">
              <a:latin typeface="Times New Roman"/>
              <a:ea typeface="Calibri"/>
              <a:cs typeface="Times New Roman"/>
            </a:endParaRP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40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i="1" dirty="0" smtClean="0">
                <a:latin typeface="Times New Roman"/>
                <a:ea typeface="Calibri"/>
                <a:cs typeface="Times New Roman"/>
              </a:rPr>
              <a:t>T</a:t>
            </a:r>
            <a:r>
              <a:rPr lang="en-US" sz="4000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oday</a:t>
            </a:r>
            <a:r>
              <a:rPr lang="en-US" sz="4000" i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i="1" dirty="0">
                <a:latin typeface="Times New Roman"/>
                <a:ea typeface="Calibri"/>
                <a:cs typeface="Times New Roman"/>
              </a:rPr>
              <a:t>is the </a:t>
            </a:r>
            <a:r>
              <a:rPr lang="en-US" sz="4000" i="1" dirty="0" smtClean="0">
                <a:latin typeface="Times New Roman"/>
                <a:ea typeface="Calibri"/>
                <a:cs typeface="Times New Roman"/>
              </a:rPr>
              <a:t>second of </a:t>
            </a:r>
            <a:r>
              <a:rPr lang="en-US" sz="4000" i="1" dirty="0">
                <a:latin typeface="Times New Roman"/>
                <a:ea typeface="Calibri"/>
                <a:cs typeface="Times New Roman"/>
              </a:rPr>
              <a:t>March.</a:t>
            </a:r>
            <a:endParaRPr lang="ru-RU" dirty="0">
              <a:ea typeface="Calibri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lang="en-US" sz="4000" b="1" dirty="0">
                <a:latin typeface="Times New Roman"/>
                <a:ea typeface="Calibri"/>
              </a:rPr>
              <a:t>What day of the week is it today</a:t>
            </a:r>
            <a:r>
              <a:rPr lang="en-US" sz="4000" b="1" dirty="0" smtClean="0">
                <a:latin typeface="Times New Roman"/>
                <a:ea typeface="Calibri"/>
              </a:rPr>
              <a:t>?</a:t>
            </a:r>
            <a:endParaRPr lang="ru-RU" sz="4000" b="1" dirty="0" smtClean="0">
              <a:latin typeface="Times New Roman"/>
              <a:ea typeface="Calibri"/>
            </a:endParaRPr>
          </a:p>
          <a:p>
            <a:pPr>
              <a:spcBef>
                <a:spcPts val="0"/>
              </a:spcBef>
            </a:pPr>
            <a:r>
              <a:rPr lang="en-US" sz="4000" b="1" dirty="0" smtClean="0">
                <a:latin typeface="Times New Roman"/>
                <a:ea typeface="Calibri"/>
              </a:rPr>
              <a:t> </a:t>
            </a:r>
            <a:r>
              <a:rPr lang="en-US" sz="4000" i="1" dirty="0">
                <a:latin typeface="Times New Roman"/>
                <a:ea typeface="Calibri"/>
              </a:rPr>
              <a:t>It’s Wednesday.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5305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ea typeface="Calibri"/>
              </a:rPr>
              <a:t>Let's check the days of the week. 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8" b="12101"/>
          <a:stretch/>
        </p:blipFill>
        <p:spPr bwMode="auto">
          <a:xfrm>
            <a:off x="2915816" y="1124744"/>
            <a:ext cx="3528392" cy="5399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528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5933"/>
            <a:ext cx="8325527" cy="603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892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1844824"/>
            <a:ext cx="4176464" cy="1143000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Ex.7, p.109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4042544" cy="539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33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Let's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check your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homework.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544616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Mr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Raymond Harrison has a son Billy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Billy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has a grandmother. Her name is </a:t>
            </a:r>
            <a:r>
              <a:rPr lang="en-US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Mrs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Mary Harrison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Billy 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has a sister. Her name is May. </a:t>
            </a:r>
            <a:endParaRPr lang="en-US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Billy is fourteen today</a:t>
            </a:r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You can’t see flowers on the table. </a:t>
            </a:r>
            <a:endParaRPr lang="en-US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Peter, Roy and Colin are at the window. </a:t>
            </a:r>
            <a:endParaRPr lang="en-US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white football is their present for Billy. </a:t>
            </a:r>
            <a:endParaRPr lang="en-US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Billy likes his presents.</a:t>
            </a:r>
            <a:endParaRPr lang="en-US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961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6000" b="1" dirty="0" smtClean="0">
                <a:ln w="10541" cmpd="sng">
                  <a:solidFill>
                    <a:srgbClr val="6076B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6076B4">
                        <a:tint val="40000"/>
                        <a:satMod val="250000"/>
                      </a:srgbClr>
                    </a:gs>
                    <a:gs pos="9000">
                      <a:srgbClr val="6076B4">
                        <a:tint val="52000"/>
                        <a:satMod val="300000"/>
                      </a:srgbClr>
                    </a:gs>
                    <a:gs pos="50000">
                      <a:srgbClr val="6076B4">
                        <a:shade val="20000"/>
                        <a:satMod val="300000"/>
                      </a:srgbClr>
                    </a:gs>
                    <a:gs pos="79000">
                      <a:srgbClr val="6076B4">
                        <a:tint val="52000"/>
                        <a:satMod val="300000"/>
                      </a:srgbClr>
                    </a:gs>
                    <a:gs pos="100000">
                      <a:srgbClr val="6076B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6000" b="1" dirty="0" smtClean="0">
                <a:ln w="10541" cmpd="sng">
                  <a:solidFill>
                    <a:srgbClr val="6076B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6076B4">
                        <a:tint val="40000"/>
                        <a:satMod val="250000"/>
                      </a:srgbClr>
                    </a:gs>
                    <a:gs pos="9000">
                      <a:srgbClr val="6076B4">
                        <a:tint val="52000"/>
                        <a:satMod val="300000"/>
                      </a:srgbClr>
                    </a:gs>
                    <a:gs pos="50000">
                      <a:srgbClr val="6076B4">
                        <a:shade val="20000"/>
                        <a:satMod val="300000"/>
                      </a:srgbClr>
                    </a:gs>
                    <a:gs pos="79000">
                      <a:srgbClr val="6076B4">
                        <a:tint val="52000"/>
                        <a:satMod val="300000"/>
                      </a:srgbClr>
                    </a:gs>
                    <a:gs pos="100000">
                      <a:srgbClr val="6076B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en-US" sz="6700" b="1" dirty="0" smtClean="0">
                <a:ln w="10541" cmpd="sng">
                  <a:solidFill>
                    <a:srgbClr val="6076B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6076B4">
                        <a:tint val="40000"/>
                        <a:satMod val="250000"/>
                      </a:srgbClr>
                    </a:gs>
                    <a:gs pos="9000">
                      <a:srgbClr val="6076B4">
                        <a:tint val="52000"/>
                        <a:satMod val="300000"/>
                      </a:srgbClr>
                    </a:gs>
                    <a:gs pos="50000">
                      <a:srgbClr val="6076B4">
                        <a:shade val="20000"/>
                        <a:satMod val="300000"/>
                      </a:srgbClr>
                    </a:gs>
                    <a:gs pos="79000">
                      <a:srgbClr val="6076B4">
                        <a:tint val="52000"/>
                        <a:satMod val="300000"/>
                      </a:srgbClr>
                    </a:gs>
                    <a:gs pos="100000">
                      <a:srgbClr val="6076B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ea typeface="+mn-ea"/>
                <a:cs typeface="Times New Roman" pitchFamily="18" charset="0"/>
              </a:rPr>
              <a:t>Home </a:t>
            </a:r>
            <a:r>
              <a:rPr lang="en-US" sz="6700" b="1" dirty="0">
                <a:ln w="10541" cmpd="sng">
                  <a:solidFill>
                    <a:srgbClr val="6076B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6076B4">
                        <a:tint val="40000"/>
                        <a:satMod val="250000"/>
                      </a:srgbClr>
                    </a:gs>
                    <a:gs pos="9000">
                      <a:srgbClr val="6076B4">
                        <a:tint val="52000"/>
                        <a:satMod val="300000"/>
                      </a:srgbClr>
                    </a:gs>
                    <a:gs pos="50000">
                      <a:srgbClr val="6076B4">
                        <a:shade val="20000"/>
                        <a:satMod val="300000"/>
                      </a:srgbClr>
                    </a:gs>
                    <a:gs pos="79000">
                      <a:srgbClr val="6076B4">
                        <a:tint val="52000"/>
                        <a:satMod val="300000"/>
                      </a:srgbClr>
                    </a:gs>
                    <a:gs pos="100000">
                      <a:srgbClr val="6076B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ea typeface="+mn-ea"/>
                <a:cs typeface="Times New Roman" pitchFamily="18" charset="0"/>
              </a:rPr>
              <a:t>task</a:t>
            </a:r>
            <a:br>
              <a:rPr lang="en-US" sz="6700" b="1" dirty="0">
                <a:ln w="10541" cmpd="sng">
                  <a:solidFill>
                    <a:srgbClr val="6076B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6076B4">
                        <a:tint val="40000"/>
                        <a:satMod val="250000"/>
                      </a:srgbClr>
                    </a:gs>
                    <a:gs pos="9000">
                      <a:srgbClr val="6076B4">
                        <a:tint val="52000"/>
                        <a:satMod val="300000"/>
                      </a:srgbClr>
                    </a:gs>
                    <a:gs pos="50000">
                      <a:srgbClr val="6076B4">
                        <a:shade val="20000"/>
                        <a:satMod val="300000"/>
                      </a:srgbClr>
                    </a:gs>
                    <a:gs pos="79000">
                      <a:srgbClr val="6076B4">
                        <a:tint val="52000"/>
                        <a:satMod val="300000"/>
                      </a:srgbClr>
                    </a:gs>
                    <a:gs pos="100000">
                      <a:srgbClr val="6076B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49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endParaRPr lang="ru-RU" sz="6000" b="1" dirty="0" smtClean="0">
              <a:ln w="10541" cmpd="sng">
                <a:solidFill>
                  <a:srgbClr val="6076B4">
                    <a:shade val="88000"/>
                    <a:satMod val="110000"/>
                  </a:srgb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6000" b="1" dirty="0" smtClean="0">
                <a:ln w="10541" cmpd="sng">
                  <a:solidFill>
                    <a:srgbClr val="6076B4">
                      <a:shade val="88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РТ</a:t>
            </a:r>
            <a:r>
              <a:rPr lang="en-US" sz="6000" b="1" dirty="0" smtClean="0">
                <a:ln w="10541" cmpd="sng">
                  <a:solidFill>
                    <a:srgbClr val="6076B4">
                      <a:shade val="88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smtClean="0">
                <a:ln w="10541" cmpd="sng">
                  <a:solidFill>
                    <a:srgbClr val="6076B4">
                      <a:shade val="88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с. 80 – 81, </a:t>
            </a:r>
            <a:r>
              <a:rPr lang="ru-RU" sz="6000" b="1" dirty="0">
                <a:ln w="10541" cmpd="sng">
                  <a:solidFill>
                    <a:srgbClr val="6076B4">
                      <a:shade val="88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6000" b="1" dirty="0" smtClean="0">
                <a:ln w="10541" cmpd="sng">
                  <a:solidFill>
                    <a:srgbClr val="6076B4">
                      <a:shade val="88000"/>
                      <a:satMod val="110000"/>
                    </a:srgb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3, 4.</a:t>
            </a:r>
            <a:endParaRPr lang="ru-RU" sz="6000" b="1" dirty="0">
              <a:ln w="10541" cmpd="sng">
                <a:solidFill>
                  <a:srgbClr val="6076B4">
                    <a:shade val="88000"/>
                    <a:satMod val="110000"/>
                  </a:srgb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914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" t="30038" r="7603" b="3334"/>
          <a:stretch/>
        </p:blipFill>
        <p:spPr bwMode="auto">
          <a:xfrm>
            <a:off x="323528" y="260648"/>
            <a:ext cx="8442042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03848" y="4180680"/>
            <a:ext cx="2592288" cy="1336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Good!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56176" y="4149079"/>
            <a:ext cx="2520280" cy="1368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Not 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very 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good!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4221088"/>
            <a:ext cx="2376264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Very good!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85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68952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030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400"/>
            <a:ext cx="9143999" cy="683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https://cdn1.vectorstock.com/i/1000x1000/77/65/happy-birthday-greeting-card-vector-83776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46"/>
          <a:stretch/>
        </p:blipFill>
        <p:spPr bwMode="auto">
          <a:xfrm>
            <a:off x="1359866" y="425182"/>
            <a:ext cx="6424265" cy="603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0" name="AutoShape 8" descr="http://ru.stockfresh.com/thumbs/stevanovicigor/1697002_%D0%B3%D1%80%D1%8F%D0%B7%D0%BD%D1%8B%D0%B5-%D1%81%D1%82%D0%B5%D0%BA%D0%BB%D0%B0-%D0%BE%D0%BA%D0%BD%D0%B0-%D1%84%D0%BE%D0%BD-%D0%B4%D0%B8%D0%B7%D0%B0%D0%B9%D0%BD%D0%B0-%D1%82%D0%B5%D0%BA%D1%81%D1%82%D1%83%D1%80%D1%8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2" name="AutoShape 10" descr="http://ru.stockfresh.com/thumbs/stevanovicigor/1697002_%D0%B3%D1%80%D1%8F%D0%B7%D0%BD%D1%8B%D0%B5-%D1%81%D1%82%D0%B5%D0%BA%D0%BB%D0%B0-%D0%BE%D0%BA%D0%BD%D0%B0-%D1%84%D0%BE%D0%BD-%D0%B4%D0%B8%D0%B7%D0%B0%D0%B9%D0%BD%D0%B0-%D1%82%D0%B5%D0%BA%D1%81%D1%82%D1%83%D1%80%D1%8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4" name="AutoShape 12" descr="http://ru.stockfresh.com/thumbs/stevanovicigor/1697002_%D0%B3%D1%80%D1%8F%D0%B7%D0%BD%D1%8B%D0%B5-%D1%81%D1%82%D0%B5%D0%BA%D0%BB%D0%B0-%D0%BE%D0%BA%D0%BD%D0%B0-%D1%84%D0%BE%D0%BD-%D0%B4%D0%B8%D0%B7%D0%B0%D0%B9%D0%BD%D0%B0-%D1%82%D0%B5%D0%BA%D1%81%D1%82%D1%83%D1%80%D1%8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08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15.79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4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9434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400"/>
            <a:ext cx="9143999" cy="683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00200"/>
            <a:ext cx="8352928" cy="4525963"/>
          </a:xfrm>
        </p:spPr>
        <p:txBody>
          <a:bodyPr>
            <a:no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What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we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going to speak about? 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6600" b="1" dirty="0" smtClean="0">
                <a:latin typeface="Times New Roman"/>
                <a:ea typeface="Calibri"/>
              </a:rPr>
              <a:t>We'll </a:t>
            </a:r>
            <a:r>
              <a:rPr lang="en-US" sz="6600" b="1" dirty="0">
                <a:latin typeface="Times New Roman"/>
                <a:ea typeface="Calibri"/>
              </a:rPr>
              <a:t>speak about </a:t>
            </a:r>
            <a:r>
              <a:rPr lang="en-US" sz="6600" b="1" dirty="0" smtClean="0">
                <a:latin typeface="Times New Roman"/>
                <a:ea typeface="Calibri"/>
              </a:rPr>
              <a:t>… </a:t>
            </a:r>
            <a:endParaRPr lang="ru-RU" sz="6600" b="1" dirty="0" smtClean="0">
              <a:latin typeface="Times New Roman"/>
              <a:ea typeface="Calibri"/>
            </a:endParaRPr>
          </a:p>
          <a:p>
            <a:r>
              <a:rPr lang="en-US" sz="4000" dirty="0">
                <a:latin typeface="Times New Roman"/>
                <a:ea typeface="Calibri"/>
              </a:rPr>
              <a:t>What shall we do at our lesson?</a:t>
            </a:r>
            <a:r>
              <a:rPr lang="en-US" sz="4800" dirty="0">
                <a:latin typeface="Times New Roman"/>
                <a:ea typeface="Calibri"/>
              </a:rPr>
              <a:t> </a:t>
            </a:r>
            <a:endParaRPr lang="ru-RU" sz="4800" dirty="0" smtClean="0">
              <a:latin typeface="Times New Roman"/>
              <a:ea typeface="Calibri"/>
            </a:endParaRPr>
          </a:p>
          <a:p>
            <a:r>
              <a:rPr lang="en-US" sz="6600" b="1" dirty="0" smtClean="0">
                <a:latin typeface="Times New Roman"/>
                <a:ea typeface="Calibri"/>
              </a:rPr>
              <a:t>We shall … .</a:t>
            </a:r>
            <a:endParaRPr lang="ru-RU" sz="6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53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400"/>
            <a:ext cx="9143999" cy="683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артикуляц гимнастика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2763" y="3619500"/>
            <a:ext cx="487362" cy="487363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82" y="633388"/>
            <a:ext cx="851003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артикуляц гимнасти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1198" y="5218229"/>
            <a:ext cx="641478" cy="58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2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55"/>
    </mc:Choice>
    <mc:Fallback xmlns="">
      <p:transition spd="slow" advTm="13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22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400"/>
            <a:ext cx="9143999" cy="683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988" y="652958"/>
            <a:ext cx="5232024" cy="557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874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97"/>
    </mc:Choice>
    <mc:Fallback xmlns="">
      <p:transition spd="slow" advTm="1399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400"/>
            <a:ext cx="9143999" cy="683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20688"/>
            <a:ext cx="4104456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834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04"/>
    </mc:Choice>
    <mc:Fallback xmlns="">
      <p:transition spd="slow" advTm="1340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400"/>
            <a:ext cx="9143999" cy="683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764704"/>
            <a:ext cx="7992887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160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17"/>
    </mc:Choice>
    <mc:Fallback xmlns="">
      <p:transition spd="slow" advTm="14117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400"/>
            <a:ext cx="9143999" cy="683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01" y="1600200"/>
            <a:ext cx="679159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37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50"/>
    </mc:Choice>
    <mc:Fallback xmlns="">
      <p:transition spd="slow" advTm="1355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353</Words>
  <Application>Microsoft Office PowerPoint</Application>
  <PresentationFormat>Экран (4:3)</PresentationFormat>
  <Paragraphs>78</Paragraphs>
  <Slides>26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Урок английского языка 3 класс «День рождения»</vt:lpstr>
      <vt:lpstr>March, 2nd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Let's repeat the words. </vt:lpstr>
      <vt:lpstr>Презентация PowerPoint</vt:lpstr>
      <vt:lpstr>Let's repeat the days of the week. </vt:lpstr>
      <vt:lpstr>Ex.4, p.78</vt:lpstr>
      <vt:lpstr>Let's check the days of the week. </vt:lpstr>
      <vt:lpstr>Презентация PowerPoint</vt:lpstr>
      <vt:lpstr>Ex.7, p.109</vt:lpstr>
      <vt:lpstr>Let's check your homework.</vt:lpstr>
      <vt:lpstr> Home task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57</cp:revision>
  <dcterms:created xsi:type="dcterms:W3CDTF">2022-02-25T08:45:58Z</dcterms:created>
  <dcterms:modified xsi:type="dcterms:W3CDTF">2022-03-01T09:20:06Z</dcterms:modified>
</cp:coreProperties>
</file>