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E7FFFF"/>
    <a:srgbClr val="CCFFFF"/>
    <a:srgbClr val="CC00CC"/>
    <a:srgbClr val="FF66FF"/>
    <a:srgbClr val="FFCCFF"/>
    <a:srgbClr val="FFCC00"/>
    <a:srgbClr val="FFFFCC"/>
    <a:srgbClr val="FED6F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310" autoAdjust="0"/>
  </p:normalViewPr>
  <p:slideViewPr>
    <p:cSldViewPr>
      <p:cViewPr varScale="1">
        <p:scale>
          <a:sx n="95" d="100"/>
          <a:sy n="95" d="100"/>
        </p:scale>
        <p:origin x="-9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A7B899-8FC9-4286-99CF-809F28C8336B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BAFAD8-5838-421D-9898-DEF348F8D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hyperlink" Target="http://kartinki-risunki.ru/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yandex.ru/images/?redircnt=1416308565.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9.xml"/><Relationship Id="rId7" Type="http://schemas.microsoft.com/office/2007/relationships/hdphoto" Target="../media/hdphoto1.wdp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19.xml"/><Relationship Id="rId4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2" y="2571744"/>
            <a:ext cx="3857652" cy="220222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Действия с отрицательными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десятичными дробями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373216"/>
            <a:ext cx="3255144" cy="5965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Математика, 6 класс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411760" y="1221929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929190" y="642918"/>
            <a:ext cx="2967480" cy="76944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glow" dir="tl">
              <a:rot lat="0" lon="0" rev="5400000"/>
            </a:lightRig>
          </a:scene3d>
          <a:sp3d/>
        </p:spPr>
        <p:txBody>
          <a:bodyPr wrap="none" lIns="91440" tIns="45720" rIns="91440" bIns="45720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ТРЕНАЖЁР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95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6541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85515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2460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3" y="4429132"/>
            <a:ext cx="5511427" cy="207170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запятой нет, то она ставится в конце целого числа, а в дробной части дописываются нули: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= 2,0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к первому числу прибавить число,  противоположное второму 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вычесть и поставить знак большего модуля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2" y="1114678"/>
            <a:ext cx="5917713" cy="2088232"/>
          </a:xfrm>
          <a:prstGeom prst="horizontalScroll">
            <a:avLst/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-2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(-0,3)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90273" y="1796459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04521" y="1796459"/>
            <a:ext cx="93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6446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678131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6121"/>
              <a:gd name="adj2" fmla="val 89424"/>
            </a:avLst>
          </a:prstGeom>
          <a:solidFill>
            <a:srgbClr val="FFE7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20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4" grpId="0"/>
      <p:bldP spid="25" grpId="0"/>
      <p:bldP spid="26" grpId="0"/>
      <p:bldP spid="29" grpId="0" animBg="1"/>
      <p:bldP spid="23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6541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85515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2460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35222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709228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5" y="4500570"/>
            <a:ext cx="5511427" cy="189992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если запятой нет, то она ставится в конце целого числа, а в дробной части дописываются нули: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20,00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вычесть из большего модуля меньший «запятой под запятой»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большего модуля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0" y="1114678"/>
            <a:ext cx="6384459" cy="2088232"/>
          </a:xfrm>
          <a:prstGeom prst="horizontalScroll">
            <a:avLst/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0,13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29256" y="1785926"/>
            <a:ext cx="554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1714488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4231" y="1758540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71433" y="1758539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143504" y="1785926"/>
            <a:ext cx="554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57752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носка-облако 31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FFE7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78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0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010446" y="370755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89259" y="370755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4050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6784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721327" y="370755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28351" y="370795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7552" y="370768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5726541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5" y="4653136"/>
            <a:ext cx="5593138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7188" indent="-357188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уравнять число знаков после запятой</a:t>
            </a:r>
          </a:p>
          <a:p>
            <a:pPr marL="357188" indent="-357188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сложить модули чисел «запятая под запятой»</a:t>
            </a:r>
          </a:p>
          <a:p>
            <a:pPr marL="357188" indent="-357188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«─» 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0" y="1114678"/>
            <a:ext cx="6455897" cy="2088232"/>
          </a:xfrm>
          <a:prstGeom prst="horizontalScroll">
            <a:avLst/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-5,86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1,3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37577" y="1784839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72963" y="1775594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05658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29388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214942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50575"/>
              <a:gd name="adj2" fmla="val 94189"/>
            </a:avLst>
          </a:prstGeom>
          <a:solidFill>
            <a:srgbClr val="FFE7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18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6541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843808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42771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2460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4323471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2280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1475656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Багетная рамка 17"/>
          <p:cNvSpPr/>
          <p:nvPr/>
        </p:nvSpPr>
        <p:spPr>
          <a:xfrm>
            <a:off x="740748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86050" y="464344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arenR"/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если запятой нет, то она ставится в конце целого числа, а в дробной части дописываются нули: </a:t>
            </a:r>
            <a:b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5 = 5,000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вычесть из большего модуля меньший «запятой под запятой»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поставить знак большего модуля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1" y="1114678"/>
            <a:ext cx="6455897" cy="2088232"/>
          </a:xfrm>
          <a:prstGeom prst="horizontalScroll">
            <a:avLst/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1,943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5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8" y="1785926"/>
            <a:ext cx="554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72132" y="1785926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2198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09400" y="1785925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14942" y="1785926"/>
            <a:ext cx="554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Управляющая кнопка: возврат 29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29190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Багетная рамка 31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-облако 32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FFE7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563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1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638671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124607" y="371217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умножить модули чисел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перед полученным числом поставить знак «─»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8" y="1124744"/>
            <a:ext cx="5917713" cy="208823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0,4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32040" y="177281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0" y="1700808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08104" y="177281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6136" y="1772816"/>
            <a:ext cx="855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32656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643438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19602"/>
              <a:gd name="adj2" fmla="val 94189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91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4295975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422169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умножить модули чисел, не обращая внимания на запятую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отделить запятой столько знаков, сколько в обоих множителях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7" y="1196752"/>
            <a:ext cx="6243036" cy="208823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0,07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0,8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6056" y="1844824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1844824"/>
            <a:ext cx="43844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80112" y="1844824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1844824"/>
            <a:ext cx="540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300192" y="1844824"/>
            <a:ext cx="540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2124607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7786710" y="300037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-облако 32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11343"/>
              <a:gd name="adj2" fmla="val 94189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358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0" grpId="0" animBg="1"/>
      <p:bldP spid="31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62948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354897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679252" y="4653136"/>
            <a:ext cx="566216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умножить модули чисел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перед полученным числом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«─»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8" y="1124744"/>
            <a:ext cx="5917713" cy="208823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0,8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00562" y="1714488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209804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6386711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7765355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4810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носка-облако 31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-19113"/>
              <a:gd name="adj2" fmla="val 97763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52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9" grpId="0" animBg="1"/>
      <p:bldP spid="30" grpId="0" animBg="1"/>
      <p:bldP spid="31" grpId="0" animBg="1"/>
      <p:bldP spid="20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74927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422169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630277" y="3689497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689249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умножить модули чисел </a:t>
            </a:r>
            <a:b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перед полученным числом поставить знак «─»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8" y="1124744"/>
            <a:ext cx="5917713" cy="208823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1,23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64088" y="177281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2120" y="177281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40152" y="1772816"/>
            <a:ext cx="540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1353961" y="3689373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Багетная рамка 32"/>
          <p:cNvSpPr/>
          <p:nvPr/>
        </p:nvSpPr>
        <p:spPr>
          <a:xfrm>
            <a:off x="2092949" y="3689249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Багетная рамка 33"/>
          <p:cNvSpPr/>
          <p:nvPr/>
        </p:nvSpPr>
        <p:spPr>
          <a:xfrm>
            <a:off x="4283968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Багетная рамка 34"/>
          <p:cNvSpPr/>
          <p:nvPr/>
        </p:nvSpPr>
        <p:spPr>
          <a:xfrm>
            <a:off x="5040622" y="372307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агетная рамка 35"/>
          <p:cNvSpPr/>
          <p:nvPr/>
        </p:nvSpPr>
        <p:spPr>
          <a:xfrm>
            <a:off x="7765355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76056" y="170080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агетная рамка 28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-облако 29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28894"/>
              <a:gd name="adj2" fmla="val 84659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40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21" grpId="0" animBg="1"/>
      <p:bldP spid="23" grpId="0"/>
      <p:bldP spid="25" grpId="0"/>
      <p:bldP spid="26" grpId="0"/>
      <p:bldP spid="34" grpId="0" animBg="1"/>
      <p:bldP spid="35" grpId="0" animBg="1"/>
      <p:bldP spid="36" grpId="0" animBg="1"/>
      <p:bldP spid="24" grpId="0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121653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422169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2814252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501923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5" y="4653136"/>
            <a:ext cx="5591038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умножить модули чисел, </a:t>
            </a:r>
            <a:b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обращая внимания на запятую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отделить запятой столько знаков, сколько в обоих множителях</a:t>
            </a: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928662" y="1142984"/>
            <a:ext cx="6741649" cy="2088232"/>
          </a:xfrm>
          <a:prstGeom prst="horizontalScroll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-12,3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·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0,01)=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57884" y="178592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43636" y="1857364"/>
            <a:ext cx="43844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3004" y="178002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16734" y="1780026"/>
            <a:ext cx="540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6929454" y="1785926"/>
            <a:ext cx="5404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0" name="Багетная рамка 29"/>
          <p:cNvSpPr/>
          <p:nvPr/>
        </p:nvSpPr>
        <p:spPr>
          <a:xfrm>
            <a:off x="4255615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возврат 30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носка-облако 33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60382"/>
              <a:gd name="adj2" fmla="val 87042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Багетная рамка 34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51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0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64419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разделить модуль делимого на модуль делителя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2" y="1114678"/>
            <a:ext cx="5917713" cy="2088232"/>
          </a:xfrm>
          <a:prstGeom prst="horizontalScroll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 :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26274" y="178592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6314" y="1785926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2338" y="178592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32656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2120352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11343"/>
              <a:gd name="adj2" fmla="val 94189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912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9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6624736" cy="4851901"/>
          </a:xfrm>
        </p:spPr>
        <p:txBody>
          <a:bodyPr>
            <a:noAutofit/>
          </a:bodyPr>
          <a:lstStyle/>
          <a:p>
            <a:pPr marL="268288" indent="-268288"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Выберите действие (сложение, вычитание, умножение, деление) , щелчком левой клавиши мыши по соответствующему значку.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Выполните вычисления в примере.</a:t>
            </a:r>
          </a:p>
          <a:p>
            <a:pPr marL="268288" indent="-268288"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 испытываете затруднения, можете использовать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подсказку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для этого нажмите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кнопку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Наберите число - ответ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клавиатуре, расположенной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примером.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этого наведите курсор на выбранную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цифру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щёлкните левой кнопкой мышки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8288" indent="-268288">
              <a:spcBef>
                <a:spcPts val="0"/>
              </a:spcBef>
              <a:spcAft>
                <a:spcPts val="120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выбрана верно, она займёт своё место в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ответе примера,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 неправильно – «клавиша»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перекрасится.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-99392"/>
            <a:ext cx="32403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Инструкция: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6065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14015"/>
            <a:ext cx="800354" cy="61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9411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50214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38671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8" y="1124744"/>
            <a:ext cx="5917713" cy="2088232"/>
          </a:xfrm>
          <a:prstGeom prst="horizontalScroll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0,3 : 0,5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4346" y="178649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34386" y="1786496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0410" y="178649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2120352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6314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Горизонтальный свиток 31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перенести запятую в делимом и делителе вправо на столько цифр, сколько их содержится после запятой в делителе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выполнить деление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«─»</a:t>
            </a:r>
          </a:p>
        </p:txBody>
      </p:sp>
      <p:sp>
        <p:nvSpPr>
          <p:cNvPr id="33" name="Выноска-облако 32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0443"/>
              <a:gd name="adj2" fmla="val 92998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928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3" grpId="0"/>
      <p:bldP spid="24" grpId="0"/>
      <p:bldP spid="25" grpId="0"/>
      <p:bldP spid="29" grpId="0" animBg="1"/>
      <p:bldP spid="26" grpId="0"/>
      <p:bldP spid="32" grpId="0" animBg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38671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498045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перенести запятую в делимом и делителе вправо на столько цифр, сколько их содержится после запятой в делителе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выполнить деление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«─»</a:t>
            </a: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1" y="1114678"/>
            <a:ext cx="6527334" cy="2088232"/>
          </a:xfrm>
          <a:prstGeom prst="horizontalScroll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0,072 :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0,6)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88156" y="178649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72198" y="1785926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37615" y="1756975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2120352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33020" y="1756973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00694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7812360" y="306896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носка-облако 31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56253"/>
              <a:gd name="adj2" fmla="val 83468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457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30" grpId="0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2124607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38671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498045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arenR"/>
            </a:pP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надо перенести запятую в делимом и делителе вправо на столько цифр, сколько их содержится после запятой в делителе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sz="16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выполнить деление</a:t>
            </a: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2" y="1114678"/>
            <a:ext cx="5917713" cy="2088232"/>
          </a:xfrm>
          <a:prstGeom prst="horizontalScroll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-3,2 : (-0,08)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0734" y="178592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3563888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0694" y="178592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1367468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7765355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носка-облако 23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40767"/>
              <a:gd name="adj2" fmla="val 89424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Багетная рамка 31"/>
          <p:cNvSpPr/>
          <p:nvPr/>
        </p:nvSpPr>
        <p:spPr>
          <a:xfrm>
            <a:off x="7786710" y="300037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0171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6" grpId="0"/>
      <p:bldP spid="30" grpId="0" animBg="1"/>
      <p:bldP spid="31" grpId="0" animBg="1"/>
      <p:bldP spid="24" grpId="0" animBg="1"/>
      <p:bldP spid="3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6746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6386711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498045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5736020" y="3712046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3607" y="1124744"/>
            <a:ext cx="6385913" cy="2088232"/>
          </a:xfrm>
          <a:prstGeom prst="horizontalScroll">
            <a:avLst/>
          </a:prstGeom>
          <a:solidFill>
            <a:srgbClr val="FFE7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-1,2 : 100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4346" y="178649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34386" y="1714488"/>
            <a:ext cx="43844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0450" y="178649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Багетная рамка 28"/>
          <p:cNvSpPr/>
          <p:nvPr/>
        </p:nvSpPr>
        <p:spPr>
          <a:xfrm>
            <a:off x="2120352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98482" y="1786496"/>
            <a:ext cx="493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50410" y="1786496"/>
            <a:ext cx="483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правляющая кнопка: возврат 30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86314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Горизонтальный свиток 31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 делении на 100 надо перенести запятую влево на 2 знака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поставить знак «─»</a:t>
            </a:r>
          </a:p>
        </p:txBody>
      </p:sp>
      <p:sp>
        <p:nvSpPr>
          <p:cNvPr id="34" name="Выноска-облако 33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400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3" grpId="0"/>
      <p:bldP spid="24" grpId="0"/>
      <p:bldP spid="25" grpId="0"/>
      <p:bldP spid="26" grpId="0"/>
      <p:bldP spid="30" grpId="0"/>
      <p:bldP spid="36" grpId="0"/>
      <p:bldP spid="32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6840760" cy="4851901"/>
          </a:xfrm>
        </p:spPr>
        <p:txBody>
          <a:bodyPr>
            <a:noAutofit/>
          </a:bodyPr>
          <a:lstStyle/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Мерзляк А.Г., Полонский В.Б., Якир М.С. Математика: учебник для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6 </a:t>
            </a:r>
            <a:r>
              <a:rPr lang="ru-RU" dirty="0">
                <a:latin typeface="Calibri"/>
                <a:ea typeface="Calibri"/>
                <a:cs typeface="Times New Roman"/>
              </a:rPr>
              <a:t>класса, 2014.</a:t>
            </a:r>
          </a:p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Буцко Е.В., Мерзляк А.Г., Полонский В.Б., Якир М.С. Методическое пособие, 2014.</a:t>
            </a:r>
          </a:p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Мерзляк А.Г., Полонский В.Б., Якир М.С., Рабинович Е.М. Дидактические материалы, 2014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  <a:hlinkClick r:id="rId2"/>
              </a:rPr>
              <a:t>http://kartinki-risunki.ru</a:t>
            </a:r>
            <a:r>
              <a:rPr lang="en-US" dirty="0" smtClean="0">
                <a:latin typeface="Calibri"/>
                <a:ea typeface="Calibri"/>
                <a:cs typeface="Times New Roman"/>
                <a:hlinkClick r:id="rId2"/>
              </a:rPr>
              <a:t>/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  <a:hlinkClick r:id="rId3"/>
              </a:rPr>
              <a:t>http://images.yandex.ru</a:t>
            </a:r>
            <a:r>
              <a:rPr lang="en-US" dirty="0" smtClean="0">
                <a:latin typeface="Calibri"/>
                <a:ea typeface="Calibri"/>
                <a:cs typeface="Times New Roman"/>
                <a:hlinkClick r:id="rId3"/>
              </a:rPr>
              <a:t>/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lvl="0" indent="-342900">
              <a:lnSpc>
                <a:spcPct val="107000"/>
              </a:lnSpc>
              <a:buFont typeface="+mj-lt"/>
              <a:buAutoNum type="arabicPeriod"/>
            </a:pPr>
            <a:r>
              <a:rPr lang="en-US" dirty="0">
                <a:latin typeface="Calibri"/>
                <a:ea typeface="Calibri"/>
                <a:cs typeface="Times New Roman"/>
                <a:hlinkClick r:id="rId4"/>
              </a:rPr>
              <a:t>http://yandex.ru/images/?</a:t>
            </a:r>
            <a:r>
              <a:rPr lang="en-US" dirty="0" smtClean="0">
                <a:latin typeface="Calibri"/>
                <a:ea typeface="Calibri"/>
                <a:cs typeface="Times New Roman"/>
                <a:hlinkClick r:id="rId4"/>
              </a:rPr>
              <a:t>redircnt=1416308565.1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01823"/>
            <a:ext cx="38884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Список источников:</a:t>
            </a:r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7592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344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люс 4">
            <a:hlinkClick r:id="rId2" action="ppaction://hlinksldjump"/>
          </p:cNvPr>
          <p:cNvSpPr/>
          <p:nvPr/>
        </p:nvSpPr>
        <p:spPr>
          <a:xfrm>
            <a:off x="609166" y="1287765"/>
            <a:ext cx="1080120" cy="100811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>
            <a:hlinkClick r:id="rId3" action="ppaction://hlinksldjump"/>
          </p:cNvPr>
          <p:cNvSpPr/>
          <p:nvPr/>
        </p:nvSpPr>
        <p:spPr>
          <a:xfrm>
            <a:off x="1833302" y="2451871"/>
            <a:ext cx="1008112" cy="100811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>
            <a:hlinkClick r:id="rId4" action="ppaction://hlinksldjump"/>
          </p:cNvPr>
          <p:cNvSpPr/>
          <p:nvPr/>
        </p:nvSpPr>
        <p:spPr>
          <a:xfrm>
            <a:off x="3057438" y="3592021"/>
            <a:ext cx="972108" cy="10081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еление 7">
            <a:hlinkClick r:id="rId5" action="ppaction://hlinksldjump"/>
          </p:cNvPr>
          <p:cNvSpPr/>
          <p:nvPr/>
        </p:nvSpPr>
        <p:spPr>
          <a:xfrm>
            <a:off x="4761656" y="4816157"/>
            <a:ext cx="1004560" cy="936104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329246" y="1277949"/>
            <a:ext cx="3456384" cy="7298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553382" y="2345529"/>
            <a:ext cx="3456384" cy="8260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вычитание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947538" y="3592021"/>
            <a:ext cx="3456384" cy="8260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263936" y="4672141"/>
            <a:ext cx="3456384" cy="8260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Выберите: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32656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в конец 1">
            <a:hlinkClick r:id="rId8" action="ppaction://hlinksldjump" highlightClick="1"/>
          </p:cNvPr>
          <p:cNvSpPr/>
          <p:nvPr/>
        </p:nvSpPr>
        <p:spPr>
          <a:xfrm>
            <a:off x="8378536" y="6165304"/>
            <a:ext cx="683568" cy="54868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486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6429388" y="371475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2143108" y="371475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5728802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2857488" y="371475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140452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5" y="4786322"/>
            <a:ext cx="5511427" cy="1614170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из большего модуля вычесть меньший модуль и поставить знак того слагаемого, модуль которого больше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2" y="1114678"/>
            <a:ext cx="5917713" cy="2088232"/>
          </a:xfrm>
          <a:prstGeom prst="horizontalScroll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-0,02 + 0,3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50328" y="1776681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6446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06753" y="1787013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32656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7740352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68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828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500492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2853484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53458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746963" y="3705757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59897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из большего модуля вычесть меньший модуль и поставить знак того слагаемого, модуль которого больше</a:t>
            </a: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34994" y="1105431"/>
            <a:ext cx="6251649" cy="2088232"/>
          </a:xfrm>
          <a:prstGeom prst="horizontalScroll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-1,9 + 0,23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9658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1714488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29322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33403" y="1705242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1453421" y="371690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143504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Багетная рамка 31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-облако 26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989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31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828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3652558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5020135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319357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147656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20013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746963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84274" y="4653136"/>
            <a:ext cx="5604149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сложить их модули и перед полученным числом поставить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знак минус.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34994" y="1105431"/>
            <a:ext cx="6465964" cy="2088232"/>
          </a:xfrm>
          <a:prstGeom prst="horizontalScroll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-1,47 + (-2)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43570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34011" y="1776681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3234" y="178592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57315" y="1776680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2898861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5357818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Багетная рамка 31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-облако 26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48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31" grpId="0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5020135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319357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708160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20013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746963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627784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к первому числу прибавить число,  противоположное второму.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 минус и минус = плюс )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34994" y="1105431"/>
            <a:ext cx="7353430" cy="2088232"/>
          </a:xfrm>
          <a:prstGeom prst="horizontalScroll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0,257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(–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6176" y="1772816"/>
            <a:ext cx="19309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16216" y="1772816"/>
            <a:ext cx="438446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0" y="1772816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20272" y="1772816"/>
            <a:ext cx="62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1503991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7380312" y="1772816"/>
            <a:ext cx="62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Багетная рамка 30"/>
          <p:cNvSpPr/>
          <p:nvPr/>
        </p:nvSpPr>
        <p:spPr>
          <a:xfrm>
            <a:off x="2915816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Багетная рамка 32"/>
          <p:cNvSpPr/>
          <p:nvPr/>
        </p:nvSpPr>
        <p:spPr>
          <a:xfrm>
            <a:off x="3635896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Управляющая кнопка: далее 33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Выноска-облако 26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90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30" grpId="0"/>
      <p:bldP spid="31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5020135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319357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708160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20013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746963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08743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сложить их модули и перед полученным числом поставить знак минус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785786" y="1105431"/>
            <a:ext cx="6901002" cy="2088232"/>
          </a:xfrm>
          <a:prstGeom prst="horizontalScroll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-0,96 + (-78,04)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3636" y="1785926"/>
            <a:ext cx="1930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91708" y="1748899"/>
            <a:ext cx="1930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Багетная рамка 27"/>
          <p:cNvSpPr/>
          <p:nvPr/>
        </p:nvSpPr>
        <p:spPr>
          <a:xfrm>
            <a:off x="1503991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Багетная рамка 30"/>
          <p:cNvSpPr/>
          <p:nvPr/>
        </p:nvSpPr>
        <p:spPr>
          <a:xfrm>
            <a:off x="2915816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Багетная рамка 32"/>
          <p:cNvSpPr/>
          <p:nvPr/>
        </p:nvSpPr>
        <p:spPr>
          <a:xfrm>
            <a:off x="3635896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8460432" y="6237312"/>
            <a:ext cx="576064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43636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носка-облако 26"/>
          <p:cNvSpPr/>
          <p:nvPr/>
        </p:nvSpPr>
        <p:spPr>
          <a:xfrm>
            <a:off x="3923928" y="620688"/>
            <a:ext cx="2160240" cy="936104"/>
          </a:xfrm>
          <a:prstGeom prst="cloudCallout">
            <a:avLst>
              <a:gd name="adj1" fmla="val 35605"/>
              <a:gd name="adj2" fmla="val 72747"/>
            </a:avLst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954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5" grpId="0" animBg="1"/>
      <p:bldP spid="21" grpId="0" animBg="1"/>
      <p:bldP spid="23" grpId="0"/>
      <p:bldP spid="25" grpId="0"/>
      <p:bldP spid="31" grpId="0" animBg="1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60032" y="-99392"/>
            <a:ext cx="298958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Вычислите:</a:t>
            </a:r>
            <a:endParaRPr lang="ru-RU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5726541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1385515" y="3712294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50306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427304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500492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агетная рамка 10"/>
          <p:cNvSpPr/>
          <p:nvPr/>
        </p:nvSpPr>
        <p:spPr>
          <a:xfrm>
            <a:off x="2124607" y="371269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агетная рамка 11"/>
          <p:cNvSpPr/>
          <p:nvPr/>
        </p:nvSpPr>
        <p:spPr>
          <a:xfrm>
            <a:off x="6427710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7093159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7780050" y="3717032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843808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684447" y="3712418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 flipH="1">
            <a:off x="2765076" y="4653136"/>
            <a:ext cx="5511427" cy="1747356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надо уравнять число знаков после запятой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вычесть из большего модуля меньший «запятой под запятой»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поставить знак большего модуля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 flipH="1">
            <a:off x="1045062" y="1114678"/>
            <a:ext cx="5917713" cy="2088232"/>
          </a:xfrm>
          <a:prstGeom prst="horizontalScroll">
            <a:avLst/>
          </a:prstGeom>
          <a:solidFill>
            <a:srgbClr val="E7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0,03 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0,2 =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65308" y="1795171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0694" y="1785926"/>
            <a:ext cx="438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33389" y="179625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119" y="179625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5396" b="100000" l="437" r="986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62775" y="332656"/>
            <a:ext cx="21812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330" y="4869160"/>
            <a:ext cx="2090341" cy="160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427243" y="6275358"/>
            <a:ext cx="572741" cy="4495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929190" y="1714488"/>
            <a:ext cx="1860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агетная рамка 29"/>
          <p:cNvSpPr/>
          <p:nvPr/>
        </p:nvSpPr>
        <p:spPr>
          <a:xfrm>
            <a:off x="7786710" y="3071810"/>
            <a:ext cx="576064" cy="576064"/>
          </a:xfrm>
          <a:prstGeom prst="beve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3643306" y="714356"/>
            <a:ext cx="2160240" cy="936104"/>
          </a:xfrm>
          <a:prstGeom prst="cloudCallout">
            <a:avLst>
              <a:gd name="adj1" fmla="val 41283"/>
              <a:gd name="adj2" fmla="val 76321"/>
            </a:avLst>
          </a:prstGeom>
          <a:solidFill>
            <a:srgbClr val="FFE7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ВЕРНО!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04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21" grpId="0" animBg="1"/>
      <p:bldP spid="23" grpId="0"/>
      <p:bldP spid="24" grpId="0"/>
      <p:bldP spid="25" grpId="0"/>
      <p:bldP spid="26" grpId="0"/>
      <p:bldP spid="29" grpId="0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1434</TotalTime>
  <Words>985</Words>
  <Application>Microsoft Office PowerPoint</Application>
  <PresentationFormat>Экран (4:3)</PresentationFormat>
  <Paragraphs>449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Остин</vt:lpstr>
      <vt:lpstr>Действия с отрицательными  десятичными дробями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89</cp:lastModifiedBy>
  <cp:revision>62</cp:revision>
  <dcterms:created xsi:type="dcterms:W3CDTF">2015-02-07T22:18:07Z</dcterms:created>
  <dcterms:modified xsi:type="dcterms:W3CDTF">2022-06-06T18:11:09Z</dcterms:modified>
</cp:coreProperties>
</file>